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7" r:id="rId3"/>
    <p:sldId id="261" r:id="rId4"/>
    <p:sldId id="260" r:id="rId5"/>
    <p:sldId id="263" r:id="rId6"/>
    <p:sldId id="264" r:id="rId7"/>
    <p:sldId id="265" r:id="rId8"/>
    <p:sldId id="268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72"/>
  </p:normalViewPr>
  <p:slideViewPr>
    <p:cSldViewPr snapToGrid="0">
      <p:cViewPr varScale="1">
        <p:scale>
          <a:sx n="107" d="100"/>
          <a:sy n="107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FA576-C8CC-9458-442A-AE7156C2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C116A1-291B-2BFB-C9CD-F7C421E9B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0F0530-074C-F2CB-6EA5-74A9D5AC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77F6D6-161B-D0B4-0801-E60C47BC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BBE5BD-86EF-2855-24C0-82DE6D44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79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1E479-28E0-BF44-8E4B-624CAE76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93B0BE-D16B-3D5B-2DBD-63A229A13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FC3BE8-7B76-A352-CA67-40C75688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91EA76-FC8D-79BA-CFD7-FBE3145A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2E93B1-2352-99AC-9237-557E2380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9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6A24AF-DF0C-543C-AAF6-9267692D5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0CEB15-8AF4-99E7-D987-0CB313EDD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B9BFEE-B9F5-AF33-83A8-E3BA55DF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0AA86B-87D4-B86C-1BF9-A8450C69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27862-F65A-C203-A6E1-647077D6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61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E505F-5C02-BF14-D8BD-DBBCB856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EEDE0-6AE7-A8D5-D932-ECFFB54AA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8E0826-30BE-577E-6BF6-19E70146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86E3F-21C6-D11B-3C6A-F687B514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E5A44-E36F-1C80-3CCA-DB574D64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7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EE8C7-91E3-27C7-8BA5-02C01693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561B46-88BB-EB07-9990-3E3679C2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56297-CBD3-AD2A-6865-DE4328DA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60E48-3CE1-0383-BCA4-45E91F72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88256B-F16C-9722-611F-304202D1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50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E60CE-7B67-6663-D687-B5B6D8C2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DB1A9-EC1B-CAEB-BD92-1CB0C26E9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2970CB-E301-2F40-8C67-F2BB36BF5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596807-A8CB-9777-5FFD-A45DB6AB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E01673-D763-4DE0-C3ED-9E762B74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CF65E7-B60F-3BF6-4BA3-C3D76CB0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92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01946-90BD-DC8E-C11C-4D5E255C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217DFB-7CCB-E0FE-9349-8E15D4CF1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31465B-96C9-638F-A2E3-FD95EA018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5B47E1-82A7-6BE5-8E44-5549C9F3F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6D1C77-4478-C04F-970D-8FB0FD3F2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22D138-2317-A8E0-F0EE-3E65A429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A27952-AC48-8E12-C156-144DCE53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796AEA-7E4F-8856-AFDD-D143DB94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3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4C4B-6CE1-19C2-CDFE-F2F4FF27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099298-D612-5280-D7F9-88871CAF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EC1F6B-D531-F26E-57B8-A069182F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299F98-5D48-9C01-A219-C99BBDBD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20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6136AF-5472-762B-B851-8237E4D0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7AEDB4-7204-652B-2C97-C441CA1D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E51162-0C15-293D-4818-FCEBE470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94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F395C-40AB-951F-4745-0C1AA5CB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2EFB80-8C76-0543-9654-E33584FA4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3F2CC9-D443-BB8F-FCAC-F5BE5EF39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EFA4A-50D8-23B2-0A09-E5355001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94BBA-DC5E-A88A-125F-C4963F2F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B2A87F-61FC-1F50-FE8C-DB8D8BBE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0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48CC9-6AC8-2B0E-E3F7-B05F0DDC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9E3B4C-EAAD-9A1F-8E81-3A62AB2E2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4CD211-ABE0-6B65-9220-954C8CDEE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787D3A-C174-64BC-0C76-EF623901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E9EAE6-4092-762D-9945-53671921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D5626-C05E-B3EF-D425-44CB9896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79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6DB71-D510-901D-3DA8-7C62DD14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72AE4B-01F4-2985-0591-D8F9D980C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719D7D-714B-151D-0457-FCB64127D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5085EB-BA02-6C41-B6E7-60697ADF1F26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FD1F9C-94D8-5EAB-99AA-86D18AFB0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98DF2-BA83-03E3-BFE4-69C719787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14087-3E5D-0A42-9A4C-42A4F5A3B9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24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FF49110E-F0D9-18CF-D89B-10FD9A7C3403}"/>
              </a:ext>
            </a:extLst>
          </p:cNvPr>
          <p:cNvSpPr txBox="1">
            <a:spLocks/>
          </p:cNvSpPr>
          <p:nvPr/>
        </p:nvSpPr>
        <p:spPr>
          <a:xfrm>
            <a:off x="838198" y="578596"/>
            <a:ext cx="10515600" cy="206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3" name="Picture 4" descr="Continuum: Herramientas para la consulta">
            <a:extLst>
              <a:ext uri="{FF2B5EF4-FFF2-40B4-BE49-F238E27FC236}">
                <a16:creationId xmlns:a16="http://schemas.microsoft.com/office/drawing/2014/main" id="{4300627D-0DB4-7AF3-39E5-0A7EF786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1009999"/>
            <a:ext cx="1905000" cy="18161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399BAB62-6EE2-B6AA-BCF4-55EFCDE11018}"/>
              </a:ext>
            </a:extLst>
          </p:cNvPr>
          <p:cNvSpPr txBox="1">
            <a:spLocks/>
          </p:cNvSpPr>
          <p:nvPr/>
        </p:nvSpPr>
        <p:spPr>
          <a:xfrm>
            <a:off x="-686158" y="410771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Mayo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D65FC3-B9EE-447D-E742-4D57BA8FB94F}"/>
              </a:ext>
            </a:extLst>
          </p:cNvPr>
          <p:cNvSpPr txBox="1"/>
          <p:nvPr/>
        </p:nvSpPr>
        <p:spPr>
          <a:xfrm>
            <a:off x="1354667" y="5471657"/>
            <a:ext cx="9872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Adaptado de:</a:t>
            </a:r>
          </a:p>
          <a:p>
            <a:pPr algn="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 Buenas Manos. Programa mejora Higiene de manos.  </a:t>
            </a:r>
          </a:p>
          <a:p>
            <a:pPr algn="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Higiene de manos en Profesionales Sanitarios. Gobierno de Aragón </a:t>
            </a:r>
          </a:p>
          <a:p>
            <a:pPr algn="r"/>
            <a:r>
              <a:rPr lang="es-E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Pittet</a:t>
            </a:r>
            <a:r>
              <a:rPr lang="es-E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s-E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Infect</a:t>
            </a:r>
            <a:r>
              <a:rPr lang="es-E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r>
              <a:rPr lang="es-E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</a:t>
            </a:r>
            <a:r>
              <a:rPr lang="es-E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Epidemiol</a:t>
            </a:r>
            <a:r>
              <a:rPr lang="es-E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2000;21:381-386</a:t>
            </a:r>
          </a:p>
          <a:p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E86E569-A022-E49E-E210-879C20159113}"/>
              </a:ext>
            </a:extLst>
          </p:cNvPr>
          <p:cNvSpPr/>
          <p:nvPr/>
        </p:nvSpPr>
        <p:spPr>
          <a:xfrm>
            <a:off x="2743198" y="1674674"/>
            <a:ext cx="892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RAZONES PARA NO LAVARSE LAS MANOS</a:t>
            </a:r>
          </a:p>
        </p:txBody>
      </p:sp>
    </p:spTree>
    <p:extLst>
      <p:ext uri="{BB962C8B-B14F-4D97-AF65-F5344CB8AC3E}">
        <p14:creationId xmlns:p14="http://schemas.microsoft.com/office/powerpoint/2010/main" val="273001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17179-2CDB-8B27-7722-46C0C613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812800"/>
            <a:ext cx="9906004" cy="3149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ES" sz="4000" dirty="0">
                <a:solidFill>
                  <a:schemeClr val="accent6">
                    <a:lumMod val="75000"/>
                  </a:schemeClr>
                </a:solidFill>
              </a:rPr>
              <a:t>RAZONES PARA NO LAVARSE LAS MANOS</a:t>
            </a:r>
            <a:endParaRPr lang="en-US" sz="4100" kern="12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FF49110E-F0D9-18CF-D89B-10FD9A7C3403}"/>
              </a:ext>
            </a:extLst>
          </p:cNvPr>
          <p:cNvSpPr txBox="1">
            <a:spLocks/>
          </p:cNvSpPr>
          <p:nvPr/>
        </p:nvSpPr>
        <p:spPr>
          <a:xfrm>
            <a:off x="838198" y="578596"/>
            <a:ext cx="10515600" cy="206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2CC838-88EA-24DC-5F5A-CD6B06E4FE0B}"/>
              </a:ext>
            </a:extLst>
          </p:cNvPr>
          <p:cNvSpPr txBox="1">
            <a:spLocks/>
          </p:cNvSpPr>
          <p:nvPr/>
        </p:nvSpPr>
        <p:spPr>
          <a:xfrm>
            <a:off x="778930" y="925296"/>
            <a:ext cx="11641667" cy="5354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es-ES" dirty="0">
              <a:latin typeface="Tahoma" panose="020B0604030504040204" pitchFamily="34" charset="0"/>
            </a:endParaRPr>
          </a:p>
          <a:p>
            <a:pPr marL="514350" indent="-514350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>
                <a:latin typeface="Tahoma" panose="020B0604030504040204" pitchFamily="34" charset="0"/>
              </a:rPr>
              <a:t>No tengo donde hacerlo </a:t>
            </a:r>
          </a:p>
          <a:p>
            <a:pPr marL="514350" indent="-514350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>
                <a:latin typeface="Tahoma" panose="020B0604030504040204" pitchFamily="34" charset="0"/>
              </a:rPr>
              <a:t>Se me estropean. Los jabones que hay son particularmente irritantes</a:t>
            </a:r>
          </a:p>
          <a:p>
            <a:pPr marL="514350" indent="-514350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>
                <a:latin typeface="Tahoma" panose="020B0604030504040204" pitchFamily="34" charset="0"/>
              </a:rPr>
              <a:t>Habitualmente las tengo limpias</a:t>
            </a:r>
          </a:p>
          <a:p>
            <a:pPr marL="514350" indent="-514350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>
                <a:latin typeface="Tahoma" panose="020B0604030504040204" pitchFamily="34" charset="0"/>
              </a:rPr>
              <a:t>Uso guantes y no hace tanta falta</a:t>
            </a:r>
          </a:p>
          <a:p>
            <a:pPr marL="514350" indent="-514350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>
                <a:latin typeface="Tahoma" panose="020B0604030504040204" pitchFamily="34" charset="0"/>
              </a:rPr>
              <a:t>No tengo contacto directo con los pacientes</a:t>
            </a:r>
          </a:p>
          <a:p>
            <a:pPr marL="514350" indent="-514350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>
                <a:latin typeface="Tahoma" panose="020B0604030504040204" pitchFamily="34" charset="0"/>
              </a:rPr>
              <a:t>No tengo tiempo y sí, demasiado trabajo</a:t>
            </a:r>
          </a:p>
          <a:p>
            <a:pPr marL="0" indent="0">
              <a:lnSpc>
                <a:spcPct val="160000"/>
              </a:lnSpc>
              <a:buClr>
                <a:schemeClr val="accent6">
                  <a:lumMod val="75000"/>
                </a:schemeClr>
              </a:buClr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66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17179-2CDB-8B27-7722-46C0C613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692602"/>
            <a:ext cx="9906004" cy="31496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dirty="0">
                <a:solidFill>
                  <a:schemeClr val="accent6">
                    <a:lumMod val="75000"/>
                  </a:schemeClr>
                </a:solidFill>
              </a:rPr>
              <a:t>1.No </a:t>
            </a:r>
            <a:r>
              <a:rPr lang="en-US" sz="4100" dirty="0" err="1">
                <a:solidFill>
                  <a:schemeClr val="accent6">
                    <a:lumMod val="75000"/>
                  </a:schemeClr>
                </a:solidFill>
              </a:rPr>
              <a:t>tengo</a:t>
            </a:r>
            <a:r>
              <a:rPr lang="en-US" sz="4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100" dirty="0" err="1">
                <a:solidFill>
                  <a:schemeClr val="accent6">
                    <a:lumMod val="75000"/>
                  </a:schemeClr>
                </a:solidFill>
              </a:rPr>
              <a:t>donde</a:t>
            </a:r>
            <a:r>
              <a:rPr lang="en-US" sz="4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100" dirty="0" err="1">
                <a:solidFill>
                  <a:schemeClr val="accent6">
                    <a:lumMod val="75000"/>
                  </a:schemeClr>
                </a:solidFill>
              </a:rPr>
              <a:t>hacerlo</a:t>
            </a:r>
            <a:endParaRPr lang="en-US" sz="4100" kern="12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CA5D8C-ED74-CFF0-4070-F2CA52E783E6}"/>
              </a:ext>
            </a:extLst>
          </p:cNvPr>
          <p:cNvSpPr txBox="1"/>
          <p:nvPr/>
        </p:nvSpPr>
        <p:spPr>
          <a:xfrm>
            <a:off x="990600" y="5235950"/>
            <a:ext cx="3503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A veces puede ser una dificultad….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C3107A-CC30-B276-6B19-6821921DAEE8}"/>
              </a:ext>
            </a:extLst>
          </p:cNvPr>
          <p:cNvSpPr txBox="1"/>
          <p:nvPr/>
        </p:nvSpPr>
        <p:spPr>
          <a:xfrm>
            <a:off x="5003398" y="5062091"/>
            <a:ext cx="299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Pero no en todos los escenarios y  por supuesto nunca una razón para no hacerlo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BFDA26-27EF-0166-0CD9-3E2CF88E1B23}"/>
              </a:ext>
            </a:extLst>
          </p:cNvPr>
          <p:cNvSpPr txBox="1"/>
          <p:nvPr/>
        </p:nvSpPr>
        <p:spPr>
          <a:xfrm>
            <a:off x="9017000" y="5490014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Siempre hay soluciones</a:t>
            </a:r>
          </a:p>
        </p:txBody>
      </p:sp>
      <p:pic>
        <p:nvPicPr>
          <p:cNvPr id="10" name="Picture 4" descr="Gel hidroalcoholico de manos higienizante con extracto de orquídea">
            <a:extLst>
              <a:ext uri="{FF2B5EF4-FFF2-40B4-BE49-F238E27FC236}">
                <a16:creationId xmlns:a16="http://schemas.microsoft.com/office/drawing/2014/main" id="{CC038E8C-E904-314F-578A-B29A370A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98" y="1778594"/>
            <a:ext cx="2972202" cy="3602967"/>
          </a:xfrm>
          <a:prstGeom prst="rect">
            <a:avLst/>
          </a:prstGeom>
          <a:noFill/>
          <a:effectLst>
            <a:softEdge rad="39814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12.100+ Pasillo Hospital Vacio Fotografías de stock, fotos e ...">
            <a:extLst>
              <a:ext uri="{FF2B5EF4-FFF2-40B4-BE49-F238E27FC236}">
                <a16:creationId xmlns:a16="http://schemas.microsoft.com/office/drawing/2014/main" id="{A800CEF3-1BD4-166F-BB38-FCA54C6B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2590"/>
            <a:ext cx="3754968" cy="2885701"/>
          </a:xfrm>
          <a:prstGeom prst="rect">
            <a:avLst/>
          </a:prstGeom>
          <a:noFill/>
          <a:effectLst>
            <a:softEdge rad="302044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6E5544E-0E30-D8E0-53F6-DF698A36654A}"/>
              </a:ext>
            </a:extLst>
          </p:cNvPr>
          <p:cNvSpPr/>
          <p:nvPr/>
        </p:nvSpPr>
        <p:spPr>
          <a:xfrm>
            <a:off x="8612437" y="1137471"/>
            <a:ext cx="2246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FALSO</a:t>
            </a:r>
          </a:p>
        </p:txBody>
      </p:sp>
      <p:pic>
        <p:nvPicPr>
          <p:cNvPr id="1026" name="Picture 2" descr="Esymar Laboratorio | Hospitalario">
            <a:extLst>
              <a:ext uri="{FF2B5EF4-FFF2-40B4-BE49-F238E27FC236}">
                <a16:creationId xmlns:a16="http://schemas.microsoft.com/office/drawing/2014/main" id="{6DB62BB6-DBC1-5DB4-AFA1-382F1D6E7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48" y="2060801"/>
            <a:ext cx="3289300" cy="2463800"/>
          </a:xfrm>
          <a:prstGeom prst="rect">
            <a:avLst/>
          </a:prstGeom>
          <a:noFill/>
          <a:effectLst>
            <a:softEdge rad="24357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7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17179-2CDB-8B27-7722-46C0C613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10143067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dirty="0">
                <a:solidFill>
                  <a:schemeClr val="accent6">
                    <a:lumMod val="75000"/>
                  </a:schemeClr>
                </a:solidFill>
              </a:rPr>
              <a:t>2.Se me </a:t>
            </a:r>
            <a:r>
              <a:rPr lang="en-US" sz="4100" dirty="0" err="1">
                <a:solidFill>
                  <a:schemeClr val="accent6">
                    <a:lumMod val="75000"/>
                  </a:schemeClr>
                </a:solidFill>
              </a:rPr>
              <a:t>estropean</a:t>
            </a:r>
            <a:r>
              <a:rPr lang="en-US" sz="4100" dirty="0">
                <a:solidFill>
                  <a:schemeClr val="accent6">
                    <a:lumMod val="75000"/>
                  </a:schemeClr>
                </a:solidFill>
              </a:rPr>
              <a:t> las manos… </a:t>
            </a:r>
            <a:br>
              <a:rPr lang="en-US" sz="4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100" dirty="0">
                <a:solidFill>
                  <a:schemeClr val="accent6">
                    <a:lumMod val="75000"/>
                  </a:schemeClr>
                </a:solidFill>
              </a:rPr>
              <a:t>	Los </a:t>
            </a:r>
            <a:r>
              <a:rPr lang="en-US" sz="4100" dirty="0" err="1">
                <a:solidFill>
                  <a:schemeClr val="accent6">
                    <a:lumMod val="75000"/>
                  </a:schemeClr>
                </a:solidFill>
              </a:rPr>
              <a:t>jabones</a:t>
            </a:r>
            <a:r>
              <a:rPr lang="en-US" sz="4100" dirty="0">
                <a:solidFill>
                  <a:schemeClr val="accent6">
                    <a:lumMod val="75000"/>
                  </a:schemeClr>
                </a:solidFill>
              </a:rPr>
              <a:t> son </a:t>
            </a:r>
            <a:r>
              <a:rPr lang="en-US" sz="4100" dirty="0" err="1">
                <a:solidFill>
                  <a:schemeClr val="accent6">
                    <a:lumMod val="75000"/>
                  </a:schemeClr>
                </a:solidFill>
              </a:rPr>
              <a:t>irritantes</a:t>
            </a:r>
            <a:endParaRPr lang="en-US" sz="4100" kern="12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0F442E-DD81-3167-4330-ED485D79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40200"/>
            <a:ext cx="6115047" cy="91440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27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Causa </a:t>
            </a:r>
            <a:r>
              <a:rPr lang="en-US" sz="2700" kern="1200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frecuente</a:t>
            </a:r>
            <a:r>
              <a:rPr lang="en-US" sz="27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de dermatitis </a:t>
            </a:r>
            <a:r>
              <a:rPr lang="en-US" sz="2700" kern="1200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profesional</a:t>
            </a:r>
            <a:endParaRPr lang="en-US" sz="2700" kern="1200" dirty="0">
              <a:solidFill>
                <a:schemeClr val="tx1">
                  <a:alpha val="5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700" kern="1200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Susceptibilidad</a:t>
            </a:r>
            <a:r>
              <a:rPr lang="en-US" sz="27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individual</a:t>
            </a:r>
          </a:p>
        </p:txBody>
      </p:sp>
      <p:pic>
        <p:nvPicPr>
          <p:cNvPr id="2050" name="Picture 2" descr="Dermatitis (IV): Dermatitis de Contacto | Farmacia Jiménez">
            <a:extLst>
              <a:ext uri="{FF2B5EF4-FFF2-40B4-BE49-F238E27FC236}">
                <a16:creationId xmlns:a16="http://schemas.microsoft.com/office/drawing/2014/main" id="{4CD6EF7E-0694-2705-86EE-C32FB7D5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675" y="3342371"/>
            <a:ext cx="4657725" cy="2842717"/>
          </a:xfrm>
          <a:prstGeom prst="rect">
            <a:avLst/>
          </a:prstGeom>
          <a:noFill/>
          <a:effectLst>
            <a:softEdge rad="34816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A6F784-1CD3-339F-2FCE-B21C078927A9}"/>
              </a:ext>
            </a:extLst>
          </p:cNvPr>
          <p:cNvSpPr txBox="1"/>
          <p:nvPr/>
        </p:nvSpPr>
        <p:spPr>
          <a:xfrm>
            <a:off x="6876508" y="4543335"/>
            <a:ext cx="465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Dadas las consecuencias negativas no puede ser una razón para no hacerlo, debemos buscar soluciones que minimicen este problema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6B87822-C244-1E7F-7DC2-AB23830E1C4E}"/>
              </a:ext>
            </a:extLst>
          </p:cNvPr>
          <p:cNvSpPr/>
          <p:nvPr/>
        </p:nvSpPr>
        <p:spPr>
          <a:xfrm>
            <a:off x="1688020" y="3611799"/>
            <a:ext cx="3447034" cy="17543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Puede ser 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CIERTO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Mejores cremas para las manos secas y maltratadas: recomendadas | Vogue">
            <a:extLst>
              <a:ext uri="{FF2B5EF4-FFF2-40B4-BE49-F238E27FC236}">
                <a16:creationId xmlns:a16="http://schemas.microsoft.com/office/drawing/2014/main" id="{E5FFD45C-4D8F-AF85-6601-93E1168D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47" y="1465500"/>
            <a:ext cx="3289300" cy="2463800"/>
          </a:xfrm>
          <a:prstGeom prst="rect">
            <a:avLst/>
          </a:prstGeom>
          <a:noFill/>
          <a:effectLst>
            <a:softEdge rad="26870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17179-2CDB-8B27-7722-46C0C613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812800"/>
            <a:ext cx="9906004" cy="31496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3.Habitualmente las </a:t>
            </a:r>
            <a:r>
              <a:rPr lang="en-US" sz="4100" kern="12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tengo</a:t>
            </a:r>
            <a:r>
              <a:rPr lang="en-US" sz="41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limpias</a:t>
            </a:r>
            <a:endParaRPr lang="en-US" sz="4100" kern="12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FF49110E-F0D9-18CF-D89B-10FD9A7C3403}"/>
              </a:ext>
            </a:extLst>
          </p:cNvPr>
          <p:cNvSpPr txBox="1">
            <a:spLocks/>
          </p:cNvSpPr>
          <p:nvPr/>
        </p:nvSpPr>
        <p:spPr>
          <a:xfrm>
            <a:off x="838198" y="578596"/>
            <a:ext cx="10515600" cy="206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13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6C87042-2C44-2AB8-579B-5BDA9CA72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3" t="38710" r="28836" b="17635"/>
          <a:stretch/>
        </p:blipFill>
        <p:spPr>
          <a:xfrm>
            <a:off x="1587495" y="1863043"/>
            <a:ext cx="9017003" cy="371514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9F6F3B8-A5D5-EBDC-673A-CB3073CA93DA}"/>
              </a:ext>
            </a:extLst>
          </p:cNvPr>
          <p:cNvSpPr txBox="1"/>
          <p:nvPr/>
        </p:nvSpPr>
        <p:spPr>
          <a:xfrm>
            <a:off x="1477430" y="5825275"/>
            <a:ext cx="923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apariencias engañan…. Una mano limpia no es una mano desinfectada y sin riesgo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1D9271D-B0EC-8000-A47B-88F458351CEE}"/>
              </a:ext>
            </a:extLst>
          </p:cNvPr>
          <p:cNvSpPr/>
          <p:nvPr/>
        </p:nvSpPr>
        <p:spPr>
          <a:xfrm>
            <a:off x="8382001" y="3289114"/>
            <a:ext cx="2031996" cy="513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4EB9500-9489-1878-E174-60D7635F4442}"/>
              </a:ext>
            </a:extLst>
          </p:cNvPr>
          <p:cNvSpPr/>
          <p:nvPr/>
        </p:nvSpPr>
        <p:spPr>
          <a:xfrm>
            <a:off x="9045155" y="2967335"/>
            <a:ext cx="2246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98485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17179-2CDB-8B27-7722-46C0C613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85799"/>
            <a:ext cx="9906004" cy="3149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1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4100" kern="12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Uso</a:t>
            </a:r>
            <a:r>
              <a:rPr lang="en-US" sz="41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guantes</a:t>
            </a:r>
            <a:r>
              <a:rPr lang="en-US" sz="41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sz="41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lo que no me </a:t>
            </a:r>
            <a:r>
              <a:rPr lang="en-US" sz="4100" kern="12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hace</a:t>
            </a:r>
            <a:r>
              <a:rPr lang="en-US" sz="41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falta</a:t>
            </a:r>
            <a:r>
              <a:rPr lang="en-US" sz="41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0C2D147-A445-AA0D-A374-C65BDD221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93" y="3194402"/>
            <a:ext cx="3956191" cy="20621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>
                <a:effectLst/>
                <a:latin typeface="Tahoma" panose="020B0604030504040204" pitchFamily="34" charset="0"/>
              </a:rPr>
              <a:t>Los guanes protegen al que los usa, pero a veces no al paciente porque :</a:t>
            </a:r>
          </a:p>
          <a:p>
            <a:pPr marL="0" indent="0">
              <a:buNone/>
            </a:pPr>
            <a:endParaRPr lang="es-ES" dirty="0"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s-ES" dirty="0">
                <a:effectLst/>
                <a:latin typeface="Tahoma" panose="020B0604030504040204" pitchFamily="34" charset="0"/>
              </a:rPr>
              <a:t>• No se cambian con la debida frecuencia</a:t>
            </a:r>
          </a:p>
          <a:p>
            <a:pPr marL="0" indent="0">
              <a:buNone/>
            </a:pPr>
            <a:r>
              <a:rPr lang="es-ES" dirty="0">
                <a:effectLst/>
                <a:latin typeface="Tahoma" panose="020B0604030504040204" pitchFamily="34" charset="0"/>
              </a:rPr>
              <a:t>• Se contaminan</a:t>
            </a:r>
          </a:p>
          <a:p>
            <a:pPr marL="0" indent="0">
              <a:buNone/>
            </a:pPr>
            <a:r>
              <a:rPr lang="es-ES" dirty="0">
                <a:effectLst/>
                <a:latin typeface="Tahoma" panose="020B0604030504040204" pitchFamily="34" charset="0"/>
              </a:rPr>
              <a:t>• Producen falsa sensación de protección</a:t>
            </a:r>
          </a:p>
          <a:p>
            <a:pPr marL="0" indent="0">
              <a:buNone/>
            </a:pPr>
            <a:r>
              <a:rPr lang="es-ES" dirty="0">
                <a:effectLst/>
                <a:latin typeface="Tahoma" panose="020B0604030504040204" pitchFamily="34" charset="0"/>
              </a:rPr>
              <a:t>• Se reduce la frecuencia del lavado de manos</a:t>
            </a:r>
          </a:p>
          <a:p>
            <a:endParaRPr lang="es-ES" dirty="0"/>
          </a:p>
        </p:txBody>
      </p:sp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FF49110E-F0D9-18CF-D89B-10FD9A7C3403}"/>
              </a:ext>
            </a:extLst>
          </p:cNvPr>
          <p:cNvSpPr txBox="1">
            <a:spLocks/>
          </p:cNvSpPr>
          <p:nvPr/>
        </p:nvSpPr>
        <p:spPr>
          <a:xfrm>
            <a:off x="838198" y="578596"/>
            <a:ext cx="10515600" cy="206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6146" name="Picture 2" descr="GUANTE SANTEX GD21 - Epis-Services">
            <a:extLst>
              <a:ext uri="{FF2B5EF4-FFF2-40B4-BE49-F238E27FC236}">
                <a16:creationId xmlns:a16="http://schemas.microsoft.com/office/drawing/2014/main" id="{3CB54D7A-5DAC-6575-5B1C-3CC9BACF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56" y="927036"/>
            <a:ext cx="3427445" cy="3427445"/>
          </a:xfrm>
          <a:prstGeom prst="rect">
            <a:avLst/>
          </a:prstGeom>
          <a:noFill/>
          <a:effectLst>
            <a:softEdge rad="808311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C6D3F62-5E0C-1FE8-218D-D45208445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01" t="31684" r="46188" b="42078"/>
          <a:stretch/>
        </p:blipFill>
        <p:spPr>
          <a:xfrm>
            <a:off x="5849266" y="4216875"/>
            <a:ext cx="2341111" cy="1739425"/>
          </a:xfrm>
          <a:prstGeom prst="rect">
            <a:avLst/>
          </a:prstGeom>
          <a:effectLst>
            <a:softEdge rad="112141"/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5802609-38EB-B9E3-8EC8-5B2B14EBB190}"/>
              </a:ext>
            </a:extLst>
          </p:cNvPr>
          <p:cNvSpPr/>
          <p:nvPr/>
        </p:nvSpPr>
        <p:spPr>
          <a:xfrm>
            <a:off x="1393404" y="1684301"/>
            <a:ext cx="2246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FALSO</a:t>
            </a:r>
          </a:p>
        </p:txBody>
      </p:sp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22B55D8-FBE4-48F4-5E80-36F0A2218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47" t="32069" r="54031" b="46153"/>
          <a:stretch/>
        </p:blipFill>
        <p:spPr>
          <a:xfrm>
            <a:off x="8799620" y="4164397"/>
            <a:ext cx="2325937" cy="1845528"/>
          </a:xfrm>
          <a:prstGeom prst="rect">
            <a:avLst/>
          </a:prstGeom>
          <a:effectLst>
            <a:softEdge rad="268319"/>
          </a:effectLst>
        </p:spPr>
      </p:pic>
      <p:pic>
        <p:nvPicPr>
          <p:cNvPr id="6148" name="Picture 4" descr="Así se añaden tus contactos de emergencia y datos médicos en Android |  Computer Hoy">
            <a:extLst>
              <a:ext uri="{FF2B5EF4-FFF2-40B4-BE49-F238E27FC236}">
                <a16:creationId xmlns:a16="http://schemas.microsoft.com/office/drawing/2014/main" id="{8565D7FB-C9FC-2785-AE26-141DDAFE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84" y="2106962"/>
            <a:ext cx="3494852" cy="1957117"/>
          </a:xfrm>
          <a:prstGeom prst="rect">
            <a:avLst/>
          </a:prstGeom>
          <a:noFill/>
          <a:effectLst>
            <a:softEdge rad="33190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4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17179-2CDB-8B27-7722-46C0C613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4930" y="700919"/>
            <a:ext cx="9906004" cy="3149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5.No tengo contacto directo con los pacientes</a:t>
            </a:r>
            <a:br>
              <a:rPr lang="es-ES" sz="240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</a:br>
            <a:endParaRPr lang="en-US" sz="4100" kern="12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FF49110E-F0D9-18CF-D89B-10FD9A7C3403}"/>
              </a:ext>
            </a:extLst>
          </p:cNvPr>
          <p:cNvSpPr txBox="1">
            <a:spLocks/>
          </p:cNvSpPr>
          <p:nvPr/>
        </p:nvSpPr>
        <p:spPr>
          <a:xfrm>
            <a:off x="838198" y="578596"/>
            <a:ext cx="10515600" cy="206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 </a:t>
            </a: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9BEB680-E35E-8431-CC23-E2B223901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6" t="39748" r="32119" b="21457"/>
          <a:stretch/>
        </p:blipFill>
        <p:spPr>
          <a:xfrm>
            <a:off x="457196" y="1609677"/>
            <a:ext cx="5113871" cy="3356284"/>
          </a:xfrm>
          <a:prstGeom prst="rect">
            <a:avLst/>
          </a:prstGeom>
          <a:effectLst>
            <a:softEdge rad="332841"/>
          </a:effectLst>
        </p:spPr>
      </p:pic>
      <p:pic>
        <p:nvPicPr>
          <p:cNvPr id="7170" name="Picture 2" descr="Escribir: a mano vs computadora | Papelería del Ahorro">
            <a:extLst>
              <a:ext uri="{FF2B5EF4-FFF2-40B4-BE49-F238E27FC236}">
                <a16:creationId xmlns:a16="http://schemas.microsoft.com/office/drawing/2014/main" id="{445CF236-7836-7059-8090-5855E24E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93" y="1289838"/>
            <a:ext cx="1789762" cy="1191006"/>
          </a:xfrm>
          <a:prstGeom prst="rect">
            <a:avLst/>
          </a:prstGeom>
          <a:noFill/>
          <a:effectLst>
            <a:softEdge rad="39846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l Área Integrada de Talavera incorpora un nuevo sistema de gestión que  permite optimizar los circuitos de suministro y el uso de materiales |  Servicio de Salud de Castilla-La Mancha">
            <a:extLst>
              <a:ext uri="{FF2B5EF4-FFF2-40B4-BE49-F238E27FC236}">
                <a16:creationId xmlns:a16="http://schemas.microsoft.com/office/drawing/2014/main" id="{E73B74D5-31C6-5A28-0DD6-16EF8784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09" y="2874964"/>
            <a:ext cx="4944271" cy="32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DFE9E0-3AC1-033D-342E-3FF1B9B98CAB}"/>
              </a:ext>
            </a:extLst>
          </p:cNvPr>
          <p:cNvSpPr txBox="1"/>
          <p:nvPr/>
        </p:nvSpPr>
        <p:spPr>
          <a:xfrm>
            <a:off x="6717901" y="4419116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X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D5F50E-4E19-2103-2936-402FFE679C71}"/>
              </a:ext>
            </a:extLst>
          </p:cNvPr>
          <p:cNvSpPr txBox="1"/>
          <p:nvPr/>
        </p:nvSpPr>
        <p:spPr>
          <a:xfrm>
            <a:off x="9711804" y="3850522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X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6A8D63-A4EB-8399-68FD-884874A039A0}"/>
              </a:ext>
            </a:extLst>
          </p:cNvPr>
          <p:cNvSpPr txBox="1"/>
          <p:nvPr/>
        </p:nvSpPr>
        <p:spPr>
          <a:xfrm>
            <a:off x="8612475" y="4034767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X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B226C5-7D45-6739-DEDC-5BEC0DA8E604}"/>
              </a:ext>
            </a:extLst>
          </p:cNvPr>
          <p:cNvSpPr txBox="1"/>
          <p:nvPr/>
        </p:nvSpPr>
        <p:spPr>
          <a:xfrm>
            <a:off x="8595141" y="4669985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X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19FB370-1563-BDF7-1226-20088DD0B692}"/>
              </a:ext>
            </a:extLst>
          </p:cNvPr>
          <p:cNvSpPr txBox="1"/>
          <p:nvPr/>
        </p:nvSpPr>
        <p:spPr>
          <a:xfrm>
            <a:off x="6946500" y="5245647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X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1DF121-5184-3410-39A1-B3980869DEBB}"/>
              </a:ext>
            </a:extLst>
          </p:cNvPr>
          <p:cNvSpPr txBox="1"/>
          <p:nvPr/>
        </p:nvSpPr>
        <p:spPr>
          <a:xfrm>
            <a:off x="9500299" y="4550897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2D050"/>
                </a:solidFill>
              </a:rPr>
              <a:t>X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F0E7B8-40FA-BAAA-5A8F-FF4CC1A54FD4}"/>
              </a:ext>
            </a:extLst>
          </p:cNvPr>
          <p:cNvSpPr txBox="1"/>
          <p:nvPr/>
        </p:nvSpPr>
        <p:spPr>
          <a:xfrm>
            <a:off x="569367" y="5142856"/>
            <a:ext cx="5113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Helvetica" pitchFamily="2" charset="0"/>
              </a:rPr>
              <a:t>E</a:t>
            </a:r>
            <a:r>
              <a:rPr lang="es-ES" dirty="0">
                <a:solidFill>
                  <a:srgbClr val="000000"/>
                </a:solidFill>
                <a:effectLst/>
                <a:latin typeface="Helvetica" pitchFamily="2" charset="0"/>
              </a:rPr>
              <a:t>xisten múltiples oportunidades de contaminar: historiales clínicos, fonendoscopios, aparataje médico-quirúrgico material, puertas, manillas, grifos,….</a:t>
            </a:r>
          </a:p>
        </p:txBody>
      </p:sp>
    </p:spTree>
    <p:extLst>
      <p:ext uri="{BB962C8B-B14F-4D97-AF65-F5344CB8AC3E}">
        <p14:creationId xmlns:p14="http://schemas.microsoft.com/office/powerpoint/2010/main" val="64800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17179-2CDB-8B27-7722-46C0C613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3" y="812800"/>
            <a:ext cx="11421530" cy="31496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TENGO TIEMPO y 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SÍ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DEMASIADO TRABAJO</a:t>
            </a:r>
          </a:p>
        </p:txBody>
      </p:sp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FF49110E-F0D9-18CF-D89B-10FD9A7C3403}"/>
              </a:ext>
            </a:extLst>
          </p:cNvPr>
          <p:cNvSpPr txBox="1">
            <a:spLocks/>
          </p:cNvSpPr>
          <p:nvPr/>
        </p:nvSpPr>
        <p:spPr>
          <a:xfrm>
            <a:off x="838198" y="520013"/>
            <a:ext cx="10515600" cy="206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ED9DE8-28B4-2ECE-61B5-DCC87C9E0B24}"/>
              </a:ext>
            </a:extLst>
          </p:cNvPr>
          <p:cNvSpPr txBox="1"/>
          <p:nvPr/>
        </p:nvSpPr>
        <p:spPr>
          <a:xfrm>
            <a:off x="696322" y="2130911"/>
            <a:ext cx="352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 menos 10 ocasiones por hora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A26542-8AA6-52E7-090D-377436BE2133}"/>
              </a:ext>
            </a:extLst>
          </p:cNvPr>
          <p:cNvSpPr txBox="1"/>
          <p:nvPr/>
        </p:nvSpPr>
        <p:spPr>
          <a:xfrm>
            <a:off x="696322" y="3289120"/>
            <a:ext cx="235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8 horas de trabajo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1A7CC0-54AE-D49F-0D05-004576DA1EBE}"/>
              </a:ext>
            </a:extLst>
          </p:cNvPr>
          <p:cNvSpPr txBox="1"/>
          <p:nvPr/>
        </p:nvSpPr>
        <p:spPr>
          <a:xfrm>
            <a:off x="696322" y="4365396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30 segundos por lavado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D2E9D4-70C2-D2F2-C0F3-9C7B6A17BD04}"/>
              </a:ext>
            </a:extLst>
          </p:cNvPr>
          <p:cNvSpPr txBox="1"/>
          <p:nvPr/>
        </p:nvSpPr>
        <p:spPr>
          <a:xfrm>
            <a:off x="1870026" y="2656520"/>
            <a:ext cx="58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X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394687-DB90-02EF-8192-94494092C486}"/>
              </a:ext>
            </a:extLst>
          </p:cNvPr>
          <p:cNvSpPr txBox="1"/>
          <p:nvPr/>
        </p:nvSpPr>
        <p:spPr>
          <a:xfrm>
            <a:off x="1665281" y="3792247"/>
            <a:ext cx="65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X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22C151-E988-7187-FC6E-5B8D935997CF}"/>
              </a:ext>
            </a:extLst>
          </p:cNvPr>
          <p:cNvSpPr txBox="1"/>
          <p:nvPr/>
        </p:nvSpPr>
        <p:spPr>
          <a:xfrm>
            <a:off x="696322" y="4996780"/>
            <a:ext cx="312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TOTAL= 40 minutos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2B007B-5379-55F0-676A-B09399345AFB}"/>
              </a:ext>
            </a:extLst>
          </p:cNvPr>
          <p:cNvSpPr txBox="1"/>
          <p:nvPr/>
        </p:nvSpPr>
        <p:spPr>
          <a:xfrm>
            <a:off x="1608665" y="5720654"/>
            <a:ext cx="44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Y mil cosas por hacer….</a:t>
            </a:r>
          </a:p>
        </p:txBody>
      </p:sp>
      <p:pic>
        <p:nvPicPr>
          <p:cNvPr id="8196" name="Picture 4" descr="joven-empresario-escondio-detras-pila-papeles-sobre-mesa-madera-habitacion_488220-17408  | Fundación Caja Rural de Jaén">
            <a:extLst>
              <a:ext uri="{FF2B5EF4-FFF2-40B4-BE49-F238E27FC236}">
                <a16:creationId xmlns:a16="http://schemas.microsoft.com/office/drawing/2014/main" id="{F0D9210C-9FB5-5454-A60F-456968CD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69" y="1807475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cono de reloj de alarma símbolo de tiempo negro señal de recordatorio |  Vector Premium">
            <a:extLst>
              <a:ext uri="{FF2B5EF4-FFF2-40B4-BE49-F238E27FC236}">
                <a16:creationId xmlns:a16="http://schemas.microsoft.com/office/drawing/2014/main" id="{7AB339C6-B89C-F11F-357A-68296669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20" y="1890399"/>
            <a:ext cx="2271245" cy="246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7D869CC-0B44-1631-A0F7-3DA0DEF65E7B}"/>
              </a:ext>
            </a:extLst>
          </p:cNvPr>
          <p:cNvSpPr/>
          <p:nvPr/>
        </p:nvSpPr>
        <p:spPr>
          <a:xfrm>
            <a:off x="618064" y="1926145"/>
            <a:ext cx="3596163" cy="36278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37CFEB-D714-1FD0-BDDD-26A0C67B6EA8}"/>
              </a:ext>
            </a:extLst>
          </p:cNvPr>
          <p:cNvSpPr txBox="1"/>
          <p:nvPr/>
        </p:nvSpPr>
        <p:spPr>
          <a:xfrm>
            <a:off x="4969859" y="5279671"/>
            <a:ext cx="577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PERO DADA SU IMPORTANCIA TAMPOCO PUEDE SER UNA RAZON PARA NO HACERLO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E920B42-05B2-5B70-1A1F-B22BA4D4CA76}"/>
              </a:ext>
            </a:extLst>
          </p:cNvPr>
          <p:cNvSpPr/>
          <p:nvPr/>
        </p:nvSpPr>
        <p:spPr>
          <a:xfrm>
            <a:off x="4972969" y="2967335"/>
            <a:ext cx="2246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FALSO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593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325</Words>
  <Application>Microsoft Office PowerPoint</Application>
  <PresentationFormat>Panorámica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Helvetica</vt:lpstr>
      <vt:lpstr>Tahoma</vt:lpstr>
      <vt:lpstr>Tema de Office</vt:lpstr>
      <vt:lpstr>Presentación de PowerPoint</vt:lpstr>
      <vt:lpstr>RAZONES PARA NO LAVARSE LAS MANOS</vt:lpstr>
      <vt:lpstr>1.No tengo donde hacerlo</vt:lpstr>
      <vt:lpstr>2.Se me estropean las manos…   Los jabones son irritantes</vt:lpstr>
      <vt:lpstr>3.Habitualmente las tengo limpias</vt:lpstr>
      <vt:lpstr>4. Uso guantes por lo que no me hace falta...</vt:lpstr>
      <vt:lpstr>5.No tengo contacto directo con los pacientes </vt:lpstr>
      <vt:lpstr>6.NO TENGO TIEMPO y SÍ DEMASIADO TRABAJO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RAZONES PARA NO LAVARSE LAS MANOS</dc:title>
  <dc:creator>Ana Cubero Santos</dc:creator>
  <cp:lastModifiedBy>Cristina Rodríguez Arranz</cp:lastModifiedBy>
  <cp:revision>5</cp:revision>
  <dcterms:created xsi:type="dcterms:W3CDTF">2024-04-20T07:21:15Z</dcterms:created>
  <dcterms:modified xsi:type="dcterms:W3CDTF">2024-05-02T19:26:55Z</dcterms:modified>
</cp:coreProperties>
</file>