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82" r:id="rId2"/>
    <p:sldId id="283" r:id="rId3"/>
    <p:sldId id="270" r:id="rId4"/>
    <p:sldId id="263" r:id="rId5"/>
    <p:sldId id="264" r:id="rId6"/>
    <p:sldId id="268" r:id="rId7"/>
    <p:sldId id="271" r:id="rId8"/>
    <p:sldId id="274" r:id="rId9"/>
    <p:sldId id="275" r:id="rId10"/>
    <p:sldId id="276" r:id="rId11"/>
    <p:sldId id="272" r:id="rId12"/>
    <p:sldId id="277" r:id="rId13"/>
    <p:sldId id="289" r:id="rId14"/>
    <p:sldId id="297" r:id="rId15"/>
    <p:sldId id="299" r:id="rId16"/>
    <p:sldId id="278" r:id="rId17"/>
    <p:sldId id="279" r:id="rId18"/>
    <p:sldId id="287" r:id="rId19"/>
    <p:sldId id="293" r:id="rId20"/>
    <p:sldId id="285" r:id="rId21"/>
    <p:sldId id="294" r:id="rId22"/>
    <p:sldId id="286" r:id="rId23"/>
    <p:sldId id="280" r:id="rId24"/>
    <p:sldId id="292" r:id="rId25"/>
    <p:sldId id="291" r:id="rId26"/>
    <p:sldId id="281" r:id="rId27"/>
    <p:sldId id="284" r:id="rId28"/>
    <p:sldId id="295" r:id="rId29"/>
    <p:sldId id="296" r:id="rId30"/>
    <p:sldId id="288" r:id="rId31"/>
    <p:sldId id="290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A9C"/>
    <a:srgbClr val="57F13D"/>
    <a:srgbClr val="64EEB9"/>
    <a:srgbClr val="BDFA34"/>
    <a:srgbClr val="66FFCC"/>
    <a:srgbClr val="7AFFE1"/>
    <a:srgbClr val="88C3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 varScale="1">
        <p:scale>
          <a:sx n="68" d="100"/>
          <a:sy n="68" d="100"/>
        </p:scale>
        <p:origin x="-14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FC94A1-D456-41E5-8611-26596B65B147}" type="datetimeFigureOut">
              <a:rPr lang="es-ES" smtClean="0"/>
              <a:pPr/>
              <a:t>23/11/2014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C1DC4-CB30-42F6-BC8C-B33E58912A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cdc.europa.eu/es/ea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34/4/e956.abstract" TargetMode="External"/><Relationship Id="rId2" Type="http://schemas.openxmlformats.org/officeDocument/2006/relationships/hyperlink" Target="http://pediatrics.aappublications.org/content/128/6/1053.ful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bfm.org/content/25/6/810.full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early/2014/01/28/peds.2013-4016.full.pdf" TargetMode="External"/><Relationship Id="rId2" Type="http://schemas.openxmlformats.org/officeDocument/2006/relationships/hyperlink" Target="http://www.biomedcentral.com/content/pdf/1471-2431-9-69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ac.oxfordjournals.org/content/66/12/2872.full.pdf+html" TargetMode="External"/><Relationship Id="rId2" Type="http://schemas.openxmlformats.org/officeDocument/2006/relationships/hyperlink" Target="http://www.sciencedirect.com/science/article/pii/S0213005X140022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mc/articles/PMC3267713/pdf/pone.0030334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2751936/" TargetMode="External"/><Relationship Id="rId2" Type="http://schemas.openxmlformats.org/officeDocument/2006/relationships/hyperlink" Target="http://jama.jamanetwork.com/article.aspx?articleID=169609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date-software.com/BCP/WileyPDF/EN/CD004417.pdf" TargetMode="External"/><Relationship Id="rId2" Type="http://schemas.openxmlformats.org/officeDocument/2006/relationships/hyperlink" Target="http://www.update-software.com/BCP/WileyPDF/EN/CD0002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ubmed/2276053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jm.org/doi/full/10.1056/NEJMoa1007174" TargetMode="External"/><Relationship Id="rId2" Type="http://schemas.openxmlformats.org/officeDocument/2006/relationships/hyperlink" Target="http://www.pediatrics.org/cgi/content/full/121/5/e135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a-abe.es/" TargetMode="External"/><Relationship Id="rId2" Type="http://schemas.openxmlformats.org/officeDocument/2006/relationships/hyperlink" Target="http://www.sciencedirect.com/science/article/pii/S0213005X100011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diatrics.aappublications.org/content/early/2013/11/12/peds.2013-3260" TargetMode="External"/><Relationship Id="rId4" Type="http://schemas.openxmlformats.org/officeDocument/2006/relationships/hyperlink" Target="http://www.seipweb.es/images/site/pdf/docu_oficiales/diptico_SEIP_SEUP_ATB_2011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id.oxfordjournals.org/content/early/2012/09/06/cid.cis629.full.pdf+html" TargetMode="External"/><Relationship Id="rId2" Type="http://schemas.openxmlformats.org/officeDocument/2006/relationships/hyperlink" Target="http://www.analesdepediatria.org/es/documento-consenso-sobre-el-diagnostico/articulo/S1695403311003845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early/2013/02/20/peds.2012-3488.full.pdf+html" TargetMode="External"/><Relationship Id="rId2" Type="http://schemas.openxmlformats.org/officeDocument/2006/relationships/hyperlink" Target="http://www.pap.es/files/1116-1515-pdf/iye_pap_55_0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to.sagepub.com/content/150/1_suppl/S1.full.pdf+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132/1/e284.full" TargetMode="External"/><Relationship Id="rId2" Type="http://schemas.openxmlformats.org/officeDocument/2006/relationships/hyperlink" Target="http://www.pap.es/files/1116-1658-pdf/pap59_02_esp_ing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cdc.europa.eu/es/eaa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epap.org/grupos/grupo-de-vias-respiratorias/protocolos-del-gvr" TargetMode="External"/><Relationship Id="rId2" Type="http://schemas.openxmlformats.org/officeDocument/2006/relationships/hyperlink" Target="http://thorax.bmj.com/content/66/Suppl_2/ii1.full.pdf+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ediatrics.aappublications.org/content/early/2011/08/24/peds.2011-1332.full.pdf+html" TargetMode="External"/><Relationship Id="rId2" Type="http://schemas.openxmlformats.org/officeDocument/2006/relationships/hyperlink" Target="http://www.guiasalud.es/GPC/GPC_483_ITU_poblacion_pediatrica_ICS_compl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id.oxfordjournals.org/content/early/2014/06/14/cid.ciu296.full.pdf+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nceton.edu/~slevin/PDF/Levinpubs/PDFWEB2014/515_VanBoeckelGlobal_2014.pdf" TargetMode="External"/><Relationship Id="rId2" Type="http://schemas.openxmlformats.org/officeDocument/2006/relationships/hyperlink" Target="http://www.ecdc.europa.eu/en/healthtopics/antimicrobial_resistance/esac-net-database/Pages/databas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public_opinion/index_en.htm" TargetMode="External"/><Relationship Id="rId4" Type="http://schemas.openxmlformats.org/officeDocument/2006/relationships/hyperlink" Target="http://ec.europa.eu/public_opinion/archives/ebs/ebs_407_fact_es_en.pdf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enfamilia.aeped.es/noticias/antibioticos-cuando-por-que&#160;" TargetMode="External"/><Relationship Id="rId3" Type="http://schemas.openxmlformats.org/officeDocument/2006/relationships/hyperlink" Target="http://www.famiped.es/volumen-2-no-3-septiembre-2009/antibiotico/los-antibioticos" TargetMode="External"/><Relationship Id="rId7" Type="http://schemas.openxmlformats.org/officeDocument/2006/relationships/hyperlink" Target="http://www.familiaysalud.es/medicinas/farmacos/que-significa-el-uso-racional-de-los-antibioticos" TargetMode="External"/><Relationship Id="rId2" Type="http://schemas.openxmlformats.org/officeDocument/2006/relationships/hyperlink" Target="http://www.familiaysalud.es/medicinas/farmacos/los-antibiotic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miliaysalud.es/recursos-para-padres/videos/con-mamitown/salud-infantil-infecciones-y-vacunas/antibioticos" TargetMode="External"/><Relationship Id="rId5" Type="http://schemas.openxmlformats.org/officeDocument/2006/relationships/hyperlink" Target="http://www.cdc.gov/getsmart/specific-groups/antibioticos.html" TargetMode="External"/><Relationship Id="rId10" Type="http://schemas.openxmlformats.org/officeDocument/2006/relationships/hyperlink" Target="http://enfamilia.aeped.es/noticias/dia-europeo-2012-para-uso-prudente-antibioticos" TargetMode="External"/><Relationship Id="rId4" Type="http://schemas.openxmlformats.org/officeDocument/2006/relationships/hyperlink" Target="http://enfamilia.aeped.es/temas-salud/antibioticos" TargetMode="External"/><Relationship Id="rId9" Type="http://schemas.openxmlformats.org/officeDocument/2006/relationships/hyperlink" Target="http://www.familiaysalud.es/medicinas/farmacos/que-son-las-resistencias-los-antibioticos-por-que-son-tan-importante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ibioticos.msc.es/info_pacientes.htm" TargetMode="External"/><Relationship Id="rId2" Type="http://schemas.openxmlformats.org/officeDocument/2006/relationships/hyperlink" Target="http://ecdc.europa.eu/es/eaad/antibiotics/Pages/fact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akidetza.euskadi.net/r85-pkcevi08/es/contenidos/informacion/cevime_ibotika_videos/es_cevime/video_antibioticos.htm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tyourselfbetter.co.uk/" TargetMode="External"/><Relationship Id="rId2" Type="http://schemas.openxmlformats.org/officeDocument/2006/relationships/hyperlink" Target="http://kidshealth.org/parent/en_espanol/infecciones/antibiotic_overuse_es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-bug.eu/" TargetMode="External"/><Relationship Id="rId4" Type="http://schemas.openxmlformats.org/officeDocument/2006/relationships/hyperlink" Target="http://ecdc.europa.eu/es/eaad/Documents/Primary%20care%20-%20Patient%20Flyer_ESP.pd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pps.who.int/medicinedocs/en/d/Js18064en/" TargetMode="External"/><Relationship Id="rId7" Type="http://schemas.openxmlformats.org/officeDocument/2006/relationships/hyperlink" Target="http://www.cdc.gov/drugresistance/index.html" TargetMode="External"/><Relationship Id="rId2" Type="http://schemas.openxmlformats.org/officeDocument/2006/relationships/hyperlink" Target="http://www.who.int/drugresistance/documents/surveillancereport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.who.int/en/health-topics/disease-prevention/antimicrobial-resistance/antibiotics-and-children" TargetMode="External"/><Relationship Id="rId5" Type="http://schemas.openxmlformats.org/officeDocument/2006/relationships/hyperlink" Target="http://www.euro.who.int/en/health-topics/disease-prevention/antimicrobial-resistance/antimicrobial-resistance" TargetMode="External"/><Relationship Id="rId4" Type="http://schemas.openxmlformats.org/officeDocument/2006/relationships/hyperlink" Target="http://www.euro.who.int/en/health-topics/disease-prevention/antimicrobial-resistance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dc.europa.eu/en/healthtopics/antimicrobial_resistance/database/Pages/database.aspx" TargetMode="External"/><Relationship Id="rId2" Type="http://schemas.openxmlformats.org/officeDocument/2006/relationships/hyperlink" Target="http://ecdc.europa.eu/en/eaad/Pages/antibiotics-data-report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dc.europa.eu/en/healthtopics/antimicrobial_resistance/esac-net-database/Pages/database.aspx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S/EAAD/Pages/AboutTheDay.aspx" TargetMode="External"/><Relationship Id="rId2" Type="http://schemas.openxmlformats.org/officeDocument/2006/relationships/hyperlink" Target="http://ecdc.europa.eu/es/eaad/Pages/Hom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dc.europa.eu/es/eaad/Pages/ToolkitsPrimaryCarePrescribers.aspx" TargetMode="External"/><Relationship Id="rId4" Type="http://schemas.openxmlformats.org/officeDocument/2006/relationships/hyperlink" Target="http://ecdc.europa.eu/es/eaad/Pages/antibiotics-plan-campaign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s/eaad/antibiotics/Pages/messagesForPrescribers.aspx" TargetMode="External"/><Relationship Id="rId2" Type="http://schemas.openxmlformats.org/officeDocument/2006/relationships/hyperlink" Target="http://ecdc.europa.eu/es/eaad/Pages/ToolkitsPrimaryCarePrescriber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dc.europa.eu/es/eaad/Pages/ToolkitsHospitalPrescribers.aspx" TargetMode="External"/><Relationship Id="rId4" Type="http://schemas.openxmlformats.org/officeDocument/2006/relationships/hyperlink" Target="http://ecdc.europa.eu/es/eaad/Documents/Primary%20care%20-%20Factsheet_ESP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s/eaad/antibiotics/Pages/facts.aspx" TargetMode="External"/><Relationship Id="rId2" Type="http://schemas.openxmlformats.org/officeDocument/2006/relationships/hyperlink" Target="http://ecdc.europa.eu/es/eaad/Pages/ToolkitsGeneralPublic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dc.europa.eu/es/eaad/Pages/antibiotics-self-medication-key-messages-general-public.aspx" TargetMode="External"/><Relationship Id="rId4" Type="http://schemas.openxmlformats.org/officeDocument/2006/relationships/hyperlink" Target="http://ecdc.europa.eu/es/eaad/Pages/toolkit-general-public-self-medication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fh.es/fichadjuntos/EIMC_Antimicrobianos.pdf" TargetMode="External"/><Relationship Id="rId2" Type="http://schemas.openxmlformats.org/officeDocument/2006/relationships/hyperlink" Target="http://www.fapap.es/DetalleArticulo/_l1urTLlmMtVrea6WrA0sG6DfK1a3bhZl1qwD_AUCVOcmk8rm0CXIT-NvTyZKuXwORk2b6hxZSNoHXYBWmCWQ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elsevier.es/watermark/ctl_servlet?_f=10&amp;pident_articulo=90340083&amp;pident_usuario=0&amp;pcontactid=&amp;pident_revista=28&amp;ty=99&amp;accion=L&amp;origen=zonadelectura&amp;web=zl.elsevier.es&amp;lan=es&amp;fichero=28v32n07a90340083pdf0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4149102/" TargetMode="External"/><Relationship Id="rId2" Type="http://schemas.openxmlformats.org/officeDocument/2006/relationships/hyperlink" Target="http://www.sefh.es/fichadjuntos/EIMC_Antimicrobiano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q.es/seq/0214-3429/25/2/vazquez.pdf" TargetMode="External"/><Relationship Id="rId2" Type="http://schemas.openxmlformats.org/officeDocument/2006/relationships/hyperlink" Target="http://www.sciencedirect.com/science/article/pii/S169540331400399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p.org.ar/docs/publicaciones/archivosarg/2012/v110n3a04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healthcare.com/doi/pdf/10.1080/02813430600830469" TargetMode="External"/><Relationship Id="rId2" Type="http://schemas.openxmlformats.org/officeDocument/2006/relationships/hyperlink" Target="http://onlinelibrary.wiley.com/doi/10.1111/j.1651-2227.2012.02754.x/abstract;jsessionid=C5A722E4E3F7B33F24994282CAF9C11C.f04t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i.nlm.nih.gov/pmc/articles/PMC354922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</a:t>
            </a:r>
            <a:r>
              <a:rPr lang="es-ES" sz="4000" b="1" dirty="0" smtClean="0"/>
              <a:t>18 noviembre 2014</a:t>
            </a:r>
            <a:endParaRPr lang="es-ES" sz="4000" b="1" dirty="0"/>
          </a:p>
        </p:txBody>
      </p:sp>
      <p:pic>
        <p:nvPicPr>
          <p:cNvPr id="4" name="eaad-homepage-logo" descr="EAAD, European Antibiotic Awareness Day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www.aepap.org/sites/default/files/styles/organization-logo/public/10_grupo_patologiia_infecciosa_v1_op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1214446" cy="121444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5226784"/>
            <a:ext cx="3571868" cy="1631216"/>
          </a:xfrm>
          <a:prstGeom prst="rect">
            <a:avLst/>
          </a:prstGeo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Documentación seleccionada por:</a:t>
            </a:r>
          </a:p>
          <a:p>
            <a:pPr lvl="1"/>
            <a:r>
              <a:rPr lang="es-ES" sz="2000" dirty="0" smtClean="0"/>
              <a:t>Rosa Albañil Ballesteros</a:t>
            </a:r>
          </a:p>
          <a:p>
            <a:pPr lvl="1"/>
            <a:r>
              <a:rPr lang="es-ES" sz="2000" dirty="0" smtClean="0"/>
              <a:t>Pilar </a:t>
            </a:r>
            <a:r>
              <a:rPr lang="es-ES" sz="2000" dirty="0" err="1" smtClean="0"/>
              <a:t>Lupiani</a:t>
            </a:r>
            <a:r>
              <a:rPr lang="es-ES" sz="2000" dirty="0" smtClean="0"/>
              <a:t> Castellanos</a:t>
            </a:r>
          </a:p>
          <a:p>
            <a:pPr lvl="1"/>
            <a:r>
              <a:rPr lang="es-ES" sz="2000" dirty="0" smtClean="0"/>
              <a:t>Santiago Alfayate </a:t>
            </a:r>
            <a:r>
              <a:rPr lang="es-ES" sz="2000" dirty="0" err="1" smtClean="0"/>
              <a:t>Miguélez</a:t>
            </a:r>
            <a:endParaRPr lang="es-ES" sz="2000" dirty="0" smtClean="0"/>
          </a:p>
          <a:p>
            <a:pPr lvl="1"/>
            <a:endParaRPr lang="es-ES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4643438" y="5873115"/>
            <a:ext cx="4500562" cy="984885"/>
          </a:xfrm>
          <a:prstGeom prst="rect">
            <a:avLst/>
          </a:prstGeom>
          <a:gradFill flip="none" rotWithShape="1">
            <a:gsLst>
              <a:gs pos="0">
                <a:srgbClr val="57F13D">
                  <a:shade val="30000"/>
                  <a:satMod val="115000"/>
                </a:srgbClr>
              </a:gs>
              <a:gs pos="50000">
                <a:srgbClr val="57F13D">
                  <a:shade val="67500"/>
                  <a:satMod val="115000"/>
                </a:srgbClr>
              </a:gs>
              <a:gs pos="100000">
                <a:srgbClr val="57F13D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Grupo de Patología Infecciosa </a:t>
            </a:r>
            <a:r>
              <a:rPr lang="es-ES" sz="2000" dirty="0" err="1" smtClean="0"/>
              <a:t>AEPap</a:t>
            </a:r>
            <a:endParaRPr lang="es-ES" sz="2000" dirty="0" smtClean="0"/>
          </a:p>
          <a:p>
            <a:r>
              <a:rPr lang="es-ES" sz="2000" dirty="0" smtClean="0"/>
              <a:t>18 de noviembre 2014</a:t>
            </a:r>
          </a:p>
          <a:p>
            <a:endParaRPr lang="es-ES" dirty="0"/>
          </a:p>
        </p:txBody>
      </p:sp>
      <p:pic>
        <p:nvPicPr>
          <p:cNvPr id="7" name="Picture 2" descr="http://www.aepap.org/sites/default/files/styles/organization-logo/public/10_grupo_patologiia_infecciosa_v1_op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4385" y="6348385"/>
            <a:ext cx="509615" cy="509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¿Y en EEUU?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08890" cy="47863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Antibiotic Prescribing in Ambulatory Pediatrics in the United States </a:t>
            </a:r>
            <a:r>
              <a:rPr lang="en-US" sz="2400" dirty="0" err="1" smtClean="0"/>
              <a:t>Hersh</a:t>
            </a:r>
            <a:r>
              <a:rPr lang="en-US" sz="2400" dirty="0" smtClean="0"/>
              <a:t> A et al. Pediatrics 2011;128:1053–1061 </a:t>
            </a:r>
            <a:r>
              <a:rPr lang="en-US" sz="2400" u="sng" dirty="0" smtClean="0">
                <a:hlinkClick r:id="rId2"/>
              </a:rPr>
              <a:t>http://pediatrics.aappublications.org/content/128/6/1053.full.pdf</a:t>
            </a:r>
            <a:endParaRPr lang="en-US" sz="2400" u="sng" dirty="0" smtClean="0"/>
          </a:p>
          <a:p>
            <a:pPr fontAlgn="base"/>
            <a:endParaRPr lang="es-ES" sz="2400" b="1" dirty="0" smtClean="0"/>
          </a:p>
          <a:p>
            <a:pPr fontAlgn="base">
              <a:buFont typeface="Wingdings" charset="2"/>
              <a:buChar char="q"/>
            </a:pPr>
            <a:r>
              <a:rPr lang="es-ES" sz="2400" b="1" dirty="0" err="1" smtClean="0"/>
              <a:t>Bacterial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Prevalence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Antimicrobial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Prescribing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Trends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Acute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Respiratory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Tract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Infections</a:t>
            </a:r>
            <a:r>
              <a:rPr lang="es-ES" sz="2400" b="1" dirty="0" smtClean="0"/>
              <a:t>.  </a:t>
            </a:r>
            <a:r>
              <a:rPr lang="es-ES" sz="2400" dirty="0" err="1" smtClean="0"/>
              <a:t>Kronman</a:t>
            </a:r>
            <a:r>
              <a:rPr lang="es-ES" sz="2400" dirty="0" smtClean="0"/>
              <a:t> MP,  et al.  </a:t>
            </a:r>
            <a:r>
              <a:rPr lang="es-ES" sz="2400" dirty="0" err="1" smtClean="0"/>
              <a:t>Pediatrics</a:t>
            </a:r>
            <a:r>
              <a:rPr lang="es-ES" sz="2400" dirty="0" smtClean="0"/>
              <a:t> 2014; 134:e956-e965 </a:t>
            </a:r>
            <a:r>
              <a:rPr lang="es-ES" sz="2400" dirty="0" smtClean="0">
                <a:hlinkClick r:id="rId3"/>
              </a:rPr>
              <a:t>http://pediatrics.aappublications.org/content/134/4/e956.abstract</a:t>
            </a:r>
            <a:endParaRPr lang="es-ES" sz="2400" dirty="0" smtClean="0"/>
          </a:p>
          <a:p>
            <a:pPr marL="0" indent="0" fontAlgn="base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Antibiotic Prescription in Febrile Children: A Cohort Study during Out-of-Hours Primary Care.</a:t>
            </a:r>
            <a:r>
              <a:rPr lang="en-US" sz="2400" dirty="0" smtClean="0"/>
              <a:t>  </a:t>
            </a:r>
            <a:r>
              <a:rPr lang="en-US" sz="2400" dirty="0" err="1" smtClean="0"/>
              <a:t>Elshout</a:t>
            </a:r>
            <a:r>
              <a:rPr lang="en-US" sz="2400" dirty="0" smtClean="0"/>
              <a:t> G et al. J Am Board </a:t>
            </a:r>
            <a:r>
              <a:rPr lang="en-US" sz="2400" dirty="0" err="1" smtClean="0"/>
              <a:t>Fam</a:t>
            </a:r>
            <a:r>
              <a:rPr lang="en-US" sz="2400" dirty="0" smtClean="0"/>
              <a:t> Med 2012;25:810–818</a:t>
            </a:r>
            <a:endParaRPr lang="es-ES" sz="2400" dirty="0" smtClean="0"/>
          </a:p>
          <a:p>
            <a:pPr lvl="1">
              <a:buNone/>
            </a:pPr>
            <a:r>
              <a:rPr lang="en-US" sz="2100" u="sng" dirty="0" smtClean="0">
                <a:hlinkClick r:id="rId4"/>
              </a:rPr>
              <a:t>http://www.jabfm.org/content/25/6/810.full.pdf</a:t>
            </a:r>
            <a:endParaRPr lang="es-ES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919162"/>
          </a:xfr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 fontScale="90000"/>
          </a:bodyPr>
          <a:lstStyle/>
          <a:p>
            <a:pPr lvl="0"/>
            <a:r>
              <a:rPr lang="es-ES" sz="3100" b="1" dirty="0" smtClean="0"/>
              <a:t>Factores que influyen en la prescripción de antibióticos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>
                <a:solidFill>
                  <a:srgbClr val="88C305"/>
                </a:solidFill>
              </a:rPr>
              <a:t>Tras el acto de prescribir un antibiótico pueden existir múltiples motivos, algunos sin dependencia directa con el proceso patológico atendido. ¿El conocimiento de estos factores puede ayudar a mejorar la prescripción?</a:t>
            </a:r>
          </a:p>
          <a:p>
            <a:endParaRPr lang="es-ES" b="1" dirty="0" smtClean="0"/>
          </a:p>
          <a:p>
            <a:r>
              <a:rPr lang="en-US" b="1" dirty="0" smtClean="0"/>
              <a:t>Why do </a:t>
            </a:r>
            <a:r>
              <a:rPr lang="en-US" b="1" dirty="0" err="1" smtClean="0"/>
              <a:t>paediatricians</a:t>
            </a:r>
            <a:r>
              <a:rPr lang="en-US" b="1" dirty="0" smtClean="0"/>
              <a:t> prescribe antibiotics? Results of an Italian regional Project</a:t>
            </a:r>
            <a:r>
              <a:rPr lang="en-US" i="1" dirty="0" smtClean="0"/>
              <a:t> </a:t>
            </a:r>
            <a:r>
              <a:rPr lang="en-US" dirty="0" smtClean="0"/>
              <a:t>Moro ML. et al. </a:t>
            </a:r>
            <a:r>
              <a:rPr lang="en-US" i="1" dirty="0" smtClean="0"/>
              <a:t>BMC Pediatrics </a:t>
            </a:r>
            <a:r>
              <a:rPr lang="en-US" dirty="0" smtClean="0"/>
              <a:t>2009, 9:69 </a:t>
            </a:r>
            <a:r>
              <a:rPr lang="en-US" u="sng" dirty="0" smtClean="0">
                <a:hlinkClick r:id="rId2"/>
              </a:rPr>
              <a:t>http://www.biomedcentral.com/content/pdf/1471-2431-9-69.pdf</a:t>
            </a:r>
            <a:endParaRPr lang="en-US" u="sng" dirty="0" smtClean="0"/>
          </a:p>
          <a:p>
            <a:endParaRPr lang="en-US" b="1" dirty="0" smtClean="0"/>
          </a:p>
          <a:p>
            <a:r>
              <a:rPr lang="en-US" b="1" dirty="0" smtClean="0"/>
              <a:t>Reducing Unnecessary Antibiotics Prescribed to Children: What Next?  </a:t>
            </a:r>
            <a:r>
              <a:rPr lang="en-US" dirty="0" err="1" smtClean="0"/>
              <a:t>Mehrotra</a:t>
            </a:r>
            <a:r>
              <a:rPr lang="en-US" dirty="0" smtClean="0"/>
              <a:t>  A</a:t>
            </a:r>
            <a:r>
              <a:rPr lang="en-US" b="1" dirty="0" smtClean="0"/>
              <a:t>. </a:t>
            </a:r>
            <a:r>
              <a:rPr lang="en-US" dirty="0" smtClean="0"/>
              <a:t>Pediatrics 2014; 133: 1-2. </a:t>
            </a:r>
          </a:p>
          <a:p>
            <a:pPr lvl="1">
              <a:buNone/>
            </a:pPr>
            <a:r>
              <a:rPr lang="es-ES" dirty="0" smtClean="0">
                <a:hlinkClick r:id="rId3"/>
              </a:rPr>
              <a:t>http://pediatrics.aappublications.org/content/early/2014/01/28/peds.2013-4016.full.pdf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lvl="0"/>
            <a:r>
              <a:rPr lang="es-ES" b="1" dirty="0" smtClean="0"/>
              <a:t>Experiencias de mejora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s-ES" sz="6000" b="1" dirty="0" smtClean="0">
                <a:solidFill>
                  <a:srgbClr val="88C305"/>
                </a:solidFill>
              </a:rPr>
              <a:t>Es posible prescribir mejor, pero ¿también en consultas como las nuestras? ¿cómo se consigue? ¿qué medidas han funcionado?</a:t>
            </a:r>
          </a:p>
          <a:p>
            <a:r>
              <a:rPr lang="es-ES" sz="4900" b="1" dirty="0" smtClean="0"/>
              <a:t>¿Mejora la prescripción antibiótica en pediatras tras una intervención multidisciplinar? </a:t>
            </a:r>
            <a:r>
              <a:rPr lang="es-ES" sz="4900" dirty="0" err="1" smtClean="0"/>
              <a:t>Lalana-Josaa</a:t>
            </a:r>
            <a:r>
              <a:rPr lang="es-ES" sz="4900" dirty="0" smtClean="0"/>
              <a:t> P et al</a:t>
            </a:r>
            <a:r>
              <a:rPr lang="es-ES" sz="5000" dirty="0" smtClean="0"/>
              <a:t>., </a:t>
            </a:r>
            <a:r>
              <a:rPr lang="es-ES" sz="5000" dirty="0" err="1" smtClean="0"/>
              <a:t>Enferm</a:t>
            </a:r>
            <a:r>
              <a:rPr lang="es-ES" sz="5000" dirty="0" smtClean="0"/>
              <a:t> </a:t>
            </a:r>
            <a:r>
              <a:rPr lang="es-ES" sz="5000" dirty="0" err="1" smtClean="0"/>
              <a:t>Infecc</a:t>
            </a:r>
            <a:r>
              <a:rPr lang="es-ES" sz="5000" dirty="0" smtClean="0"/>
              <a:t> </a:t>
            </a:r>
            <a:r>
              <a:rPr lang="es-ES" sz="5000" dirty="0" err="1" smtClean="0"/>
              <a:t>Microbiol</a:t>
            </a:r>
            <a:r>
              <a:rPr lang="es-ES" sz="5000" dirty="0" smtClean="0"/>
              <a:t> </a:t>
            </a:r>
            <a:r>
              <a:rPr lang="es-ES" sz="5000" dirty="0" err="1" smtClean="0"/>
              <a:t>Clin</a:t>
            </a:r>
            <a:r>
              <a:rPr lang="es-ES" sz="5000" dirty="0" smtClean="0"/>
              <a:t>. 2014</a:t>
            </a:r>
          </a:p>
          <a:p>
            <a:pPr lvl="1">
              <a:buNone/>
            </a:pPr>
            <a:r>
              <a:rPr lang="es-ES" sz="4600" u="sng" dirty="0" smtClean="0">
                <a:hlinkClick r:id="rId2"/>
              </a:rPr>
              <a:t>http://www.sciencedirect.com/science/article/pii/S0213005X14002225</a:t>
            </a:r>
            <a:endParaRPr lang="es-ES" sz="4600" u="sng" dirty="0" smtClean="0"/>
          </a:p>
          <a:p>
            <a:pPr lvl="1">
              <a:buNone/>
            </a:pPr>
            <a:endParaRPr lang="es-ES" sz="4600" dirty="0" smtClean="0"/>
          </a:p>
          <a:p>
            <a:pPr lvl="0"/>
            <a:r>
              <a:rPr lang="en-US" sz="4900" b="1" dirty="0" smtClean="0"/>
              <a:t>Impact of the French campaign to reduce inappropriate ambulatory antibiotic use on the prescription and consultation rates for respiratory tract infections</a:t>
            </a:r>
            <a:r>
              <a:rPr lang="en-US" sz="4900" dirty="0" smtClean="0"/>
              <a:t>  </a:t>
            </a:r>
            <a:r>
              <a:rPr lang="en-US" sz="4900" dirty="0" err="1" smtClean="0"/>
              <a:t>Chahwakilian</a:t>
            </a:r>
            <a:r>
              <a:rPr lang="en-US" sz="4900" dirty="0" smtClean="0"/>
              <a:t> P et al. J </a:t>
            </a:r>
            <a:r>
              <a:rPr lang="en-US" sz="4900" dirty="0" err="1" smtClean="0"/>
              <a:t>Antimicrob</a:t>
            </a:r>
            <a:r>
              <a:rPr lang="en-US" sz="4900" dirty="0" smtClean="0"/>
              <a:t> </a:t>
            </a:r>
            <a:r>
              <a:rPr lang="en-US" sz="4900" dirty="0" err="1" smtClean="0"/>
              <a:t>Chemother</a:t>
            </a:r>
            <a:r>
              <a:rPr lang="en-US" sz="4900" dirty="0" smtClean="0"/>
              <a:t> 2011; 66: 2872–2879</a:t>
            </a:r>
            <a:endParaRPr lang="es-ES" sz="4900" dirty="0" smtClean="0"/>
          </a:p>
          <a:p>
            <a:pPr lvl="1">
              <a:buNone/>
            </a:pPr>
            <a:r>
              <a:rPr lang="en-US" sz="4600" u="sng" dirty="0" smtClean="0">
                <a:hlinkClick r:id="rId3"/>
              </a:rPr>
              <a:t>http://jac.oxfordjournals.org/content/66/12/2872.full.pdf+html</a:t>
            </a:r>
            <a:endParaRPr lang="en-US" sz="4600" u="sng" dirty="0" smtClean="0"/>
          </a:p>
          <a:p>
            <a:pPr lvl="1">
              <a:buNone/>
            </a:pPr>
            <a:endParaRPr lang="es-ES" sz="46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4900" b="1" dirty="0" smtClean="0"/>
              <a:t>Interventions to Influence Consulting and Antibiotic Use for Acute Respiratory Tract Infections in Children: A Systematic Review and Meta-Analysis</a:t>
            </a:r>
            <a:r>
              <a:rPr lang="en-US" sz="4900" dirty="0" smtClean="0"/>
              <a:t>  Andrews T et al. </a:t>
            </a:r>
            <a:r>
              <a:rPr lang="en-US" sz="4900" dirty="0" err="1" smtClean="0"/>
              <a:t>PLoS</a:t>
            </a:r>
            <a:r>
              <a:rPr lang="en-US" sz="4900" dirty="0" smtClean="0"/>
              <a:t> ONE 7(1): e30334. doi:10.1371/journal.pone.0030334 </a:t>
            </a:r>
            <a:r>
              <a:rPr lang="en-US" sz="4900" u="sng" dirty="0" smtClean="0">
                <a:hlinkClick r:id="rId4"/>
              </a:rPr>
              <a:t>http://www.ncbi.nlm.nih.gov/pmc/articles/PMC3267713/pdf/pone.0030334.pdf</a:t>
            </a:r>
            <a:endParaRPr lang="es-ES" sz="4900" dirty="0" smtClean="0"/>
          </a:p>
          <a:p>
            <a:endParaRPr lang="es-ES" sz="4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Experiencias de mejora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194576" cy="423863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800" b="1" dirty="0" smtClean="0"/>
              <a:t>Effect of an Outpatient Antimicrobial Stewardship Intervention on Broad-Spectrum Antibiotic Prescribing by Primary Care Pediatricians.  </a:t>
            </a:r>
            <a:r>
              <a:rPr lang="en-US" sz="3800" dirty="0" smtClean="0"/>
              <a:t>Gerber J et al. JAMA. 2013;309(22):2345-2352 </a:t>
            </a:r>
            <a:r>
              <a:rPr lang="en-US" sz="3800" u="sng" dirty="0" smtClean="0">
                <a:hlinkClick r:id="rId2"/>
              </a:rPr>
              <a:t>http://jama.jamanetwork.com/article.aspx?articleID=1696098</a:t>
            </a:r>
            <a:endParaRPr lang="en-US" sz="3800" u="sng" dirty="0" smtClean="0"/>
          </a:p>
          <a:p>
            <a:pPr lvl="0"/>
            <a:endParaRPr lang="es-ES" sz="3800" dirty="0" smtClean="0"/>
          </a:p>
          <a:p>
            <a:pPr lvl="0"/>
            <a:endParaRPr lang="es-ES" sz="3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800" b="1" dirty="0" smtClean="0"/>
              <a:t>Reduced antibiotic prescribing for acute respiratory infections in adults and children. </a:t>
            </a:r>
            <a:r>
              <a:rPr lang="en-US" sz="3800" dirty="0" err="1" smtClean="0"/>
              <a:t>Meropol</a:t>
            </a:r>
            <a:r>
              <a:rPr lang="en-US" sz="3800" dirty="0" smtClean="0"/>
              <a:t> S.</a:t>
            </a:r>
            <a:r>
              <a:rPr lang="en-US" sz="3800" b="1" dirty="0" smtClean="0"/>
              <a:t> </a:t>
            </a:r>
            <a:r>
              <a:rPr lang="en-US" sz="3800" i="1" dirty="0" smtClean="0"/>
              <a:t>Br J Gen </a:t>
            </a:r>
            <a:r>
              <a:rPr lang="en-US" sz="3800" i="1" dirty="0" err="1" smtClean="0"/>
              <a:t>Pract</a:t>
            </a:r>
            <a:r>
              <a:rPr lang="en-US" sz="3800" i="1" dirty="0" smtClean="0"/>
              <a:t> </a:t>
            </a:r>
            <a:r>
              <a:rPr lang="en-US" sz="3800" dirty="0" smtClean="0"/>
              <a:t>2009; DOI: 10.3399/bjgp09X472610</a:t>
            </a:r>
            <a:r>
              <a:rPr lang="en-US" sz="3800" i="1" dirty="0" smtClean="0"/>
              <a:t>.  </a:t>
            </a:r>
            <a:r>
              <a:rPr lang="en-US" sz="3800" u="sng" dirty="0" smtClean="0">
                <a:hlinkClick r:id="rId3"/>
              </a:rPr>
              <a:t>http://www.ncbi.nlm.nih.gov/pmc/articles/PMC2751936/</a:t>
            </a:r>
            <a:endParaRPr lang="es-ES" sz="3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Prescripción diferida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b="1" dirty="0" err="1" smtClean="0"/>
              <a:t>Antibiotics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for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acute</a:t>
            </a:r>
            <a:r>
              <a:rPr lang="es-ES" sz="2800" b="1" dirty="0" smtClean="0"/>
              <a:t> otitis media in </a:t>
            </a:r>
            <a:r>
              <a:rPr lang="es-ES" sz="2800" b="1" dirty="0" err="1" smtClean="0"/>
              <a:t>children</a:t>
            </a:r>
            <a:r>
              <a:rPr lang="es-ES" sz="2800" b="1" dirty="0" smtClean="0"/>
              <a:t>. </a:t>
            </a:r>
            <a:r>
              <a:rPr lang="es-ES" sz="2000" dirty="0" err="1" smtClean="0"/>
              <a:t>Venekamp</a:t>
            </a:r>
            <a:r>
              <a:rPr lang="es-ES" sz="2000" dirty="0" smtClean="0"/>
              <a:t> et al. Cochrane </a:t>
            </a:r>
            <a:r>
              <a:rPr lang="es-ES" sz="2000" dirty="0" err="1" smtClean="0"/>
              <a:t>Database</a:t>
            </a:r>
            <a:r>
              <a:rPr lang="es-ES" sz="2000" dirty="0" smtClean="0"/>
              <a:t> of </a:t>
            </a:r>
            <a:r>
              <a:rPr lang="es-ES" sz="2000" dirty="0" err="1" smtClean="0"/>
              <a:t>Systematics</a:t>
            </a:r>
            <a:r>
              <a:rPr lang="es-ES" sz="2000" dirty="0" smtClean="0"/>
              <a:t> </a:t>
            </a:r>
            <a:r>
              <a:rPr lang="es-ES" sz="2000" dirty="0" err="1" smtClean="0"/>
              <a:t>Review</a:t>
            </a:r>
            <a:r>
              <a:rPr lang="es-ES" sz="2000" dirty="0" smtClean="0"/>
              <a:t> 2013. </a:t>
            </a:r>
          </a:p>
          <a:p>
            <a:pPr>
              <a:buNone/>
            </a:pPr>
            <a:r>
              <a:rPr lang="es-ES" sz="1900" b="1" dirty="0" smtClean="0">
                <a:hlinkClick r:id="rId2"/>
              </a:rPr>
              <a:t>http://www.update-software.com/BCP/WileyPDF/EN/CD000219.pdf</a:t>
            </a:r>
            <a:endParaRPr lang="es-ES" sz="1900" b="1" dirty="0" smtClean="0"/>
          </a:p>
          <a:p>
            <a:pPr>
              <a:buFont typeface="Wingdings" pitchFamily="2" charset="2"/>
              <a:buChar char="q"/>
            </a:pPr>
            <a:r>
              <a:rPr lang="es-ES" sz="2800" b="1" dirty="0" err="1" smtClean="0"/>
              <a:t>Delayed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antibiotics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for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respiratory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infection</a:t>
            </a:r>
            <a:r>
              <a:rPr lang="es-ES" sz="2800" b="1" dirty="0" smtClean="0"/>
              <a:t>. </a:t>
            </a:r>
            <a:r>
              <a:rPr lang="es-ES" sz="2000" dirty="0" err="1" smtClean="0"/>
              <a:t>Spurling</a:t>
            </a:r>
            <a:r>
              <a:rPr lang="es-ES" sz="2000" dirty="0" smtClean="0"/>
              <a:t> et al. Cochrane </a:t>
            </a:r>
            <a:r>
              <a:rPr lang="es-ES" sz="2000" dirty="0" err="1" smtClean="0"/>
              <a:t>Database</a:t>
            </a:r>
            <a:r>
              <a:rPr lang="es-ES" sz="2000" dirty="0" smtClean="0"/>
              <a:t> of </a:t>
            </a:r>
            <a:r>
              <a:rPr lang="es-ES" sz="2000" dirty="0" err="1" smtClean="0"/>
              <a:t>Systematic</a:t>
            </a:r>
            <a:r>
              <a:rPr lang="es-ES" sz="2000" dirty="0" smtClean="0"/>
              <a:t> </a:t>
            </a:r>
            <a:r>
              <a:rPr lang="es-ES" sz="2000" dirty="0" err="1" smtClean="0"/>
              <a:t>Reviews</a:t>
            </a:r>
            <a:r>
              <a:rPr lang="es-ES" sz="2000" dirty="0" smtClean="0"/>
              <a:t> 2013. </a:t>
            </a:r>
          </a:p>
          <a:p>
            <a:pPr>
              <a:buNone/>
            </a:pPr>
            <a:r>
              <a:rPr lang="es-ES" sz="1800" b="1" dirty="0" smtClean="0">
                <a:hlinkClick r:id="rId3"/>
              </a:rPr>
              <a:t>http://www.update-software.com/BCP/WileyPDF/EN/CD004417.pdf</a:t>
            </a:r>
            <a:endParaRPr lang="es-ES" sz="1800" b="1" dirty="0" smtClean="0"/>
          </a:p>
          <a:p>
            <a:pPr>
              <a:buFont typeface="Wingdings" pitchFamily="2" charset="2"/>
              <a:buChar char="q"/>
            </a:pPr>
            <a:r>
              <a:rPr lang="es-ES" sz="2800" b="1" dirty="0" err="1" smtClean="0"/>
              <a:t>Delayed</a:t>
            </a:r>
            <a:r>
              <a:rPr lang="es-ES" sz="2800" b="1" dirty="0" smtClean="0"/>
              <a:t> versus </a:t>
            </a:r>
            <a:r>
              <a:rPr lang="es-ES" sz="2800" b="1" dirty="0" err="1" smtClean="0"/>
              <a:t>immediate</a:t>
            </a:r>
            <a:r>
              <a:rPr lang="es-ES" sz="2800" b="1" dirty="0" smtClean="0"/>
              <a:t> </a:t>
            </a:r>
            <a:r>
              <a:rPr lang="es-ES" sz="2800" b="1" dirty="0" err="1" smtClean="0"/>
              <a:t>antimicrobial</a:t>
            </a:r>
            <a:r>
              <a:rPr lang="es-ES" sz="2800" b="1" dirty="0" smtClean="0"/>
              <a:t> </a:t>
            </a:r>
            <a:r>
              <a:rPr lang="es-ES" sz="2800" b="1" dirty="0" err="1" smtClean="0"/>
              <a:t>treatment</a:t>
            </a:r>
            <a:r>
              <a:rPr lang="es-ES" sz="2800" b="1" dirty="0" smtClean="0"/>
              <a:t> </a:t>
            </a:r>
            <a:r>
              <a:rPr lang="es-ES" sz="2800" b="1" dirty="0" err="1" smtClean="0"/>
              <a:t>for</a:t>
            </a:r>
            <a:r>
              <a:rPr lang="es-ES" sz="2800" b="1" dirty="0" smtClean="0"/>
              <a:t> </a:t>
            </a:r>
            <a:r>
              <a:rPr lang="es-ES" sz="2800" b="1" dirty="0" err="1" smtClean="0"/>
              <a:t>acute</a:t>
            </a:r>
            <a:r>
              <a:rPr lang="es-ES" sz="2800" b="1" dirty="0" smtClean="0"/>
              <a:t> </a:t>
            </a:r>
            <a:r>
              <a:rPr lang="es-ES" sz="2800" b="1" dirty="0" err="1" smtClean="0"/>
              <a:t>otitismedia</a:t>
            </a:r>
            <a:r>
              <a:rPr lang="es-ES" sz="2800" b="1" dirty="0" smtClean="0"/>
              <a:t>. </a:t>
            </a:r>
            <a:r>
              <a:rPr lang="es-ES" sz="2000" dirty="0" err="1" smtClean="0"/>
              <a:t>Tähtinen</a:t>
            </a:r>
            <a:r>
              <a:rPr lang="es-ES" sz="2000" dirty="0" smtClean="0"/>
              <a:t> PA et al.  </a:t>
            </a:r>
            <a:r>
              <a:rPr lang="es-ES" sz="2000" dirty="0" err="1" smtClean="0"/>
              <a:t>Pediatric</a:t>
            </a:r>
            <a:r>
              <a:rPr lang="es-ES" sz="2000" dirty="0" smtClean="0"/>
              <a:t> </a:t>
            </a:r>
            <a:r>
              <a:rPr lang="es-ES" sz="2000" dirty="0" err="1" smtClean="0"/>
              <a:t>Infect</a:t>
            </a:r>
            <a:r>
              <a:rPr lang="es-ES" sz="2000" dirty="0" smtClean="0"/>
              <a:t> </a:t>
            </a:r>
            <a:r>
              <a:rPr lang="es-ES" sz="2000" dirty="0" err="1" smtClean="0"/>
              <a:t>Dis</a:t>
            </a:r>
            <a:r>
              <a:rPr lang="es-ES" sz="2000" dirty="0" smtClean="0"/>
              <a:t> J.2012 Dec;31(12):1227- 32</a:t>
            </a:r>
          </a:p>
          <a:p>
            <a:pPr>
              <a:buNone/>
            </a:pPr>
            <a:r>
              <a:rPr lang="es-ES" sz="2800" b="1" dirty="0" smtClean="0"/>
              <a:t> </a:t>
            </a:r>
            <a:r>
              <a:rPr lang="es-ES" sz="2000" b="1" dirty="0" smtClean="0"/>
              <a:t> </a:t>
            </a:r>
            <a:r>
              <a:rPr lang="es-ES" sz="2000" dirty="0" smtClean="0">
                <a:hlinkClick r:id="rId4"/>
              </a:rPr>
              <a:t>http://www.ncbi.nlm.nih.gov/pubmed/22760531</a:t>
            </a:r>
            <a:endParaRPr lang="es-ES" sz="2000" dirty="0" smtClean="0"/>
          </a:p>
          <a:p>
            <a:pPr>
              <a:buFont typeface="Wingdings" pitchFamily="2" charset="2"/>
              <a:buChar char="q"/>
            </a:pPr>
            <a:endParaRPr lang="es-ES" sz="2400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Prescripción diferida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153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err="1" smtClean="0"/>
              <a:t>Comparision</a:t>
            </a:r>
            <a:r>
              <a:rPr lang="en-US" sz="2400" b="1" dirty="0" smtClean="0"/>
              <a:t> of two approaches to observation therapy for acute </a:t>
            </a:r>
            <a:r>
              <a:rPr lang="en-US" sz="2400" b="1" dirty="0" err="1" smtClean="0"/>
              <a:t>otitis</a:t>
            </a:r>
            <a:r>
              <a:rPr lang="en-US" sz="2400" b="1" dirty="0" smtClean="0"/>
              <a:t>  media in Emergency Department. </a:t>
            </a:r>
            <a:r>
              <a:rPr lang="en-US" sz="2400" dirty="0" smtClean="0"/>
              <a:t>C</a:t>
            </a:r>
            <a:r>
              <a:rPr lang="en-US" sz="2000" dirty="0" smtClean="0"/>
              <a:t>hao et al. PEDIATRICS 2008; 121: e1352-e1356  </a:t>
            </a:r>
          </a:p>
          <a:p>
            <a:pPr>
              <a:buNone/>
            </a:pPr>
            <a:r>
              <a:rPr lang="en-US" sz="2400" b="1" dirty="0" smtClean="0">
                <a:hlinkClick r:id="rId2"/>
              </a:rPr>
              <a:t>http://www.pediatrics.org/cgi/content/full/121/5/e1352</a:t>
            </a: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b="1" dirty="0" smtClean="0"/>
              <a:t>A placebo </a:t>
            </a:r>
            <a:r>
              <a:rPr lang="es-ES" sz="2400" b="1" dirty="0" err="1" smtClean="0"/>
              <a:t>controlled</a:t>
            </a:r>
            <a:r>
              <a:rPr lang="es-ES" sz="2400" b="1" dirty="0" smtClean="0"/>
              <a:t> trial of </a:t>
            </a:r>
            <a:r>
              <a:rPr lang="es-ES" sz="2400" b="1" dirty="0" err="1" smtClean="0"/>
              <a:t>antimicrobial</a:t>
            </a:r>
            <a:r>
              <a:rPr lang="es-ES" sz="2400" b="1" dirty="0" smtClean="0"/>
              <a:t> </a:t>
            </a:r>
            <a:r>
              <a:rPr lang="es-ES" sz="2400" b="1" dirty="0" err="1" smtClean="0"/>
              <a:t>treatment</a:t>
            </a:r>
            <a:r>
              <a:rPr lang="es-ES" sz="2400" b="1" dirty="0" smtClean="0"/>
              <a:t> </a:t>
            </a:r>
            <a:r>
              <a:rPr lang="es-ES" sz="2400" b="1" dirty="0" err="1" smtClean="0"/>
              <a:t>for</a:t>
            </a:r>
            <a:r>
              <a:rPr lang="es-ES" sz="2400" b="1" dirty="0" smtClean="0"/>
              <a:t> </a:t>
            </a:r>
            <a:r>
              <a:rPr lang="es-ES" sz="2400" b="1" dirty="0" err="1" smtClean="0"/>
              <a:t>acute</a:t>
            </a:r>
            <a:r>
              <a:rPr lang="es-ES" sz="2400" b="1" dirty="0" smtClean="0"/>
              <a:t> otitis media .</a:t>
            </a:r>
            <a:r>
              <a:rPr lang="es-ES" sz="2000" dirty="0" err="1" smtClean="0"/>
              <a:t>Tähtinen</a:t>
            </a:r>
            <a:r>
              <a:rPr lang="es-ES" sz="2000" dirty="0" smtClean="0"/>
              <a:t> PA et </a:t>
            </a:r>
            <a:r>
              <a:rPr lang="es-ES" sz="2000" dirty="0" err="1" smtClean="0"/>
              <a:t>al.N</a:t>
            </a:r>
            <a:r>
              <a:rPr lang="es-ES" sz="2000" dirty="0" smtClean="0"/>
              <a:t> </a:t>
            </a:r>
            <a:r>
              <a:rPr lang="es-ES" sz="2000" dirty="0" err="1" smtClean="0"/>
              <a:t>Engl</a:t>
            </a:r>
            <a:r>
              <a:rPr lang="es-ES" sz="2000" dirty="0" smtClean="0"/>
              <a:t> J </a:t>
            </a:r>
            <a:r>
              <a:rPr lang="es-ES" sz="2000" dirty="0" err="1" smtClean="0"/>
              <a:t>Med</a:t>
            </a:r>
            <a:r>
              <a:rPr lang="es-ES" sz="2000" dirty="0" smtClean="0"/>
              <a:t> 2011;364 (2):116-126</a:t>
            </a:r>
          </a:p>
          <a:p>
            <a:pPr>
              <a:buNone/>
            </a:pPr>
            <a:r>
              <a:rPr lang="es-ES" sz="2000" b="1" dirty="0" smtClean="0">
                <a:hlinkClick r:id="rId3"/>
              </a:rPr>
              <a:t>http://www.nejm.org/doi/full/10.1056/NEJMoa1007174</a:t>
            </a:r>
            <a:endParaRPr lang="es-ES" sz="2000" b="1" dirty="0" smtClean="0"/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9600" b="1" dirty="0" smtClean="0">
                <a:solidFill>
                  <a:srgbClr val="88C305"/>
                </a:solidFill>
              </a:rPr>
              <a:t>¿Cuáles son las recomendaciones actuales sobre indicación de tratamiento en infecciones pediátricas?</a:t>
            </a:r>
          </a:p>
          <a:p>
            <a:pPr>
              <a:buFont typeface="Wingdings" charset="2"/>
              <a:buChar char="q"/>
            </a:pPr>
            <a:r>
              <a:rPr lang="es-ES" sz="8000" b="1" dirty="0" smtClean="0"/>
              <a:t>Uso de los antimicrobianos en la población pediátrica</a:t>
            </a:r>
            <a:r>
              <a:rPr lang="es-ES" sz="8000" dirty="0" smtClean="0"/>
              <a:t> Rodrigo C</a:t>
            </a:r>
            <a:r>
              <a:rPr lang="es-ES" sz="8000" b="1" dirty="0" smtClean="0"/>
              <a:t>. </a:t>
            </a:r>
            <a:r>
              <a:rPr lang="en-US" sz="8000" dirty="0" err="1" smtClean="0"/>
              <a:t>Enferm</a:t>
            </a:r>
            <a:r>
              <a:rPr lang="en-US" sz="8000" dirty="0" smtClean="0"/>
              <a:t> </a:t>
            </a:r>
            <a:r>
              <a:rPr lang="en-US" sz="8000" dirty="0" err="1" smtClean="0"/>
              <a:t>Infecc</a:t>
            </a:r>
            <a:r>
              <a:rPr lang="en-US" sz="8000" dirty="0" smtClean="0"/>
              <a:t> </a:t>
            </a:r>
            <a:r>
              <a:rPr lang="en-US" sz="8000" dirty="0" err="1" smtClean="0"/>
              <a:t>Microbiol</a:t>
            </a:r>
            <a:r>
              <a:rPr lang="en-US" sz="8000" dirty="0" smtClean="0"/>
              <a:t> </a:t>
            </a:r>
            <a:r>
              <a:rPr lang="en-US" sz="8000" dirty="0" err="1" smtClean="0"/>
              <a:t>Clin</a:t>
            </a:r>
            <a:r>
              <a:rPr lang="en-US" sz="8000" dirty="0" smtClean="0"/>
              <a:t>. 2010;28(5):310–320  </a:t>
            </a:r>
            <a:endParaRPr lang="es-ES" sz="8000" dirty="0" smtClean="0"/>
          </a:p>
          <a:p>
            <a:pPr marL="365760" lvl="1" indent="0">
              <a:buNone/>
            </a:pPr>
            <a:r>
              <a:rPr lang="en-US" sz="7700" u="sng" dirty="0" smtClean="0">
                <a:hlinkClick r:id="rId2"/>
              </a:rPr>
              <a:t>http://www.sciencedirect.com/science/article/pii/S0213005X10001138</a:t>
            </a:r>
            <a:endParaRPr lang="en-US" sz="7700" u="sng" dirty="0" smtClean="0"/>
          </a:p>
          <a:p>
            <a:pPr marL="0" indent="0">
              <a:buNone/>
            </a:pPr>
            <a:r>
              <a:rPr lang="en-US" sz="8000" u="sng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8000" b="1" dirty="0" err="1" smtClean="0"/>
              <a:t>Guía</a:t>
            </a:r>
            <a:r>
              <a:rPr lang="en-US" sz="8000" b="1" dirty="0" smtClean="0"/>
              <a:t> ABE  </a:t>
            </a:r>
            <a:r>
              <a:rPr lang="en-US" sz="8000" u="sng" dirty="0" smtClean="0">
                <a:hlinkClick r:id="rId3"/>
              </a:rPr>
              <a:t>http://www.guia-abe.es/</a:t>
            </a:r>
            <a:endParaRPr lang="en-US" sz="8000" u="sng" dirty="0" smtClean="0"/>
          </a:p>
          <a:p>
            <a:pPr>
              <a:buFont typeface="Wingdings" pitchFamily="2" charset="2"/>
              <a:buChar char="q"/>
            </a:pPr>
            <a:endParaRPr lang="es-ES" sz="8000" b="1" dirty="0" smtClean="0"/>
          </a:p>
          <a:p>
            <a:pPr>
              <a:buFont typeface="Wingdings" pitchFamily="2" charset="2"/>
              <a:buChar char="q"/>
            </a:pPr>
            <a:r>
              <a:rPr lang="es-ES" sz="8000" b="1" dirty="0" smtClean="0"/>
              <a:t>Recomendaciones de la SEIP/SEUP  para el tratamiento antimicrobiano empírico de las infecciones en la infancia</a:t>
            </a:r>
            <a:endParaRPr lang="en-US" sz="8000" b="1" dirty="0" smtClean="0"/>
          </a:p>
          <a:p>
            <a:pPr lvl="1">
              <a:buNone/>
            </a:pPr>
            <a:r>
              <a:rPr lang="en-US" sz="8000" u="sng" dirty="0" smtClean="0">
                <a:hlinkClick r:id="rId4"/>
              </a:rPr>
              <a:t>http://www.seipweb.es/images/site/pdf/docu_oficiales/diptico_SEIP_SEUP_ATB_2011.pdf</a:t>
            </a:r>
            <a:endParaRPr lang="en-US" sz="8000" u="sng" dirty="0" smtClean="0"/>
          </a:p>
          <a:p>
            <a:pPr>
              <a:buFont typeface="Wingdings" pitchFamily="2" charset="2"/>
              <a:buChar char="q"/>
            </a:pPr>
            <a:endParaRPr lang="en-US" sz="8000" b="1" dirty="0" smtClean="0"/>
          </a:p>
          <a:p>
            <a:pPr>
              <a:buFont typeface="Wingdings" pitchFamily="2" charset="2"/>
              <a:buChar char="q"/>
            </a:pPr>
            <a:r>
              <a:rPr lang="en-US" sz="8000" b="1" dirty="0" smtClean="0"/>
              <a:t>Principles of Judicious Antibiotic Prescribing for Upper Respiratory Tract Infections in Pediatrics </a:t>
            </a:r>
            <a:r>
              <a:rPr lang="en-US" sz="8000" dirty="0" err="1" smtClean="0"/>
              <a:t>Hersh</a:t>
            </a:r>
            <a:r>
              <a:rPr lang="en-US" sz="8000" dirty="0" smtClean="0"/>
              <a:t> A. Pediatrics 2013;132:1146–1154 </a:t>
            </a:r>
            <a:r>
              <a:rPr lang="en-US" sz="8000" dirty="0" smtClean="0">
                <a:hlinkClick r:id="rId5"/>
              </a:rPr>
              <a:t>http://pediatrics.aappublications.org/content/early/2013/11/12/peds.2013-3260</a:t>
            </a:r>
            <a:endParaRPr lang="es-ES" sz="8000" dirty="0" smtClean="0"/>
          </a:p>
          <a:p>
            <a:endParaRPr lang="es-ES" sz="72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lvl="0"/>
            <a:r>
              <a:rPr lang="es-ES" b="1" dirty="0" smtClean="0"/>
              <a:t>Prácticas de buen uso</a:t>
            </a:r>
            <a:endParaRPr lang="es-E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Guías clínicas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15370" cy="4929222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_tradnl" sz="2500" b="1" dirty="0" err="1" smtClean="0">
                <a:solidFill>
                  <a:srgbClr val="000090"/>
                </a:solidFill>
              </a:rPr>
              <a:t>Faringoamigdalitis</a:t>
            </a:r>
            <a:r>
              <a:rPr lang="es-ES_tradnl" sz="2500" b="1" dirty="0" smtClean="0">
                <a:solidFill>
                  <a:srgbClr val="000090"/>
                </a:solidFill>
              </a:rPr>
              <a:t> aguda</a:t>
            </a:r>
          </a:p>
          <a:p>
            <a:pPr lvl="1"/>
            <a:r>
              <a:rPr lang="es-ES_tradnl" sz="2200" b="1" dirty="0" smtClean="0"/>
              <a:t>Documento de consenso sobre el diagnóstico y tratamiento de la </a:t>
            </a:r>
            <a:r>
              <a:rPr lang="es-ES_tradnl" sz="2200" b="1" dirty="0" err="1" smtClean="0"/>
              <a:t>faringoamigdalitis</a:t>
            </a:r>
            <a:r>
              <a:rPr lang="es-ES_tradnl" sz="2200" b="1" dirty="0" smtClean="0"/>
              <a:t> aguda. </a:t>
            </a:r>
            <a:r>
              <a:rPr lang="es-ES_tradnl" sz="2000" dirty="0" smtClean="0"/>
              <a:t>Piñeiro R . et al. </a:t>
            </a:r>
            <a:r>
              <a:rPr lang="en-US" sz="2000" dirty="0" smtClean="0"/>
              <a:t>An </a:t>
            </a:r>
            <a:r>
              <a:rPr lang="en-US" sz="2000" dirty="0" err="1" smtClean="0"/>
              <a:t>Pediatr</a:t>
            </a:r>
            <a:r>
              <a:rPr lang="en-US" sz="2000" dirty="0" smtClean="0"/>
              <a:t> (</a:t>
            </a:r>
            <a:r>
              <a:rPr lang="en-US" sz="2000" dirty="0" err="1" smtClean="0"/>
              <a:t>Barc</a:t>
            </a:r>
            <a:r>
              <a:rPr lang="en-US" sz="2000" dirty="0" smtClean="0"/>
              <a:t>). 2011;75(5):342.e1--342.e13</a:t>
            </a:r>
            <a:r>
              <a:rPr lang="es-ES" sz="2000" dirty="0" smtClean="0">
                <a:hlinkClick r:id="rId2"/>
              </a:rPr>
              <a:t>http://www.analesdepediatria.org/es/documento-consenso-sobre-el-diagnostico/articulo/S1695403311003845/</a:t>
            </a:r>
            <a:endParaRPr lang="es-ES" sz="2000" dirty="0" smtClean="0"/>
          </a:p>
          <a:p>
            <a:pPr lvl="1"/>
            <a:r>
              <a:rPr lang="en-US" sz="2200" b="1" dirty="0" smtClean="0"/>
              <a:t>Clinical Practice Guideline for the Diagnosis and Management of Group A Streptococcal </a:t>
            </a:r>
            <a:r>
              <a:rPr lang="en-US" sz="2200" b="1" dirty="0" err="1" smtClean="0"/>
              <a:t>Pharyngitis</a:t>
            </a:r>
            <a:r>
              <a:rPr lang="en-US" sz="2200" b="1" dirty="0" smtClean="0"/>
              <a:t>: 2012 Update by the Infectious Diseases Society of American Clinical Infectious Diseases Advance Access published September 9, 2012 IDSA GUIDELINES</a:t>
            </a:r>
            <a:r>
              <a:rPr lang="en-US" sz="2200" dirty="0" smtClean="0"/>
              <a:t> </a:t>
            </a:r>
            <a:r>
              <a:rPr lang="en-US" sz="2000" dirty="0" err="1" smtClean="0"/>
              <a:t>Shulman</a:t>
            </a:r>
            <a:r>
              <a:rPr lang="en-US" sz="2000" dirty="0" smtClean="0"/>
              <a:t> ST et al. </a:t>
            </a:r>
            <a:r>
              <a:rPr lang="fr-FR" sz="2000" dirty="0" smtClean="0"/>
              <a:t>Clin Infect Dis. (2012)</a:t>
            </a:r>
            <a:r>
              <a:rPr lang="fr-FR" sz="2000" dirty="0" err="1" smtClean="0"/>
              <a:t>doi</a:t>
            </a:r>
            <a:r>
              <a:rPr lang="fr-FR" sz="2000" dirty="0" smtClean="0"/>
              <a:t>: 10.1093/cid/cis629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3"/>
              </a:rPr>
              <a:t>http://cid.oxfordjournals.org/content/early/2012/09/06/cid.cis629.full.pdf+html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Guías clínicas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5257800"/>
          </a:xfrm>
        </p:spPr>
        <p:txBody>
          <a:bodyPr>
            <a:noAutofit/>
          </a:bodyPr>
          <a:lstStyle/>
          <a:p>
            <a:r>
              <a:rPr lang="es-ES_tradnl" sz="2200" b="1" dirty="0" smtClean="0">
                <a:solidFill>
                  <a:srgbClr val="000090"/>
                </a:solidFill>
              </a:rPr>
              <a:t>OMA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"/>
            </a:pPr>
            <a:r>
              <a:rPr lang="es-ES_tradnl" sz="2200" b="1" dirty="0" smtClean="0"/>
              <a:t>Documento de consenso sobre etiología, </a:t>
            </a:r>
            <a:r>
              <a:rPr lang="es-ES_tradnl" sz="2200" b="1" dirty="0" err="1" smtClean="0"/>
              <a:t>diagnóstico</a:t>
            </a:r>
            <a:r>
              <a:rPr lang="es-ES_tradnl" sz="2200" b="1" dirty="0" smtClean="0"/>
              <a:t> y tratamiento de la otitis media aguda</a:t>
            </a:r>
            <a:r>
              <a:rPr lang="es-ES_tradnl" sz="2200" dirty="0" smtClean="0"/>
              <a:t>.</a:t>
            </a:r>
            <a:r>
              <a:rPr lang="en-US" sz="2200" dirty="0" smtClean="0"/>
              <a:t> </a:t>
            </a:r>
            <a:r>
              <a:rPr lang="es-ES_tradnl" sz="2200" dirty="0" smtClean="0"/>
              <a:t>Del Castillo </a:t>
            </a:r>
            <a:r>
              <a:rPr lang="es-ES_tradnl" sz="2200" dirty="0" err="1" smtClean="0"/>
              <a:t>Martín</a:t>
            </a:r>
            <a:r>
              <a:rPr lang="es-ES_tradnl" sz="2200" dirty="0" smtClean="0"/>
              <a:t> F, et al.  </a:t>
            </a:r>
            <a:r>
              <a:rPr lang="en-US" sz="2200" dirty="0" smtClean="0"/>
              <a:t>Rev </a:t>
            </a:r>
            <a:r>
              <a:rPr lang="en-US" sz="2200" dirty="0" err="1" smtClean="0"/>
              <a:t>Pediatr</a:t>
            </a:r>
            <a:r>
              <a:rPr lang="en-US" sz="2200" dirty="0" smtClean="0"/>
              <a:t> </a:t>
            </a:r>
            <a:r>
              <a:rPr lang="en-US" sz="2200" dirty="0" err="1" smtClean="0"/>
              <a:t>Aten</a:t>
            </a:r>
            <a:r>
              <a:rPr lang="en-US" sz="2200" dirty="0" smtClean="0"/>
              <a:t> </a:t>
            </a:r>
            <a:r>
              <a:rPr lang="en-US" sz="2200" dirty="0" err="1" smtClean="0"/>
              <a:t>Primaria</a:t>
            </a:r>
            <a:r>
              <a:rPr lang="en-US" sz="2200" dirty="0" smtClean="0"/>
              <a:t>. 2012;14:195-205 ISSN: 1139-7632 </a:t>
            </a:r>
            <a:r>
              <a:rPr lang="es-ES_tradnl" sz="2200" dirty="0" smtClean="0">
                <a:hlinkClick r:id="rId2"/>
              </a:rPr>
              <a:t>http://www.pap.es/files/1116-1515-pdf/iye_pap_55_02.pdf</a:t>
            </a:r>
            <a:endParaRPr lang="es-ES_tradnl" sz="2200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"/>
            </a:pPr>
            <a:r>
              <a:rPr lang="en-US" sz="2200" b="1" dirty="0" smtClean="0"/>
              <a:t>The Diagnosis and Management of Acute </a:t>
            </a:r>
            <a:r>
              <a:rPr lang="en-US" sz="2200" b="1" dirty="0" err="1" smtClean="0"/>
              <a:t>Otitis</a:t>
            </a:r>
            <a:r>
              <a:rPr lang="en-US" sz="2200" b="1" dirty="0" smtClean="0"/>
              <a:t> Media.</a:t>
            </a:r>
            <a:r>
              <a:rPr lang="en-US" sz="2200" dirty="0" smtClean="0"/>
              <a:t> </a:t>
            </a:r>
            <a:r>
              <a:rPr lang="en-US" sz="2200" dirty="0" err="1" smtClean="0"/>
              <a:t>Lieberthal</a:t>
            </a:r>
            <a:r>
              <a:rPr lang="en-US" sz="2200" dirty="0" smtClean="0"/>
              <a:t> AS.  Pediatrics 2013;131;e964; </a:t>
            </a:r>
            <a:r>
              <a:rPr lang="en-US" sz="2200" dirty="0" smtClean="0">
                <a:hlinkClick r:id="rId3"/>
              </a:rPr>
              <a:t>http://pediatrics.aappublications.org/content/early/2013/02/20/peds.2012-3488.full.pdf+html</a:t>
            </a:r>
            <a:endParaRPr lang="en-US" sz="2200" dirty="0" smtClean="0"/>
          </a:p>
          <a:p>
            <a:r>
              <a:rPr lang="en-US" sz="2200" b="1" dirty="0" err="1" smtClean="0">
                <a:solidFill>
                  <a:srgbClr val="000090"/>
                </a:solidFill>
              </a:rPr>
              <a:t>Otitis</a:t>
            </a:r>
            <a:r>
              <a:rPr lang="en-US" sz="2200" b="1" dirty="0" smtClean="0">
                <a:solidFill>
                  <a:srgbClr val="000090"/>
                </a:solidFill>
              </a:rPr>
              <a:t> </a:t>
            </a:r>
            <a:r>
              <a:rPr lang="en-US" sz="2200" b="1" dirty="0" err="1" smtClean="0">
                <a:solidFill>
                  <a:srgbClr val="000090"/>
                </a:solidFill>
              </a:rPr>
              <a:t>externa</a:t>
            </a:r>
            <a:endParaRPr lang="en-US" sz="2200" b="1" dirty="0" smtClean="0">
              <a:solidFill>
                <a:srgbClr val="000090"/>
              </a:solidFill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n-US" sz="2200" b="1" dirty="0" smtClean="0"/>
              <a:t>Clinical Practice Guideline: Acute </a:t>
            </a:r>
            <a:r>
              <a:rPr lang="en-US" sz="2200" b="1" dirty="0" err="1" smtClean="0"/>
              <a:t>Otitis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Externa</a:t>
            </a:r>
            <a:r>
              <a:rPr lang="en-US" sz="2200" b="1" dirty="0" smtClean="0"/>
              <a:t> Executive Summary</a:t>
            </a:r>
            <a:r>
              <a:rPr lang="en-US" sz="2200" dirty="0" smtClean="0"/>
              <a:t>. Rosenfeld R, et al. Otolaryngology -- Head and Neck Surgery 2014 150: 161. </a:t>
            </a:r>
            <a:r>
              <a:rPr lang="es-ES" sz="2200" dirty="0" smtClean="0">
                <a:hlinkClick r:id="rId4"/>
              </a:rPr>
              <a:t>http://oto.sagepub.com/content/150/1_suppl/S1.full.pdf+html</a:t>
            </a:r>
            <a:endParaRPr lang="es-ES" sz="2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s-ES" b="1" dirty="0" smtClean="0"/>
              <a:t>Guías clínicas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194576" cy="4167198"/>
          </a:xfrm>
        </p:spPr>
        <p:txBody>
          <a:bodyPr/>
          <a:lstStyle/>
          <a:p>
            <a:r>
              <a:rPr lang="en-GB" sz="2200" b="1" dirty="0" smtClean="0">
                <a:solidFill>
                  <a:srgbClr val="000090"/>
                </a:solidFill>
              </a:rPr>
              <a:t>Sinusitis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n-GB" sz="2200" b="1" dirty="0" err="1" smtClean="0"/>
              <a:t>Documento</a:t>
            </a:r>
            <a:r>
              <a:rPr lang="en-GB" sz="2200" b="1" dirty="0" smtClean="0"/>
              <a:t> de </a:t>
            </a:r>
            <a:r>
              <a:rPr lang="en-GB" sz="2200" b="1" dirty="0" err="1" smtClean="0"/>
              <a:t>consenso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sobre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etiología</a:t>
            </a:r>
            <a:r>
              <a:rPr lang="en-GB" sz="2200" b="1" dirty="0" smtClean="0"/>
              <a:t>, </a:t>
            </a:r>
            <a:r>
              <a:rPr lang="en-GB" sz="2200" b="1" dirty="0" err="1" smtClean="0"/>
              <a:t>diagnóstico</a:t>
            </a:r>
            <a:r>
              <a:rPr lang="en-GB" sz="2200" b="1" dirty="0" smtClean="0"/>
              <a:t> y </a:t>
            </a:r>
            <a:r>
              <a:rPr lang="en-GB" sz="2200" b="1" dirty="0" err="1" smtClean="0"/>
              <a:t>tratamiento</a:t>
            </a:r>
            <a:r>
              <a:rPr lang="en-GB" sz="2200" b="1" dirty="0" smtClean="0"/>
              <a:t> de la sinusitis</a:t>
            </a:r>
            <a:r>
              <a:rPr lang="en-GB" sz="2200" dirty="0" smtClean="0"/>
              <a:t>. Martinez Campos L, et al. </a:t>
            </a:r>
            <a:r>
              <a:rPr lang="es-ES" sz="2200" dirty="0" err="1" smtClean="0"/>
              <a:t>An</a:t>
            </a:r>
            <a:r>
              <a:rPr lang="es-ES" sz="2200" dirty="0" smtClean="0"/>
              <a:t> </a:t>
            </a:r>
            <a:r>
              <a:rPr lang="es-ES" sz="2200" dirty="0" err="1" smtClean="0"/>
              <a:t>Pediatr</a:t>
            </a:r>
            <a:r>
              <a:rPr lang="es-ES" sz="2200" dirty="0" smtClean="0"/>
              <a:t> (</a:t>
            </a:r>
            <a:r>
              <a:rPr lang="es-ES" sz="2200" dirty="0" err="1" smtClean="0"/>
              <a:t>Barc</a:t>
            </a:r>
            <a:r>
              <a:rPr lang="es-ES" sz="2200" dirty="0" smtClean="0"/>
              <a:t>). 2013; 79(5):330.e1-330e12. </a:t>
            </a:r>
            <a:r>
              <a:rPr lang="es-ES" sz="2200" u="sng" dirty="0" smtClean="0">
                <a:hlinkClick r:id="rId2"/>
              </a:rPr>
              <a:t>http://www.pap.es/files/1116-1658-pdf/pap59_02_esp_ingl.pdf</a:t>
            </a:r>
            <a:endParaRPr lang="es-ES" sz="2200" u="sng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n-US" sz="2200" b="1" dirty="0" smtClean="0"/>
              <a:t>Evidence for the Diagnosis and Treatment of Acute Uncomplicated Sinusitis in Children: A Systematic Review</a:t>
            </a:r>
            <a:r>
              <a:rPr lang="en-US" sz="2200" dirty="0" smtClean="0"/>
              <a:t>. Smith MJ.  Pediatrics 2013;132;e284. </a:t>
            </a:r>
            <a:r>
              <a:rPr lang="en-US" sz="2200" u="sng" dirty="0" smtClean="0">
                <a:hlinkClick r:id="rId3"/>
              </a:rPr>
              <a:t>http://pediatrics.aappublications.org/content/132/1/e284.full</a:t>
            </a:r>
            <a:r>
              <a:rPr lang="en-US" sz="2200" dirty="0" smtClean="0"/>
              <a:t>  </a:t>
            </a:r>
            <a:endParaRPr lang="es-ES" sz="22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8643998" cy="4786346"/>
          </a:xfrm>
          <a:gradFill flip="none" rotWithShape="1">
            <a:gsLst>
              <a:gs pos="0">
                <a:srgbClr val="64EEB9">
                  <a:tint val="66000"/>
                  <a:satMod val="160000"/>
                </a:srgbClr>
              </a:gs>
              <a:gs pos="50000">
                <a:srgbClr val="64EEB9">
                  <a:tint val="44500"/>
                  <a:satMod val="160000"/>
                </a:srgbClr>
              </a:gs>
              <a:gs pos="100000">
                <a:srgbClr val="64EEB9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200" dirty="0" smtClean="0"/>
              <a:t>El día 18 de noviembre se celebra el día dedicado al </a:t>
            </a:r>
            <a:r>
              <a:rPr lang="es-ES" sz="2200" b="1" dirty="0" smtClean="0"/>
              <a:t>“Uso Prudente de Antibióticos”</a:t>
            </a:r>
            <a:r>
              <a:rPr lang="es-ES" sz="2200" dirty="0" smtClean="0"/>
              <a:t>. </a:t>
            </a:r>
          </a:p>
          <a:p>
            <a:pPr marL="0" indent="0" algn="just">
              <a:buNone/>
            </a:pPr>
            <a:r>
              <a:rPr lang="es-ES" sz="2200" dirty="0" smtClean="0"/>
              <a:t>Es una iniciativa auspiciada por el </a:t>
            </a:r>
            <a:r>
              <a:rPr lang="es-ES" sz="2200" dirty="0" err="1" smtClean="0"/>
              <a:t>eCDC</a:t>
            </a:r>
            <a:r>
              <a:rPr lang="es-ES" sz="2200" dirty="0" smtClean="0"/>
              <a:t> a la que se suman gobiernos nacionales. </a:t>
            </a:r>
          </a:p>
          <a:p>
            <a:pPr marL="0" indent="0" algn="just">
              <a:buNone/>
            </a:pPr>
            <a:r>
              <a:rPr lang="es-ES" sz="2200" dirty="0" smtClean="0"/>
              <a:t>Como Sociedad Científica y desde el Grupo de Trabajo  de Patología Infecciosa somos conscientes de la necesidad e interés de sumarnos a esta iniciativa y  hemos preparado una selección de artículos y documentos (no todos ni los mejores) que pensamos pueden ayudarnos a entender la importancia del problema de las resistencias a antibióticos, a reflexionar  sobre nuestra práctica diaria respecto a este tema y a conocer experiencias y estrategias que contribuyan a la mejora de la misma. </a:t>
            </a:r>
          </a:p>
          <a:p>
            <a:pPr marL="0" indent="0" algn="just">
              <a:buNone/>
            </a:pPr>
            <a:r>
              <a:rPr lang="es-ES" sz="2200" dirty="0" smtClean="0"/>
              <a:t>También se incluyen  materiales dirigidos a la población general. </a:t>
            </a:r>
            <a:endParaRPr lang="es-ES" sz="2200" dirty="0"/>
          </a:p>
        </p:txBody>
      </p:sp>
      <p:pic>
        <p:nvPicPr>
          <p:cNvPr id="4" name="eaad-homepage-logo" descr="EAAD, European Antibiotic Awareness Day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Guías clínicas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194576" cy="4238636"/>
          </a:xfrm>
        </p:spPr>
        <p:txBody>
          <a:bodyPr>
            <a:normAutofit/>
          </a:bodyPr>
          <a:lstStyle/>
          <a:p>
            <a:r>
              <a:rPr lang="en-US" sz="2200" b="1" dirty="0" err="1" smtClean="0">
                <a:solidFill>
                  <a:srgbClr val="000090"/>
                </a:solidFill>
              </a:rPr>
              <a:t>Neumonía</a:t>
            </a:r>
            <a:r>
              <a:rPr lang="en-US" sz="2200" b="1" dirty="0" smtClean="0">
                <a:solidFill>
                  <a:srgbClr val="000090"/>
                </a:solidFill>
              </a:rPr>
              <a:t> </a:t>
            </a:r>
            <a:endParaRPr lang="es-ES" sz="2200" b="1" dirty="0" smtClean="0">
              <a:solidFill>
                <a:srgbClr val="000090"/>
              </a:solidFill>
            </a:endParaRP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n-US" sz="2200" b="1" dirty="0" smtClean="0"/>
              <a:t>British Thoracic Society guidelines for the management of community acquired pneumonia in children: Update 2011</a:t>
            </a:r>
            <a:r>
              <a:rPr lang="en-US" sz="2200" dirty="0" smtClean="0"/>
              <a:t>. Harris et al.  </a:t>
            </a:r>
            <a:r>
              <a:rPr lang="es-ES_tradnl" sz="2200" dirty="0" smtClean="0"/>
              <a:t>Disponible en: </a:t>
            </a:r>
            <a:r>
              <a:rPr lang="es-ES_tradnl" sz="2200" u="sng" dirty="0" smtClean="0">
                <a:hlinkClick r:id="rId2"/>
              </a:rPr>
              <a:t>http://thorax.bmj.com/content/66/Suppl_2/ii1.full.pdf+html</a:t>
            </a:r>
            <a:r>
              <a:rPr lang="es-ES_tradnl" sz="2200" u="sng" dirty="0" smtClean="0"/>
              <a:t>  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" sz="2200" b="1" dirty="0" smtClean="0"/>
              <a:t>Neumonía adquirida en la comunidad . Protocolos del GVR </a:t>
            </a:r>
            <a:r>
              <a:rPr lang="es-ES" sz="2200" dirty="0" smtClean="0"/>
              <a:t>(publicación P-GVR-8) [consultado 11/11/2014]. </a:t>
            </a:r>
            <a:r>
              <a:rPr lang="es-ES" sz="2200" dirty="0" smtClean="0">
                <a:hlinkClick r:id="rId3"/>
              </a:rPr>
              <a:t>http://aepap.org/grupos/grupo-de-vias-respiratorias/protocolos-del-gvr</a:t>
            </a:r>
            <a:endParaRPr lang="es-ES" sz="2200" dirty="0" smtClean="0"/>
          </a:p>
          <a:p>
            <a:pPr>
              <a:buNone/>
            </a:pPr>
            <a:endParaRPr lang="es-ES" sz="80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Guías clínicas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94576" cy="4310074"/>
          </a:xfrm>
        </p:spPr>
        <p:txBody>
          <a:bodyPr>
            <a:normAutofit/>
          </a:bodyPr>
          <a:lstStyle/>
          <a:p>
            <a:r>
              <a:rPr lang="es-ES_tradnl" sz="2200" b="1" dirty="0" smtClean="0">
                <a:solidFill>
                  <a:srgbClr val="000090"/>
                </a:solidFill>
              </a:rPr>
              <a:t>ITU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_tradnl" sz="2000" b="1" dirty="0" smtClean="0"/>
              <a:t>Guía de </a:t>
            </a:r>
            <a:r>
              <a:rPr lang="es-ES_tradnl" sz="2000" b="1" dirty="0" err="1" smtClean="0"/>
              <a:t>Práctica</a:t>
            </a:r>
            <a:r>
              <a:rPr lang="es-ES_tradnl" sz="2000" b="1" dirty="0" smtClean="0"/>
              <a:t> Clínica sobre </a:t>
            </a:r>
            <a:r>
              <a:rPr lang="es-ES_tradnl" sz="2000" b="1" dirty="0" err="1" smtClean="0"/>
              <a:t>Infección</a:t>
            </a:r>
            <a:r>
              <a:rPr lang="es-ES_tradnl" sz="2000" b="1" dirty="0" smtClean="0"/>
              <a:t> del Tracto Urinario en la </a:t>
            </a:r>
            <a:r>
              <a:rPr lang="es-ES_tradnl" sz="2000" b="1" dirty="0" err="1" smtClean="0"/>
              <a:t>Población</a:t>
            </a:r>
            <a:r>
              <a:rPr lang="es-ES_tradnl" sz="2000" b="1" dirty="0" smtClean="0"/>
              <a:t> </a:t>
            </a:r>
            <a:r>
              <a:rPr lang="es-ES_tradnl" sz="2000" b="1" dirty="0" err="1" smtClean="0"/>
              <a:t>Pediátrica</a:t>
            </a:r>
            <a:r>
              <a:rPr lang="es-ES_tradnl" sz="2000" b="1" dirty="0" smtClean="0"/>
              <a:t>. </a:t>
            </a:r>
            <a:r>
              <a:rPr lang="es-ES_tradnl" sz="2000" dirty="0" smtClean="0"/>
              <a:t>Grupo de trabajo de la Guía de </a:t>
            </a:r>
            <a:r>
              <a:rPr lang="es-ES_tradnl" sz="2000" dirty="0" err="1" smtClean="0"/>
              <a:t>Práctica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Clínica</a:t>
            </a:r>
            <a:r>
              <a:rPr lang="es-ES_tradnl" sz="2000" dirty="0" smtClean="0"/>
              <a:t> sobre </a:t>
            </a:r>
            <a:r>
              <a:rPr lang="es-ES_tradnl" sz="2000" dirty="0" err="1" smtClean="0"/>
              <a:t>Infección</a:t>
            </a:r>
            <a:r>
              <a:rPr lang="es-ES_tradnl" sz="2000" dirty="0" smtClean="0"/>
              <a:t> del Tracto Urinario en la </a:t>
            </a:r>
            <a:r>
              <a:rPr lang="es-ES_tradnl" sz="2000" dirty="0" err="1" smtClean="0"/>
              <a:t>Población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Pediátrica</a:t>
            </a:r>
            <a:r>
              <a:rPr lang="es-ES_tradnl" sz="2000" dirty="0" smtClean="0"/>
              <a:t>. Plan de Calidad para el Sistema Nacional de Salud del Ministerio de Sanidad, </a:t>
            </a:r>
            <a:r>
              <a:rPr lang="es-ES_tradnl" sz="2000" dirty="0" err="1" smtClean="0"/>
              <a:t>Política</a:t>
            </a:r>
            <a:r>
              <a:rPr lang="es-ES_tradnl" sz="2000" dirty="0" smtClean="0"/>
              <a:t> Social e Igualdad. Instituto </a:t>
            </a:r>
            <a:r>
              <a:rPr lang="es-ES_tradnl" sz="2000" dirty="0" err="1" smtClean="0"/>
              <a:t>Aragonés</a:t>
            </a:r>
            <a:r>
              <a:rPr lang="es-ES_tradnl" sz="2000" dirty="0" smtClean="0"/>
              <a:t> de Ciencias de la Salud; 2011. </a:t>
            </a:r>
            <a:r>
              <a:rPr lang="es-ES" sz="2000" dirty="0" smtClean="0">
                <a:hlinkClick r:id="rId2"/>
              </a:rPr>
              <a:t>http://www.guiasalud.es/GPC/GPC_483_ITU_poblacion_pediatrica_ICS_compl.pdf</a:t>
            </a:r>
            <a:endParaRPr lang="es-ES" sz="2000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n-US" sz="2000" b="1" dirty="0" smtClean="0"/>
              <a:t>Technical Report-Diagnosis and Management of an Initial UTI in Febrile Infants and Young Children</a:t>
            </a:r>
            <a:r>
              <a:rPr lang="en-US" sz="2000" dirty="0" smtClean="0"/>
              <a:t>. </a:t>
            </a:r>
            <a:r>
              <a:rPr lang="en-US" sz="2000" dirty="0" err="1" smtClean="0"/>
              <a:t>Finell</a:t>
            </a:r>
            <a:r>
              <a:rPr lang="en-US" sz="2000" dirty="0" smtClean="0"/>
              <a:t> SM, </a:t>
            </a:r>
            <a:r>
              <a:rPr lang="en-US" sz="2000" u="sng" dirty="0" smtClean="0">
                <a:hlinkClick r:id="rId3"/>
              </a:rPr>
              <a:t>http://pediatrics.aappublications.org/content/early/2011/08/24/peds.2011-1332.full.pdf+html</a:t>
            </a:r>
            <a:endParaRPr lang="en-US" sz="2000" u="sng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b="1" dirty="0" smtClean="0"/>
              <a:t>Guías clínicas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es-ES_tradnl" sz="2200" b="1" dirty="0" smtClean="0">
              <a:solidFill>
                <a:srgbClr val="000090"/>
              </a:solidFill>
            </a:endParaRPr>
          </a:p>
          <a:p>
            <a:r>
              <a:rPr lang="es-ES_tradnl" sz="2200" b="1" dirty="0" smtClean="0">
                <a:solidFill>
                  <a:srgbClr val="000090"/>
                </a:solidFill>
              </a:rPr>
              <a:t>Infecciones cutáneas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"/>
            </a:pPr>
            <a:r>
              <a:rPr lang="en-US" sz="1900" b="1" dirty="0" smtClean="0"/>
              <a:t>Practice Guidelines for the Diagnosis and Management of Skin and Soft Tissue Infections: 2014</a:t>
            </a:r>
            <a:r>
              <a:rPr lang="en-US" sz="1900" dirty="0" smtClean="0"/>
              <a:t> Update by the Infectious Diseases Society of America” </a:t>
            </a:r>
            <a:r>
              <a:rPr lang="en-US" sz="1900" dirty="0" smtClean="0">
                <a:hlinkClick r:id="rId2"/>
              </a:rPr>
              <a:t>http://cid.oxfordjournals.org/content/early/2014/06/14/cid.ciu296.full.pdf+html</a:t>
            </a:r>
            <a:endParaRPr lang="es-ES" sz="1800" dirty="0" smtClean="0"/>
          </a:p>
          <a:p>
            <a:endParaRPr lang="es-ES" sz="1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3600" b="1" dirty="0" smtClean="0"/>
              <a:t>Otros documentos: también nos interesa: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b="1" dirty="0" smtClean="0"/>
              <a:t>Consumo en Europa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" sz="2000" b="1" dirty="0" smtClean="0"/>
              <a:t> </a:t>
            </a:r>
            <a:r>
              <a:rPr lang="es-ES" sz="2000" b="1" dirty="0" err="1" smtClean="0"/>
              <a:t>Antimicrobial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consumption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interactive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database</a:t>
            </a:r>
            <a:r>
              <a:rPr lang="es-ES" sz="2000" b="1" dirty="0" smtClean="0"/>
              <a:t> (ESAC-Net) </a:t>
            </a:r>
            <a:r>
              <a:rPr lang="es-ES" sz="2000" b="1" u="sng" dirty="0" smtClean="0">
                <a:hlinkClick r:id="rId2"/>
              </a:rPr>
              <a:t>http://www.ecdc.europa.eu/en/healthtopics/antimicrobial_resistance/esac-net-database/Pages/database.aspx</a:t>
            </a:r>
            <a:endParaRPr lang="es-ES" sz="2000" b="1" u="sng" dirty="0" smtClean="0"/>
          </a:p>
          <a:p>
            <a:pPr>
              <a:buFont typeface="Wingdings" pitchFamily="2" charset="2"/>
              <a:buChar char="q"/>
            </a:pPr>
            <a:r>
              <a:rPr lang="es-ES" sz="2000" b="1" dirty="0" smtClean="0"/>
              <a:t>Consumo en el mundo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" sz="2000" b="1" dirty="0" smtClean="0"/>
              <a:t>Global </a:t>
            </a:r>
            <a:r>
              <a:rPr lang="es-ES" sz="2000" b="1" dirty="0" err="1" smtClean="0"/>
              <a:t>antibiotic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consumption</a:t>
            </a:r>
            <a:r>
              <a:rPr lang="es-ES" sz="2000" b="1" dirty="0" smtClean="0"/>
              <a:t> 2000 </a:t>
            </a:r>
            <a:r>
              <a:rPr lang="es-ES" sz="2000" b="1" dirty="0" err="1" smtClean="0"/>
              <a:t>to</a:t>
            </a:r>
            <a:r>
              <a:rPr lang="es-ES" sz="2000" b="1" dirty="0" smtClean="0"/>
              <a:t> 2010: </a:t>
            </a:r>
            <a:r>
              <a:rPr lang="es-ES" sz="2000" b="1" dirty="0" err="1" smtClean="0"/>
              <a:t>ananalysis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national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pharmaceutical</a:t>
            </a:r>
            <a:r>
              <a:rPr lang="es-ES" sz="2000" b="1" dirty="0" smtClean="0"/>
              <a:t> sales data. </a:t>
            </a:r>
            <a:r>
              <a:rPr lang="es-ES" sz="2000" dirty="0" smtClean="0"/>
              <a:t>Van </a:t>
            </a:r>
            <a:r>
              <a:rPr lang="es-ES" sz="2000" dirty="0" err="1" smtClean="0"/>
              <a:t>Boeckel</a:t>
            </a:r>
            <a:r>
              <a:rPr lang="es-ES" sz="2000" dirty="0" smtClean="0"/>
              <a:t> T et al. </a:t>
            </a:r>
            <a:r>
              <a:rPr lang="en-US" sz="2000" dirty="0" smtClean="0"/>
              <a:t>Lancet Infect Dis. 2014 Aug;14(8):742-50 </a:t>
            </a:r>
            <a:r>
              <a:rPr lang="es-ES" sz="2000" dirty="0" smtClean="0">
                <a:hlinkClick r:id="rId3"/>
              </a:rPr>
              <a:t>https://www.princeton.edu/~slevin/PDF/Levinpubs/PDFWEB2014/515_VanBoeckelGlobal_2014.pdf</a:t>
            </a:r>
            <a:endParaRPr lang="es-ES" sz="2000" dirty="0" smtClean="0"/>
          </a:p>
          <a:p>
            <a:pPr>
              <a:buFont typeface="Wingdings" charset="2"/>
              <a:buChar char=""/>
            </a:pPr>
            <a:r>
              <a:rPr lang="es-ES" sz="2000" b="1" dirty="0" smtClean="0"/>
              <a:t> Opiniones de la población respecto a los antibióticos</a:t>
            </a:r>
            <a:endParaRPr lang="es-ES" sz="2000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" sz="2000" b="1" dirty="0" err="1" smtClean="0"/>
              <a:t>Eurobarómetro</a:t>
            </a:r>
            <a:r>
              <a:rPr lang="es-ES" sz="2000" b="1" dirty="0" smtClean="0"/>
              <a:t> 2013: resultados de España </a:t>
            </a:r>
            <a:r>
              <a:rPr lang="es-ES" sz="2000" dirty="0" smtClean="0">
                <a:hlinkClick r:id="rId4"/>
              </a:rPr>
              <a:t>http://ec.europa.eu/public_opinion/archives/ebs/ebs_407_fact_es_en.pdf</a:t>
            </a:r>
            <a:r>
              <a:rPr lang="es-ES" sz="2000" dirty="0" smtClean="0"/>
              <a:t> </a:t>
            </a:r>
            <a:r>
              <a:rPr lang="es-ES" sz="2000" b="1" dirty="0" smtClean="0"/>
              <a:t> </a:t>
            </a:r>
            <a:endParaRPr lang="es-ES" sz="2000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charset="2"/>
              <a:buChar char="q"/>
            </a:pPr>
            <a:r>
              <a:rPr lang="es-ES" sz="2000" b="1" dirty="0" err="1" smtClean="0"/>
              <a:t>Eurobarómetro</a:t>
            </a:r>
            <a:r>
              <a:rPr lang="es-ES" sz="2000" b="1" dirty="0" smtClean="0"/>
              <a:t> 2013: documento completo </a:t>
            </a:r>
            <a:r>
              <a:rPr lang="es-ES" sz="2000" u="sng" dirty="0" smtClean="0">
                <a:hlinkClick r:id="rId5"/>
              </a:rPr>
              <a:t>http://ec.europa.eu/public_opinion/index_en.h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s-ES" sz="3200" b="1" dirty="0" smtClean="0"/>
              <a:t>¿Cómo se explica a las familias la utilidad de los antibióticos?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4972072"/>
          </a:xfrm>
        </p:spPr>
        <p:txBody>
          <a:bodyPr>
            <a:normAutofit fontScale="55000" lnSpcReduction="20000"/>
          </a:bodyPr>
          <a:lstStyle/>
          <a:p>
            <a:r>
              <a:rPr lang="es-ES" sz="3800" b="1" dirty="0" smtClean="0"/>
              <a:t>Los </a:t>
            </a:r>
            <a:r>
              <a:rPr lang="es-ES" sz="3800" b="1" dirty="0" smtClean="0"/>
              <a:t>antibióticos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www.familiaysalud.es/medicinas/farmacos/los-antibioticos</a:t>
            </a: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s-ES" dirty="0" smtClean="0">
                <a:solidFill>
                  <a:srgbClr val="0070C0"/>
                </a:solidFill>
                <a:hlinkClick r:id="rId3"/>
              </a:rPr>
              <a:t>://www.famiped.es/volumen-2-no-3-septiembre-2009/antibiotico/los-antibioticos</a:t>
            </a:r>
            <a:endParaRPr lang="es-E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hlinkClick r:id="rId4"/>
              </a:rPr>
              <a:t>http://</a:t>
            </a:r>
            <a:r>
              <a:rPr lang="es-ES" dirty="0" smtClean="0">
                <a:solidFill>
                  <a:srgbClr val="0070C0"/>
                </a:solidFill>
                <a:hlinkClick r:id="rId4"/>
              </a:rPr>
              <a:t>enfamilia.aeped.es/temas-salud/antibioticos</a:t>
            </a:r>
            <a:endParaRPr lang="es-E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hlinkClick r:id="rId5"/>
              </a:rPr>
              <a:t>http://</a:t>
            </a:r>
            <a:r>
              <a:rPr lang="es-ES" dirty="0" smtClean="0">
                <a:solidFill>
                  <a:srgbClr val="0070C0"/>
                </a:solidFill>
                <a:hlinkClick r:id="rId5"/>
              </a:rPr>
              <a:t>www.cdc.gov/getsmart/specific-groups/antibioticos.html</a:t>
            </a:r>
            <a:endParaRPr lang="es-E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s-ES" u="sng" dirty="0" smtClean="0">
                <a:hlinkClick r:id="rId6"/>
              </a:rPr>
              <a:t>http</a:t>
            </a:r>
            <a:r>
              <a:rPr lang="es-ES" u="sng" dirty="0" smtClean="0">
                <a:hlinkClick r:id="rId6"/>
              </a:rPr>
              <a:t>://www.familiaysalud.es/recursos-para-padres/videos/con-mamitown/salud-infantil-infecciones-y-vacunas/antibioticos</a:t>
            </a:r>
            <a:endParaRPr lang="es-ES" dirty="0" smtClean="0"/>
          </a:p>
          <a:p>
            <a:r>
              <a:rPr lang="es-ES" sz="3800" b="1" dirty="0" smtClean="0"/>
              <a:t>¿</a:t>
            </a:r>
            <a:r>
              <a:rPr lang="es-ES" sz="3800" b="1" dirty="0" smtClean="0"/>
              <a:t>Qué significa el uso racional de los antibióticos</a:t>
            </a:r>
            <a:r>
              <a:rPr lang="es-ES" sz="3800" b="1" dirty="0" smtClean="0"/>
              <a:t>?</a:t>
            </a:r>
          </a:p>
          <a:p>
            <a:pPr>
              <a:buNone/>
            </a:pPr>
            <a:r>
              <a:rPr lang="es-ES" dirty="0" smtClean="0">
                <a:hlinkClick r:id="rId7"/>
              </a:rPr>
              <a:t>http://</a:t>
            </a:r>
            <a:r>
              <a:rPr lang="es-ES" dirty="0" smtClean="0">
                <a:hlinkClick r:id="rId7"/>
              </a:rPr>
              <a:t>www.familiaysalud.es/medicinas/farmacos/que-significa-el-uso-racional-de-los-antibioticos</a:t>
            </a: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hlinkClick r:id="rId8"/>
              </a:rPr>
              <a:t>http://enfamilia.aeped.es/noticias/antibioticos-cuando-por-que </a:t>
            </a:r>
            <a:endParaRPr lang="es-ES" dirty="0" smtClean="0">
              <a:solidFill>
                <a:srgbClr val="0070C0"/>
              </a:solidFill>
            </a:endParaRPr>
          </a:p>
          <a:p>
            <a:endParaRPr lang="es-ES" dirty="0" smtClean="0"/>
          </a:p>
          <a:p>
            <a:r>
              <a:rPr lang="es-ES" sz="3800" b="1" dirty="0" smtClean="0"/>
              <a:t>¿Qué son las resistencias a los antibióticos? ¿Por qué son tan importantes?</a:t>
            </a:r>
          </a:p>
          <a:p>
            <a:pPr>
              <a:buNone/>
            </a:pPr>
            <a:r>
              <a:rPr lang="es-ES" dirty="0" smtClean="0">
                <a:hlinkClick r:id="rId9"/>
              </a:rPr>
              <a:t>http://</a:t>
            </a:r>
            <a:r>
              <a:rPr lang="es-ES" dirty="0" smtClean="0">
                <a:hlinkClick r:id="rId9"/>
              </a:rPr>
              <a:t>www.familiaysalud.es/medicinas/farmacos/que-son-las-resistencias-los-antibioticos-por-que-son-tan-importantes</a:t>
            </a:r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0070C0"/>
                </a:solidFill>
                <a:hlinkClick r:id="rId10"/>
              </a:rPr>
              <a:t>http://enfamilia.aeped.es/noticias/dia-europeo-2012-para-uso-prudente-antibioticos</a:t>
            </a:r>
            <a:endParaRPr lang="es-ES" dirty="0" smtClean="0">
              <a:solidFill>
                <a:srgbClr val="0070C0"/>
              </a:solidFill>
            </a:endParaRPr>
          </a:p>
          <a:p>
            <a:endParaRPr lang="es-ES" dirty="0" smtClean="0"/>
          </a:p>
          <a:p>
            <a:endParaRPr lang="es-ES" dirty="0" smtClean="0">
              <a:solidFill>
                <a:srgbClr val="0070C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s-ES" sz="3200" b="1" dirty="0" smtClean="0"/>
              <a:t>¿Cómo se explica a las familias la utilidad de los antibióticos?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500306"/>
            <a:ext cx="8194576" cy="3595694"/>
          </a:xfrm>
        </p:spPr>
        <p:txBody>
          <a:bodyPr/>
          <a:lstStyle/>
          <a:p>
            <a:r>
              <a:rPr lang="es-ES" dirty="0" smtClean="0">
                <a:hlinkClick r:id="rId2"/>
              </a:rPr>
              <a:t>http://ecdc.europa.eu/es/eaad/antibiotics/Pages/facts.aspx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http://www.antibioticos.msc.es/info_pacientes.htm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http://www.osakidetza.euskadi.net/r85-pkcevi08/es/contenidos/informacion/cevime_ibotika_videos/es_cevime/video_antibioticos.html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s-ES" sz="3200" b="1" dirty="0" smtClean="0"/>
              <a:t>¿Cómo se explica a las familias la utilidad de los antibióticos?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s-ES" sz="2800" u="sng" dirty="0" smtClean="0">
              <a:hlinkClick r:id="rId2"/>
            </a:endParaRPr>
          </a:p>
          <a:p>
            <a:pPr lvl="1"/>
            <a:r>
              <a:rPr lang="es-ES" sz="2800" u="sng" dirty="0" smtClean="0">
                <a:hlinkClick r:id="rId2"/>
              </a:rPr>
              <a:t>http://kidshealth.org/parent/en_espanol/infecciones/antibiotic_overuse_esp.html</a:t>
            </a:r>
            <a:endParaRPr lang="es-ES" sz="2800" dirty="0" smtClean="0"/>
          </a:p>
          <a:p>
            <a:pPr lvl="1"/>
            <a:r>
              <a:rPr lang="es-ES" sz="2800" u="sng" dirty="0" smtClean="0">
                <a:hlinkClick r:id="rId3"/>
              </a:rPr>
              <a:t>http://www.treatyourselfbetter.co.uk/</a:t>
            </a:r>
            <a:r>
              <a:rPr lang="es-ES" sz="2800" dirty="0" smtClean="0"/>
              <a:t> </a:t>
            </a:r>
          </a:p>
          <a:p>
            <a:pPr lvl="1"/>
            <a:r>
              <a:rPr lang="es-ES" sz="2800" b="1" dirty="0" smtClean="0"/>
              <a:t> </a:t>
            </a:r>
            <a:r>
              <a:rPr lang="en-US" sz="2800" b="1" dirty="0" err="1" smtClean="0"/>
              <a:t>Folleto</a:t>
            </a:r>
            <a:r>
              <a:rPr lang="en-US" sz="2800" b="1" dirty="0" smtClean="0"/>
              <a:t> </a:t>
            </a:r>
            <a:r>
              <a:rPr lang="en-US" sz="2800" b="1" dirty="0" smtClean="0">
                <a:hlinkClick r:id="rId4"/>
              </a:rPr>
              <a:t>http://ecdc.europa.eu/es/eaad/Documents/Primary%20care%20-%20Patient%20Flyer_ESP.pdf</a:t>
            </a:r>
            <a:endParaRPr lang="en-US" sz="2800" b="1" dirty="0" smtClean="0"/>
          </a:p>
          <a:p>
            <a:pPr lvl="1"/>
            <a:r>
              <a:rPr lang="en-US" sz="2800" b="1" dirty="0" err="1" smtClean="0"/>
              <a:t>Microbios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niños</a:t>
            </a:r>
            <a:r>
              <a:rPr lang="en-US" sz="2800" b="1" dirty="0" smtClean="0"/>
              <a:t>       </a:t>
            </a:r>
            <a:r>
              <a:rPr lang="en-US" sz="2800" b="1" dirty="0" smtClean="0">
                <a:hlinkClick r:id="rId5"/>
              </a:rPr>
              <a:t>http://www.e-bug.eu/</a:t>
            </a:r>
            <a:endParaRPr lang="en-US" sz="2800" b="1" dirty="0" smtClean="0"/>
          </a:p>
          <a:p>
            <a:pPr lvl="1"/>
            <a:endParaRPr lang="en-US" sz="2800" b="1" dirty="0" smtClean="0"/>
          </a:p>
          <a:p>
            <a:pPr lvl="1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Documentos OMS, CDC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337452" cy="4536504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 smtClean="0"/>
              <a:t>Antimicrobial Resistance. Global Report on </a:t>
            </a:r>
            <a:r>
              <a:rPr lang="en-US" sz="4400" b="1" dirty="0" err="1" smtClean="0"/>
              <a:t>Surveillaide</a:t>
            </a:r>
            <a:r>
              <a:rPr lang="en-US" sz="4400" b="1" dirty="0" smtClean="0"/>
              <a:t> WHO 2014-10-29</a:t>
            </a:r>
            <a:endParaRPr lang="es-ES" sz="4400" b="1" dirty="0" smtClean="0"/>
          </a:p>
          <a:p>
            <a:pPr lvl="1">
              <a:buNone/>
            </a:pPr>
            <a:r>
              <a:rPr lang="es-ES" sz="3200" dirty="0" smtClean="0">
                <a:hlinkClick r:id="rId2"/>
              </a:rPr>
              <a:t>http://www.who.int/drugresistance/documents/surveillancereport/en/</a:t>
            </a:r>
            <a:endParaRPr lang="es-ES" sz="3200" dirty="0" smtClean="0"/>
          </a:p>
          <a:p>
            <a:pPr lvl="1">
              <a:buNone/>
            </a:pPr>
            <a:endParaRPr lang="es-ES" sz="3200" dirty="0" smtClean="0"/>
          </a:p>
          <a:p>
            <a:r>
              <a:rPr lang="en-US" sz="4400" b="1" dirty="0" smtClean="0"/>
              <a:t>The World Medicines Situations 2011. Rational Use the Medicines. WHO </a:t>
            </a:r>
            <a:r>
              <a:rPr lang="en-US" sz="4400" b="1" dirty="0" err="1" smtClean="0"/>
              <a:t>Genove</a:t>
            </a:r>
            <a:r>
              <a:rPr lang="en-US" sz="4400" b="1" dirty="0" smtClean="0"/>
              <a:t> 2011                        </a:t>
            </a:r>
            <a:r>
              <a:rPr lang="en-US" sz="3200" dirty="0" smtClean="0">
                <a:hlinkClick r:id="rId3"/>
              </a:rPr>
              <a:t>http://apps.who.int/medicinedocs/en/d/Js18064en/</a:t>
            </a:r>
            <a:endParaRPr lang="en-US" sz="3200" dirty="0"/>
          </a:p>
          <a:p>
            <a:pPr marL="0" indent="0">
              <a:buNone/>
            </a:pPr>
            <a:endParaRPr lang="en-US" sz="5100" b="1" dirty="0" smtClean="0"/>
          </a:p>
          <a:p>
            <a:r>
              <a:rPr lang="en-US" sz="5100" b="1" dirty="0" smtClean="0"/>
              <a:t>OMS: </a:t>
            </a:r>
            <a:r>
              <a:rPr lang="en-US" sz="5100" b="1" dirty="0" err="1" smtClean="0"/>
              <a:t>Oficina</a:t>
            </a:r>
            <a:r>
              <a:rPr lang="en-US" sz="5100" b="1" dirty="0" smtClean="0"/>
              <a:t> </a:t>
            </a:r>
            <a:r>
              <a:rPr lang="en-US" sz="5100" b="1" dirty="0" err="1" smtClean="0"/>
              <a:t>europea</a:t>
            </a:r>
            <a:r>
              <a:rPr lang="en-US" sz="5100" dirty="0" smtClean="0"/>
              <a:t>: </a:t>
            </a:r>
            <a:r>
              <a:rPr lang="en-US" sz="3200" dirty="0" smtClean="0">
                <a:hlinkClick r:id="rId4"/>
              </a:rPr>
              <a:t>http://www.euro.who.int/en/health-topics/disease-prevention/antimicrobial-resistance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s-ES" sz="3200" u="sng" dirty="0" smtClean="0">
                <a:hlinkClick r:id="rId5"/>
              </a:rPr>
              <a:t>http://www.euro.who.int/en/health-topics/disease-prevention/antimicrobial-resistance/antimicrobial-resistance</a:t>
            </a:r>
            <a:r>
              <a:rPr lang="es-ES" sz="3200" u="sng" dirty="0"/>
              <a:t> </a:t>
            </a:r>
            <a:r>
              <a:rPr lang="es-ES" sz="3200" u="sng" dirty="0" smtClean="0">
                <a:hlinkClick r:id="rId6"/>
              </a:rPr>
              <a:t>http://www.euro.who.int/en/health-topics/disease-prevention/antimicrobial-resistance/antibiotics-and-children</a:t>
            </a:r>
            <a:endParaRPr lang="es-ES" sz="3200" u="sng" dirty="0" smtClean="0"/>
          </a:p>
          <a:p>
            <a:pPr marL="0" indent="0">
              <a:buNone/>
            </a:pPr>
            <a:endParaRPr lang="es-ES" sz="5100" b="1" dirty="0" smtClean="0"/>
          </a:p>
          <a:p>
            <a:r>
              <a:rPr lang="es-ES" sz="5100" b="1" dirty="0" smtClean="0"/>
              <a:t>CDC                                              </a:t>
            </a:r>
            <a:r>
              <a:rPr lang="es-ES" sz="3200" u="sng" dirty="0" smtClean="0">
                <a:hlinkClick r:id="rId7"/>
              </a:rPr>
              <a:t>http://www.cdc.gov/drugresistance/index.html</a:t>
            </a:r>
            <a:endParaRPr lang="es-ES" sz="3200" u="sng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err="1" smtClean="0"/>
              <a:t>eCDC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8123138" cy="3881446"/>
          </a:xfrm>
        </p:spPr>
        <p:txBody>
          <a:bodyPr>
            <a:normAutofit lnSpcReduction="10000"/>
          </a:bodyPr>
          <a:lstStyle/>
          <a:p>
            <a:r>
              <a:rPr lang="es-ES" sz="2400" b="1" dirty="0" smtClean="0"/>
              <a:t>Datos e informes   		</a:t>
            </a:r>
            <a:r>
              <a:rPr lang="es-ES" sz="2400" b="1" u="sng" dirty="0" smtClean="0">
                <a:hlinkClick r:id="rId2"/>
              </a:rPr>
              <a:t>http://ecdc.europa.eu/en/eaad/Pages/antibiotics-data-reports.aspx</a:t>
            </a:r>
            <a:endParaRPr lang="es-ES" sz="2400" dirty="0" smtClean="0"/>
          </a:p>
          <a:p>
            <a:pPr lvl="1"/>
            <a:r>
              <a:rPr lang="es-ES" sz="2400" dirty="0" smtClean="0"/>
              <a:t>Resistencia </a:t>
            </a:r>
            <a:r>
              <a:rPr lang="es-ES" sz="2400" dirty="0" smtClean="0">
                <a:hlinkClick r:id="rId3"/>
              </a:rPr>
              <a:t>http://www.ecdc.europa.eu/en/healthtopics/antimicrobial_resistance/database/Pages/database.aspx</a:t>
            </a:r>
            <a:endParaRPr lang="es-ES" sz="2400" dirty="0" smtClean="0"/>
          </a:p>
          <a:p>
            <a:pPr lvl="1"/>
            <a:endParaRPr lang="es-ES" sz="2400" dirty="0" smtClean="0"/>
          </a:p>
          <a:p>
            <a:pPr lvl="1"/>
            <a:r>
              <a:rPr lang="es-ES" sz="2400" dirty="0" err="1" smtClean="0"/>
              <a:t>Consumo</a:t>
            </a:r>
            <a:r>
              <a:rPr lang="es-ES" sz="2400" dirty="0" err="1" smtClean="0">
                <a:hlinkClick r:id="rId4"/>
              </a:rPr>
              <a:t>http</a:t>
            </a:r>
            <a:r>
              <a:rPr lang="es-ES" sz="2400" dirty="0" smtClean="0">
                <a:hlinkClick r:id="rId4"/>
              </a:rPr>
              <a:t>://www.ecdc.europa.eu/en/healthtopics/antimicrobial_resistance/esac-net-database/Pages/database.aspx</a:t>
            </a:r>
            <a:endParaRPr lang="es-ES" sz="2400" dirty="0" smtClean="0"/>
          </a:p>
          <a:p>
            <a:pPr lvl="1"/>
            <a:endParaRPr lang="es-ES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err="1" smtClean="0"/>
              <a:t>eCDC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600" b="1" dirty="0" smtClean="0"/>
              <a:t>Día Europeo. </a:t>
            </a:r>
            <a:r>
              <a:rPr lang="es-ES" sz="2600" b="1" u="sng" dirty="0" smtClean="0">
                <a:hlinkClick r:id="rId2"/>
              </a:rPr>
              <a:t>http://ecdc.europa.eu/es/eaad/Pages/Home.aspx</a:t>
            </a:r>
            <a:endParaRPr lang="es-ES" sz="2600" dirty="0" smtClean="0"/>
          </a:p>
          <a:p>
            <a:r>
              <a:rPr lang="es-ES" sz="2600" b="1" dirty="0" smtClean="0"/>
              <a:t>Acerca del día </a:t>
            </a:r>
            <a:r>
              <a:rPr lang="es-ES" sz="2600" b="1" u="sng" dirty="0" smtClean="0">
                <a:hlinkClick r:id="rId3"/>
              </a:rPr>
              <a:t>http://ecdc.europa.eu/ES/EAAD/Pages/AboutTheDay.aspx</a:t>
            </a:r>
            <a:endParaRPr lang="es-ES" sz="2600" dirty="0" smtClean="0"/>
          </a:p>
          <a:p>
            <a:r>
              <a:rPr lang="es-ES" sz="2600" b="1" dirty="0" smtClean="0"/>
              <a:t>Materiales  </a:t>
            </a:r>
            <a:r>
              <a:rPr lang="es-ES" sz="2600" b="1" u="sng" dirty="0" smtClean="0">
                <a:hlinkClick r:id="rId4"/>
              </a:rPr>
              <a:t>http://ecdc.europa.eu/es/eaad/Pages/antibiotics-plan-campaign.aspx</a:t>
            </a:r>
            <a:endParaRPr lang="es-ES" sz="2600" dirty="0" smtClean="0"/>
          </a:p>
          <a:p>
            <a:r>
              <a:rPr lang="es-ES" sz="2600" b="1" dirty="0" err="1" smtClean="0"/>
              <a:t>Médicos</a:t>
            </a:r>
            <a:r>
              <a:rPr lang="es-ES" sz="2600" b="1" u="sng" dirty="0" err="1" smtClean="0">
                <a:hlinkClick r:id="rId5"/>
              </a:rPr>
              <a:t>http</a:t>
            </a:r>
            <a:r>
              <a:rPr lang="es-ES" sz="2600" b="1" u="sng" dirty="0" smtClean="0">
                <a:hlinkClick r:id="rId5"/>
              </a:rPr>
              <a:t>://ecdc.europa.eu/es/</a:t>
            </a:r>
            <a:r>
              <a:rPr lang="es-ES" sz="2600" b="1" u="sng" dirty="0" err="1" smtClean="0">
                <a:hlinkClick r:id="rId5"/>
              </a:rPr>
              <a:t>eaad</a:t>
            </a:r>
            <a:r>
              <a:rPr lang="es-ES" sz="2600" b="1" u="sng" dirty="0" smtClean="0">
                <a:hlinkClick r:id="rId5"/>
              </a:rPr>
              <a:t>/</a:t>
            </a:r>
            <a:r>
              <a:rPr lang="es-ES" sz="2600" b="1" u="sng" dirty="0" err="1" smtClean="0">
                <a:hlinkClick r:id="rId5"/>
              </a:rPr>
              <a:t>Pages</a:t>
            </a:r>
            <a:r>
              <a:rPr lang="es-ES" sz="2600" b="1" u="sng" dirty="0" smtClean="0">
                <a:hlinkClick r:id="rId5"/>
              </a:rPr>
              <a:t>/ToolkitsPrimaryCarePrescribers.aspx</a:t>
            </a: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s-ES" b="1" dirty="0" smtClean="0"/>
              <a:t>Sumario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8194576" cy="504351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/>
              <a:t>Para introducir el tema en pediatría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Reflexionando desde el centro de salud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Para conocer todos los datos y factores implicados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Datos España/Europa/EEUU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Factores que influyen en la prescripción de antibióticos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Experiencias de mejora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Prácticas de buen uso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Recomendaciones e indicaciones de tratamiento antibiótico empírico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Guías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Documentos de interés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Consumo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Opinión de la población respecto a los antibióticos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Información a padres y familias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Organismos internacionales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err="1" smtClean="0"/>
              <a:t>eCDC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424936" cy="5040560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Primaria</a:t>
            </a:r>
            <a:r>
              <a:rPr lang="es-ES" sz="2400" b="1" u="sng" dirty="0" smtClean="0">
                <a:hlinkClick r:id="rId2"/>
              </a:rPr>
              <a:t>http://ecdc.europa.eu/es/eaad/Pages/ToolkitsPrimaryCarePrescribers.aspx</a:t>
            </a:r>
            <a:endParaRPr lang="es-ES" sz="2400" dirty="0" smtClean="0"/>
          </a:p>
          <a:p>
            <a:r>
              <a:rPr lang="es-ES" sz="2400" b="1" dirty="0" smtClean="0"/>
              <a:t>Mensajes</a:t>
            </a:r>
            <a:r>
              <a:rPr lang="es-ES" sz="2400" b="1" dirty="0" smtClean="0">
                <a:hlinkClick r:id="rId3"/>
              </a:rPr>
              <a:t>http://ecdc.europa.eu/es/eaad/antibiotics/Pages/messagesForPrescribers.aspx</a:t>
            </a:r>
            <a:endParaRPr lang="es-ES" sz="2400" b="1" dirty="0" smtClean="0"/>
          </a:p>
          <a:p>
            <a:r>
              <a:rPr lang="es-ES" sz="2400" b="1" dirty="0" smtClean="0"/>
              <a:t>Diapositivas </a:t>
            </a:r>
            <a:r>
              <a:rPr lang="es-ES" sz="2400" b="1" u="sng" dirty="0" smtClean="0">
                <a:hlinkClick r:id="rId4"/>
              </a:rPr>
              <a:t>http://ecdc.europa.eu/es/eaad/Documents/Primary%20care%20-%20Factsheet_ESP.pdf</a:t>
            </a:r>
            <a:endParaRPr lang="es-ES" sz="2400" dirty="0" smtClean="0"/>
          </a:p>
          <a:p>
            <a:r>
              <a:rPr lang="es-ES" sz="2400" b="1" dirty="0" smtClean="0"/>
              <a:t> Hospital </a:t>
            </a:r>
            <a:r>
              <a:rPr lang="es-ES" sz="2400" b="1" u="sng" dirty="0" smtClean="0">
                <a:hlinkClick r:id="rId5"/>
              </a:rPr>
              <a:t>http://ecdc.europa.eu/es/eaad/Pages/ToolkitsHospitalPrescribers.aspx</a:t>
            </a:r>
            <a:endParaRPr lang="es-ES" sz="2400" dirty="0" smtClean="0"/>
          </a:p>
          <a:p>
            <a:pPr>
              <a:buNone/>
            </a:pPr>
            <a:r>
              <a:rPr lang="es-ES" sz="2400" b="1" dirty="0" smtClean="0"/>
              <a:t> </a:t>
            </a:r>
            <a:endParaRPr lang="es-ES" sz="2400" dirty="0" smtClean="0"/>
          </a:p>
          <a:p>
            <a:endParaRPr lang="es-E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err="1" smtClean="0"/>
              <a:t>eCDC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2800" b="1" dirty="0" smtClean="0"/>
              <a:t>Público </a:t>
            </a:r>
            <a:r>
              <a:rPr lang="es-ES" sz="2800" b="1" i="1" u="sng" dirty="0" smtClean="0">
                <a:hlinkClick r:id="rId2"/>
              </a:rPr>
              <a:t>http://ecdc.europa.eu/es/eaad/Pages/ToolkitsGeneralPublic.aspx</a:t>
            </a:r>
            <a:endParaRPr lang="es-ES" sz="2800" i="1" dirty="0" smtClean="0"/>
          </a:p>
          <a:p>
            <a:pPr>
              <a:buNone/>
            </a:pPr>
            <a:endParaRPr lang="es-ES" sz="2800" dirty="0" smtClean="0"/>
          </a:p>
          <a:p>
            <a:r>
              <a:rPr lang="es-ES" sz="2800" b="1" dirty="0" smtClean="0"/>
              <a:t>Hoja para el público (inglés) </a:t>
            </a:r>
            <a:r>
              <a:rPr lang="es-ES" sz="2800" b="1" u="sng" dirty="0" smtClean="0">
                <a:hlinkClick r:id="rId3"/>
              </a:rPr>
              <a:t>http://ecdc.europa.eu/es/eaad/antibiotics/Pages/facts.aspx</a:t>
            </a:r>
            <a:endParaRPr lang="es-ES" sz="2800" b="1" u="sng" dirty="0" smtClean="0"/>
          </a:p>
          <a:p>
            <a:endParaRPr lang="es-ES" sz="2800" dirty="0" smtClean="0"/>
          </a:p>
          <a:p>
            <a:r>
              <a:rPr lang="es-ES" sz="2800" b="1" dirty="0" smtClean="0"/>
              <a:t>Materiales de campaña (castellano) </a:t>
            </a:r>
            <a:r>
              <a:rPr lang="es-ES" sz="2800" b="1" u="sng" dirty="0" smtClean="0">
                <a:hlinkClick r:id="rId4"/>
              </a:rPr>
              <a:t>http://ecdc.europa.eu/es/eaad/Pages/toolkit-general-public-self-medication.aspx</a:t>
            </a:r>
            <a:r>
              <a:rPr lang="es-ES" sz="2800" dirty="0"/>
              <a:t> </a:t>
            </a:r>
            <a:r>
              <a:rPr lang="es-ES" sz="2800" dirty="0" smtClean="0"/>
              <a:t> </a:t>
            </a:r>
            <a:r>
              <a:rPr lang="es-ES" sz="2800" b="1" u="sng" dirty="0" smtClean="0">
                <a:hlinkClick r:id="rId5"/>
              </a:rPr>
              <a:t>http://ecdc.europa.eu/es/eaad/Pages/antibiotics-self-medication-key-messages-general-public.aspx</a:t>
            </a:r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66014" cy="933472"/>
          </a:xfr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s-ES" sz="4000" b="1" dirty="0" smtClean="0"/>
              <a:t>Para introducir el tema en pediatría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sz="2800" b="1" dirty="0" smtClean="0">
                <a:solidFill>
                  <a:srgbClr val="92D050"/>
                </a:solidFill>
              </a:rPr>
              <a:t>El problema de las resistencias bacterianas: ¿incumbe también a los pediatras de AP? ¿es un problema de adultos, de enfermos crónicos, solo hospitalario?</a:t>
            </a:r>
          </a:p>
          <a:p>
            <a:endParaRPr lang="es-ES" sz="2800" b="1" dirty="0" smtClean="0"/>
          </a:p>
          <a:p>
            <a:r>
              <a:rPr lang="es-ES" sz="2800" b="1" dirty="0" smtClean="0"/>
              <a:t>Resistencias bacterianas y uso prudente de antibióticos. </a:t>
            </a:r>
            <a:r>
              <a:rPr lang="es-ES" sz="1700" dirty="0" smtClean="0"/>
              <a:t>Albañil Ballesteros MR. </a:t>
            </a:r>
            <a:r>
              <a:rPr lang="es-ES" sz="1800" dirty="0" err="1" smtClean="0"/>
              <a:t>Form</a:t>
            </a:r>
            <a:r>
              <a:rPr lang="es-ES" sz="1800" dirty="0" smtClean="0"/>
              <a:t> </a:t>
            </a:r>
            <a:r>
              <a:rPr lang="es-ES" sz="1800" dirty="0" err="1" smtClean="0"/>
              <a:t>Act</a:t>
            </a:r>
            <a:r>
              <a:rPr lang="es-ES" sz="1800" dirty="0" smtClean="0"/>
              <a:t> </a:t>
            </a:r>
            <a:r>
              <a:rPr lang="es-ES" sz="1800" dirty="0" err="1" smtClean="0"/>
              <a:t>Pediatr</a:t>
            </a:r>
            <a:r>
              <a:rPr lang="es-ES" sz="1800" dirty="0" smtClean="0"/>
              <a:t> Aten Prim.2014;7:63-6</a:t>
            </a:r>
          </a:p>
          <a:p>
            <a:pPr lvl="1">
              <a:buNone/>
            </a:pPr>
            <a:r>
              <a:rPr lang="es-ES" sz="1900" b="1" dirty="0" smtClean="0">
                <a:solidFill>
                  <a:srgbClr val="00B0F0"/>
                </a:solidFill>
                <a:hlinkClick r:id="rId2"/>
              </a:rPr>
              <a:t>http://www.fapap.es/DetalleArticulo/_l1urTLlmMtVrea6WrA0sG6DfK1a3bhZl1qwD_AUCVOcmk8rm0CXIT-NvTyZKuXwORk2b6hxZSNoHXYBWmCWQPg</a:t>
            </a:r>
            <a:endParaRPr lang="es-ES" sz="1900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s-ES" sz="1800" b="1" dirty="0" smtClean="0">
              <a:solidFill>
                <a:srgbClr val="00B0F0"/>
              </a:solidFill>
            </a:endParaRPr>
          </a:p>
          <a:p>
            <a:r>
              <a:rPr lang="es-ES" sz="2800" b="1" dirty="0" smtClean="0"/>
              <a:t>Uso prudente de antibióticos: propuestas de mejora desde la pediatría comunitaria </a:t>
            </a:r>
            <a:r>
              <a:rPr lang="es-ES" sz="1800" dirty="0" smtClean="0"/>
              <a:t>Hernández-Merino </a:t>
            </a:r>
            <a:r>
              <a:rPr lang="es-ES" sz="1800" dirty="0" err="1" smtClean="0"/>
              <a:t>Enferm</a:t>
            </a:r>
            <a:r>
              <a:rPr lang="es-ES" sz="1800" dirty="0" smtClean="0"/>
              <a:t> </a:t>
            </a:r>
            <a:r>
              <a:rPr lang="es-ES" sz="1800" dirty="0" err="1" smtClean="0"/>
              <a:t>Infecc</a:t>
            </a:r>
            <a:r>
              <a:rPr lang="es-ES" sz="1800" dirty="0" smtClean="0"/>
              <a:t> </a:t>
            </a:r>
            <a:r>
              <a:rPr lang="es-ES" sz="1800" dirty="0" err="1" smtClean="0"/>
              <a:t>Microbiol</a:t>
            </a:r>
            <a:r>
              <a:rPr lang="es-ES" sz="1800" dirty="0" smtClean="0"/>
              <a:t> </a:t>
            </a:r>
            <a:r>
              <a:rPr lang="es-ES" sz="1800" dirty="0" err="1" smtClean="0"/>
              <a:t>Clin</a:t>
            </a:r>
            <a:r>
              <a:rPr lang="es-ES" sz="1800" dirty="0" smtClean="0"/>
              <a:t>. 2010;28 (</a:t>
            </a:r>
            <a:r>
              <a:rPr lang="es-ES" sz="1800" dirty="0" err="1" smtClean="0"/>
              <a:t>Supl</a:t>
            </a:r>
            <a:r>
              <a:rPr lang="es-ES" sz="1800" dirty="0" smtClean="0"/>
              <a:t> 4):23-27</a:t>
            </a:r>
          </a:p>
          <a:p>
            <a:pPr lvl="1">
              <a:buNone/>
            </a:pPr>
            <a:r>
              <a:rPr lang="es-ES" sz="2200" b="1" u="sng" dirty="0" smtClean="0">
                <a:hlinkClick r:id="rId3"/>
              </a:rPr>
              <a:t>http://www.sefh.es/fichadjuntos/EIMC_Antimicrobianos.pdf</a:t>
            </a:r>
            <a:endParaRPr lang="es-ES" sz="1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3600" b="1" dirty="0" smtClean="0"/>
              <a:t>Reflexionando desde el centro de salud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2400" b="1" dirty="0" smtClean="0">
              <a:solidFill>
                <a:srgbClr val="88C305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ES" sz="2400" b="1" dirty="0" smtClean="0"/>
              <a:t>¿Puede mejorar el consumo de antimicrobianos en los pacientes ambulatorios de nuestro país?</a:t>
            </a:r>
          </a:p>
          <a:p>
            <a:pPr>
              <a:buNone/>
            </a:pPr>
            <a:r>
              <a:rPr lang="es-ES" sz="2400" dirty="0" err="1" smtClean="0"/>
              <a:t>Llor</a:t>
            </a:r>
            <a:r>
              <a:rPr lang="es-ES" sz="2400" dirty="0" smtClean="0"/>
              <a:t>  C. </a:t>
            </a:r>
            <a:r>
              <a:rPr lang="es-ES" sz="2400" dirty="0" err="1" smtClean="0"/>
              <a:t>Enferm</a:t>
            </a:r>
            <a:r>
              <a:rPr lang="es-ES" sz="2400" dirty="0" smtClean="0"/>
              <a:t> </a:t>
            </a:r>
            <a:r>
              <a:rPr lang="es-ES" sz="2400" dirty="0" err="1" smtClean="0"/>
              <a:t>Infecc</a:t>
            </a:r>
            <a:r>
              <a:rPr lang="es-ES" sz="2400" dirty="0" smtClean="0"/>
              <a:t> </a:t>
            </a:r>
            <a:r>
              <a:rPr lang="es-ES" sz="2400" dirty="0" err="1" smtClean="0"/>
              <a:t>Microbiol</a:t>
            </a:r>
            <a:r>
              <a:rPr lang="es-ES" sz="2400" dirty="0" smtClean="0"/>
              <a:t> </a:t>
            </a:r>
            <a:r>
              <a:rPr lang="es-ES" sz="2400" dirty="0" err="1" smtClean="0"/>
              <a:t>Clin</a:t>
            </a:r>
            <a:r>
              <a:rPr lang="es-ES" sz="2400" dirty="0" smtClean="0"/>
              <a:t>. 2014;32:409-11 </a:t>
            </a:r>
            <a:r>
              <a:rPr lang="es-ES" sz="2400" u="sng" dirty="0" smtClean="0">
                <a:hlinkClick r:id="rId2"/>
              </a:rPr>
              <a:t>http://apps.elsevier.es/watermark/ctl_servlet?_f=10&amp;pident_articulo=90340083&amp;pident_usuario=0&amp;pcontactid=&amp;pident_revista=28&amp;ty=99&amp;accion=L&amp;origen=zonadelectura&amp;web=zl.elsevier.es&amp;lan=es&amp;fichero=28v32n07a90340083pdf001.pdf</a:t>
            </a:r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857256"/>
          </a:xfr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s-ES" sz="3200" b="1" dirty="0" smtClean="0"/>
              <a:t>Para conocer todos los datos y factores implicados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Uso prudente de antimicrobianos</a:t>
            </a:r>
            <a:r>
              <a:rPr lang="es-ES" dirty="0" smtClean="0"/>
              <a:t>. </a:t>
            </a:r>
            <a:r>
              <a:rPr lang="es-ES" sz="2000" dirty="0" err="1" smtClean="0"/>
              <a:t>Enferm</a:t>
            </a:r>
            <a:r>
              <a:rPr lang="es-ES" sz="2000" dirty="0" smtClean="0"/>
              <a:t> </a:t>
            </a:r>
            <a:r>
              <a:rPr lang="es-ES" sz="2000" dirty="0" err="1" smtClean="0"/>
              <a:t>Infecc</a:t>
            </a:r>
            <a:r>
              <a:rPr lang="es-ES" sz="2000" dirty="0" smtClean="0"/>
              <a:t> </a:t>
            </a:r>
            <a:r>
              <a:rPr lang="es-ES" sz="2000" dirty="0" err="1" smtClean="0"/>
              <a:t>Microbiol</a:t>
            </a:r>
            <a:r>
              <a:rPr lang="es-ES" sz="2000" dirty="0" smtClean="0"/>
              <a:t> </a:t>
            </a:r>
            <a:r>
              <a:rPr lang="es-ES" sz="2000" dirty="0" err="1" smtClean="0"/>
              <a:t>Clin</a:t>
            </a:r>
            <a:r>
              <a:rPr lang="es-ES" sz="2000" dirty="0" smtClean="0"/>
              <a:t>. 2010; 28 (</a:t>
            </a:r>
            <a:r>
              <a:rPr lang="es-ES" sz="2000" dirty="0" err="1" smtClean="0"/>
              <a:t>Supl</a:t>
            </a:r>
            <a:r>
              <a:rPr lang="es-ES" sz="2000" dirty="0" smtClean="0"/>
              <a:t> 4</a:t>
            </a:r>
            <a:r>
              <a:rPr lang="es-ES" sz="2800" dirty="0" smtClean="0"/>
              <a:t>) </a:t>
            </a:r>
            <a:r>
              <a:rPr lang="es-ES" sz="2000" dirty="0" smtClean="0"/>
              <a:t>(número completo) </a:t>
            </a:r>
            <a:r>
              <a:rPr lang="es-ES" sz="2000" u="sng" dirty="0" smtClean="0">
                <a:hlinkClick r:id="rId2"/>
              </a:rPr>
              <a:t>http://www.sefh.es/fichadjuntos/EIMC_Antimicrobianos.pdf</a:t>
            </a:r>
            <a:endParaRPr lang="es-ES" sz="2000" u="sng" dirty="0" smtClean="0"/>
          </a:p>
          <a:p>
            <a:r>
              <a:rPr lang="es-ES" b="1" dirty="0" err="1" smtClean="0"/>
              <a:t>Strategies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combat</a:t>
            </a:r>
            <a:r>
              <a:rPr lang="es-ES" b="1" dirty="0" smtClean="0"/>
              <a:t> </a:t>
            </a:r>
            <a:r>
              <a:rPr lang="es-ES" b="1" dirty="0" err="1" smtClean="0"/>
              <a:t>antimicrobial</a:t>
            </a:r>
            <a:r>
              <a:rPr lang="es-ES" b="1" dirty="0" smtClean="0"/>
              <a:t> </a:t>
            </a:r>
            <a:r>
              <a:rPr lang="es-ES" b="1" dirty="0" err="1" smtClean="0"/>
              <a:t>resistance</a:t>
            </a:r>
            <a:r>
              <a:rPr lang="es-ES" dirty="0" smtClean="0"/>
              <a:t> </a:t>
            </a:r>
            <a:r>
              <a:rPr lang="es-ES" sz="2000" dirty="0" err="1" smtClean="0"/>
              <a:t>Uchil</a:t>
            </a:r>
            <a:r>
              <a:rPr lang="es-ES" sz="2000" dirty="0" smtClean="0"/>
              <a:t> R et al. </a:t>
            </a:r>
            <a:r>
              <a:rPr lang="en-US" sz="2000" dirty="0" smtClean="0"/>
              <a:t>J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 err="1" smtClean="0"/>
              <a:t>Diagn</a:t>
            </a:r>
            <a:r>
              <a:rPr lang="en-US" sz="2000" dirty="0" smtClean="0"/>
              <a:t> Res. 2014 Jul;8(7):ME01-4 </a:t>
            </a:r>
            <a:r>
              <a:rPr lang="en-US" sz="2000" dirty="0" smtClean="0">
                <a:hlinkClick r:id="rId3"/>
              </a:rPr>
              <a:t>http://www.ncbi.nlm.nih.gov/pmc/articles/PMC4149102/#!po=17.8571</a:t>
            </a:r>
            <a:endParaRPr lang="en-US" sz="2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8890" cy="1004910"/>
          </a:xfrm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3200" b="1" dirty="0" smtClean="0"/>
              <a:t>Cifras de prescripción: ¿cuánto, qué, cuándo?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La literatura muestra relación entre consumo (y este con la prescripción) y cifras de resistencias.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¿Qué sabemos sobre los datos de prescripción en población infantil en España? 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¿ Cómo son en comparación con otros países de Europa y EEUU?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¿Podemos saber si la prescripción es adecuada?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En España: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5043510"/>
          </a:xfrm>
        </p:spPr>
        <p:txBody>
          <a:bodyPr>
            <a:normAutofit fontScale="62500" lnSpcReduction="20000"/>
          </a:bodyPr>
          <a:lstStyle/>
          <a:p>
            <a:r>
              <a:rPr lang="es-ES" sz="3800" b="1" dirty="0" smtClean="0"/>
              <a:t>Prescripción antibiótica en infecciones respiratorias agudas en atención primaria</a:t>
            </a:r>
            <a:r>
              <a:rPr lang="es-ES" sz="3800" dirty="0" smtClean="0"/>
              <a:t>.  </a:t>
            </a:r>
            <a:r>
              <a:rPr lang="es-ES" sz="3200" dirty="0" smtClean="0"/>
              <a:t>Malo S et al. </a:t>
            </a:r>
            <a:r>
              <a:rPr lang="en-US" sz="3200" dirty="0" smtClean="0"/>
              <a:t>An </a:t>
            </a:r>
            <a:r>
              <a:rPr lang="en-US" sz="3200" dirty="0" err="1" smtClean="0"/>
              <a:t>Pediatr</a:t>
            </a:r>
            <a:r>
              <a:rPr lang="en-US" sz="3200" dirty="0" smtClean="0"/>
              <a:t> (</a:t>
            </a:r>
            <a:r>
              <a:rPr lang="en-US" sz="3200" dirty="0" err="1" smtClean="0"/>
              <a:t>Barc</a:t>
            </a:r>
            <a:r>
              <a:rPr lang="en-US" sz="3200" dirty="0" smtClean="0"/>
              <a:t>). 2014. </a:t>
            </a:r>
            <a:r>
              <a:rPr lang="en-US" sz="3100" dirty="0" smtClean="0">
                <a:hlinkClick r:id="rId2"/>
              </a:rPr>
              <a:t>http://www.sciencedirect.com/science/article/pii/S1695403314003993</a:t>
            </a:r>
            <a:endParaRPr lang="en-US" sz="3100" dirty="0" smtClean="0"/>
          </a:p>
          <a:p>
            <a:pPr lvl="1">
              <a:buNone/>
            </a:pPr>
            <a:r>
              <a:rPr lang="en-US" sz="3100" dirty="0" smtClean="0"/>
              <a:t>[</a:t>
            </a:r>
            <a:r>
              <a:rPr lang="en-US" sz="3100" dirty="0" err="1" smtClean="0"/>
              <a:t>Epub</a:t>
            </a:r>
            <a:r>
              <a:rPr lang="en-US" sz="3100" dirty="0" smtClean="0"/>
              <a:t> ahead of print]</a:t>
            </a:r>
          </a:p>
          <a:p>
            <a:pPr lvl="1">
              <a:buNone/>
            </a:pPr>
            <a:endParaRPr lang="en-US" sz="3100" dirty="0" smtClean="0"/>
          </a:p>
          <a:p>
            <a:pPr>
              <a:buFont typeface="Wingdings" pitchFamily="2" charset="2"/>
              <a:buChar char="q"/>
            </a:pPr>
            <a:r>
              <a:rPr lang="es-ES" sz="3800" b="1" dirty="0" smtClean="0"/>
              <a:t>Prescripción de antibióticos a la población pediátrica de Castilla y León en la última década: tendencias, fluctuaciones estacionales y diferencias geográficas</a:t>
            </a:r>
            <a:r>
              <a:rPr lang="es-ES" sz="3100" b="1" dirty="0" smtClean="0"/>
              <a:t>. </a:t>
            </a:r>
            <a:r>
              <a:rPr lang="es-ES" sz="3200" dirty="0" smtClean="0"/>
              <a:t>Vázquez M et al. </a:t>
            </a:r>
            <a:r>
              <a:rPr lang="es-ES" sz="3200" dirty="0" err="1" smtClean="0"/>
              <a:t>Rev</a:t>
            </a:r>
            <a:r>
              <a:rPr lang="es-ES" sz="3200" dirty="0" smtClean="0"/>
              <a:t> </a:t>
            </a:r>
            <a:r>
              <a:rPr lang="es-ES" sz="3200" dirty="0" err="1" smtClean="0"/>
              <a:t>Esp</a:t>
            </a:r>
            <a:r>
              <a:rPr lang="es-ES" sz="3200" dirty="0" smtClean="0"/>
              <a:t> </a:t>
            </a:r>
            <a:r>
              <a:rPr lang="es-ES" sz="3200" dirty="0" err="1" smtClean="0"/>
              <a:t>Quimioter</a:t>
            </a:r>
            <a:r>
              <a:rPr lang="es-ES" sz="3200" dirty="0" smtClean="0"/>
              <a:t> 2012;25(2):139-146 </a:t>
            </a:r>
          </a:p>
          <a:p>
            <a:pPr lvl="1">
              <a:buNone/>
            </a:pPr>
            <a:r>
              <a:rPr lang="es-ES" sz="2800" u="sng" dirty="0" smtClean="0">
                <a:hlinkClick r:id="rId3"/>
              </a:rPr>
              <a:t>http://seq.es/seq/0214-3429/25/2/vazquez.pdf</a:t>
            </a:r>
            <a:endParaRPr lang="es-ES" sz="2800" u="sng" dirty="0" smtClean="0"/>
          </a:p>
          <a:p>
            <a:pPr>
              <a:buFont typeface="Wingdings" pitchFamily="2" charset="2"/>
              <a:buChar char="q"/>
            </a:pPr>
            <a:endParaRPr lang="es-ES" sz="3100" dirty="0" smtClean="0"/>
          </a:p>
          <a:p>
            <a:pPr lvl="0"/>
            <a:r>
              <a:rPr lang="es-ES" sz="3800" b="1" dirty="0" smtClean="0"/>
              <a:t>Variabilidad e idoneidad en el tratamiento antimicrobiano de las </a:t>
            </a:r>
            <a:r>
              <a:rPr lang="es-ES" sz="3800" b="1" dirty="0" err="1" smtClean="0"/>
              <a:t>faringoamigdalitis</a:t>
            </a:r>
            <a:r>
              <a:rPr lang="es-ES" sz="3800" b="1" dirty="0" smtClean="0"/>
              <a:t> agudas pediátricas en Asturias, España. </a:t>
            </a:r>
            <a:r>
              <a:rPr lang="es-ES" sz="3200" dirty="0" smtClean="0"/>
              <a:t>Fernández N et al. </a:t>
            </a:r>
            <a:r>
              <a:rPr lang="es-ES" sz="3200" dirty="0" err="1" smtClean="0"/>
              <a:t>Arch</a:t>
            </a:r>
            <a:r>
              <a:rPr lang="es-ES" sz="3200" dirty="0" smtClean="0"/>
              <a:t> Argent </a:t>
            </a:r>
            <a:r>
              <a:rPr lang="es-ES" sz="3200" dirty="0" err="1" smtClean="0"/>
              <a:t>Pediatr</a:t>
            </a:r>
            <a:r>
              <a:rPr lang="es-ES" sz="3200" dirty="0" smtClean="0"/>
              <a:t> 2012;110(3):207-213</a:t>
            </a:r>
          </a:p>
          <a:p>
            <a:pPr lvl="1">
              <a:buNone/>
            </a:pPr>
            <a:r>
              <a:rPr lang="es-ES" sz="2800" u="sng" dirty="0" smtClean="0">
                <a:hlinkClick r:id="rId4"/>
              </a:rPr>
              <a:t>http://www.sap.org.ar/docs/publicaciones/archivosarg/2012/v110n3a04.pdf</a:t>
            </a:r>
            <a:endParaRPr lang="es-ES" sz="2800" dirty="0" smtClean="0"/>
          </a:p>
          <a:p>
            <a:pPr lvl="1">
              <a:buFont typeface="Wingdings" pitchFamily="2" charset="2"/>
              <a:buChar char="q"/>
            </a:pP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EA9C">
                  <a:tint val="66000"/>
                  <a:satMod val="160000"/>
                </a:srgbClr>
              </a:gs>
              <a:gs pos="50000">
                <a:srgbClr val="00EA9C">
                  <a:tint val="44500"/>
                  <a:satMod val="160000"/>
                </a:srgbClr>
              </a:gs>
              <a:gs pos="100000">
                <a:srgbClr val="00EA9C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s-ES" sz="4000" b="1" dirty="0" smtClean="0"/>
              <a:t>¿Y en Europa?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114948"/>
          </a:xfrm>
        </p:spPr>
        <p:txBody>
          <a:bodyPr>
            <a:no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400" b="1" dirty="0" smtClean="0"/>
              <a:t>Antibiotic prescribing for upper respiratory infections: European primary </a:t>
            </a:r>
            <a:r>
              <a:rPr lang="en-US" sz="2400" b="1" dirty="0" err="1" smtClean="0"/>
              <a:t>paediatricians’</a:t>
            </a:r>
            <a:r>
              <a:rPr lang="en-US" sz="2400" b="1" dirty="0" smtClean="0"/>
              <a:t> knowledge, attitudes and practice</a:t>
            </a:r>
            <a:r>
              <a:rPr lang="en-US" sz="2400" dirty="0" smtClean="0"/>
              <a:t>  </a:t>
            </a:r>
            <a:r>
              <a:rPr lang="en-US" sz="2000" dirty="0" smtClean="0"/>
              <a:t>Grossman  Z et al. </a:t>
            </a:r>
            <a:r>
              <a:rPr lang="en-US" sz="2000" dirty="0" err="1" smtClean="0"/>
              <a:t>Acta</a:t>
            </a:r>
            <a:r>
              <a:rPr lang="en-US" sz="2000" dirty="0" smtClean="0"/>
              <a:t> </a:t>
            </a:r>
            <a:r>
              <a:rPr lang="en-US" sz="2000" dirty="0" err="1" smtClean="0"/>
              <a:t>Pædiatrica</a:t>
            </a:r>
            <a:r>
              <a:rPr lang="en-US" sz="2000" dirty="0" smtClean="0"/>
              <a:t> 2012 101, pp. 935–940</a:t>
            </a:r>
          </a:p>
          <a:p>
            <a:pPr marL="594360" lvl="2" indent="-320040">
              <a:spcBef>
                <a:spcPts val="700"/>
              </a:spcBef>
              <a:buSzPct val="60000"/>
              <a:buNone/>
            </a:pPr>
            <a:r>
              <a:rPr lang="en-US" sz="1700" dirty="0" smtClean="0">
                <a:hlinkClick r:id="rId2"/>
              </a:rPr>
              <a:t>http://onlinelibrary.wiley.com/doi/10.1111/j.1651-2227.2012.02754.x/abstract;jsessionid=C5A722E4E3F7B33F24994282CAF9C11C.f04t04</a:t>
            </a:r>
            <a:endParaRPr lang="en-US" sz="1700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Primary care management of respiratory tract infections in Dutch preschool children. </a:t>
            </a:r>
            <a:r>
              <a:rPr lang="en-US" sz="2000" dirty="0" smtClean="0"/>
              <a:t>Jansen A et al. Scandinavian Journal of Primary Health Care, 2006; 24: 231_236</a:t>
            </a:r>
            <a:endParaRPr lang="es-ES" sz="2000" dirty="0" smtClean="0"/>
          </a:p>
          <a:p>
            <a:pPr lvl="1">
              <a:buNone/>
            </a:pPr>
            <a:r>
              <a:rPr lang="en-US" sz="1700" b="1" u="sng" dirty="0" smtClean="0">
                <a:hlinkClick r:id="rId3"/>
              </a:rPr>
              <a:t>http://informahealthcare.com/doi/pdf/10.1080/02813430600830469</a:t>
            </a:r>
            <a:endParaRPr lang="en-US" sz="1700" b="1" u="sng" dirty="0" smtClean="0"/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Are children carrying the burden of broad-spectrum antibiotics in general practice? Prescription pattern for </a:t>
            </a:r>
            <a:r>
              <a:rPr lang="en-US" sz="2400" b="1" dirty="0" err="1" smtClean="0"/>
              <a:t>paediatric</a:t>
            </a:r>
            <a:r>
              <a:rPr lang="en-US" sz="2400" b="1" dirty="0" smtClean="0"/>
              <a:t> outpatients with respiratory tract infections in Norway</a:t>
            </a:r>
            <a:r>
              <a:rPr lang="en-US" sz="2400" dirty="0" smtClean="0"/>
              <a:t> </a:t>
            </a:r>
            <a:r>
              <a:rPr lang="en-US" sz="2000" dirty="0" err="1" smtClean="0"/>
              <a:t>Fossum</a:t>
            </a:r>
            <a:r>
              <a:rPr lang="en-US" sz="2000" dirty="0" smtClean="0"/>
              <a:t> GH, et al. BMJ Open 2013;3:e002285. </a:t>
            </a:r>
            <a:r>
              <a:rPr lang="en-US" sz="1800" dirty="0" smtClean="0">
                <a:hlinkClick r:id="rId4"/>
              </a:rPr>
              <a:t>http://www.ncbi.nlm.nih.gov/pmc/articles/PMC3549229/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s-E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1733</TotalTime>
  <Words>1546</Words>
  <Application>Microsoft Macintosh PowerPoint</Application>
  <PresentationFormat>Presentación en pantalla (4:3)</PresentationFormat>
  <Paragraphs>217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Intermedio</vt:lpstr>
      <vt:lpstr>            18 noviembre 2014</vt:lpstr>
      <vt:lpstr>Diapositiva 2</vt:lpstr>
      <vt:lpstr>Sumario</vt:lpstr>
      <vt:lpstr>Para introducir el tema en pediatría</vt:lpstr>
      <vt:lpstr>Reflexionando desde el centro de salud</vt:lpstr>
      <vt:lpstr>Para conocer todos los datos y factores implicados</vt:lpstr>
      <vt:lpstr>Cifras de prescripción: ¿cuánto, qué, cuándo?</vt:lpstr>
      <vt:lpstr>En España:</vt:lpstr>
      <vt:lpstr>¿Y en Europa?</vt:lpstr>
      <vt:lpstr>¿Y en EEUU?</vt:lpstr>
      <vt:lpstr>Factores que influyen en la prescripción de antibióticos</vt:lpstr>
      <vt:lpstr>Experiencias de mejora</vt:lpstr>
      <vt:lpstr>Experiencias de mejora</vt:lpstr>
      <vt:lpstr>Prescripción diferida</vt:lpstr>
      <vt:lpstr>Prescripción diferida</vt:lpstr>
      <vt:lpstr>Prácticas de buen uso</vt:lpstr>
      <vt:lpstr>Guías clínicas</vt:lpstr>
      <vt:lpstr>Guías clínicas</vt:lpstr>
      <vt:lpstr>Guías clínicas</vt:lpstr>
      <vt:lpstr>Guías clínicas</vt:lpstr>
      <vt:lpstr>Guías clínicas</vt:lpstr>
      <vt:lpstr>Guías clínicas</vt:lpstr>
      <vt:lpstr>Otros documentos: también nos interesa:</vt:lpstr>
      <vt:lpstr>¿Cómo se explica a las familias la utilidad de los antibióticos?</vt:lpstr>
      <vt:lpstr>¿Cómo se explica a las familias la utilidad de los antibióticos?</vt:lpstr>
      <vt:lpstr>¿Cómo se explica a las familias la utilidad de los antibióticos?</vt:lpstr>
      <vt:lpstr>Documentos OMS, CDC</vt:lpstr>
      <vt:lpstr>eCDC</vt:lpstr>
      <vt:lpstr>eCDC</vt:lpstr>
      <vt:lpstr>eCDC</vt:lpstr>
      <vt:lpstr>eCDC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Rosa</dc:creator>
  <cp:lastModifiedBy>Maria Rosa</cp:lastModifiedBy>
  <cp:revision>138</cp:revision>
  <dcterms:created xsi:type="dcterms:W3CDTF">2014-11-07T18:11:27Z</dcterms:created>
  <dcterms:modified xsi:type="dcterms:W3CDTF">2014-11-23T15:48:08Z</dcterms:modified>
</cp:coreProperties>
</file>