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04" r:id="rId2"/>
    <p:sldId id="256" r:id="rId3"/>
    <p:sldId id="272" r:id="rId4"/>
    <p:sldId id="293" r:id="rId5"/>
    <p:sldId id="295" r:id="rId6"/>
    <p:sldId id="298" r:id="rId7"/>
    <p:sldId id="296" r:id="rId8"/>
    <p:sldId id="276" r:id="rId9"/>
    <p:sldId id="302" r:id="rId10"/>
    <p:sldId id="301" r:id="rId11"/>
    <p:sldId id="271" r:id="rId12"/>
    <p:sldId id="288" r:id="rId13"/>
    <p:sldId id="289" r:id="rId14"/>
    <p:sldId id="273" r:id="rId15"/>
    <p:sldId id="294" r:id="rId16"/>
    <p:sldId id="259" r:id="rId17"/>
    <p:sldId id="284" r:id="rId18"/>
    <p:sldId id="268" r:id="rId19"/>
    <p:sldId id="300" r:id="rId20"/>
    <p:sldId id="299" r:id="rId21"/>
    <p:sldId id="285" r:id="rId22"/>
    <p:sldId id="286" r:id="rId23"/>
    <p:sldId id="287" r:id="rId24"/>
    <p:sldId id="303" r:id="rId25"/>
    <p:sldId id="291" r:id="rId26"/>
    <p:sldId id="290" r:id="rId27"/>
    <p:sldId id="306" r:id="rId28"/>
    <p:sldId id="320" r:id="rId29"/>
    <p:sldId id="307" r:id="rId30"/>
    <p:sldId id="309" r:id="rId31"/>
    <p:sldId id="314" r:id="rId32"/>
    <p:sldId id="315" r:id="rId33"/>
    <p:sldId id="316" r:id="rId34"/>
    <p:sldId id="317" r:id="rId35"/>
    <p:sldId id="318" r:id="rId36"/>
    <p:sldId id="319" r:id="rId37"/>
    <p:sldId id="311" r:id="rId38"/>
    <p:sldId id="313" r:id="rId39"/>
    <p:sldId id="312" r:id="rId40"/>
    <p:sldId id="321" r:id="rId41"/>
    <p:sldId id="322" r:id="rId42"/>
    <p:sldId id="323" r:id="rId4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96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BB1755-9F09-48A9-B978-03FC1E4E6F4C}" type="datetimeFigureOut">
              <a:rPr lang="es-ES" smtClean="0"/>
              <a:pPr/>
              <a:t>9/3/16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0518FD-6DB6-48D5-8226-E73ECB6B340B}" type="slidenum">
              <a:rPr lang="es-ES" smtClean="0"/>
              <a:pPr/>
              <a:t>‹Nr.›</a:t>
            </a:fld>
            <a:endParaRPr lang="es-ES"/>
          </a:p>
        </p:txBody>
      </p:sp>
    </p:spTree>
    <p:extLst>
      <p:ext uri="{BB962C8B-B14F-4D97-AF65-F5344CB8AC3E}">
        <p14:creationId xmlns:p14="http://schemas.microsoft.com/office/powerpoint/2010/main" val="1444364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smtClean="0"/>
              <a:t>Anoftalmos</a:t>
            </a:r>
            <a:r>
              <a:rPr lang="es-ES" dirty="0" smtClean="0"/>
              <a:t>, conjuntivitis neonatal</a:t>
            </a:r>
            <a:r>
              <a:rPr lang="es-ES" baseline="0" dirty="0" smtClean="0"/>
              <a:t> por </a:t>
            </a:r>
            <a:r>
              <a:rPr lang="es-ES" baseline="0" dirty="0" err="1" smtClean="0"/>
              <a:t>clamydia</a:t>
            </a:r>
            <a:r>
              <a:rPr lang="es-ES" baseline="0" dirty="0" smtClean="0"/>
              <a:t>, </a:t>
            </a:r>
            <a:r>
              <a:rPr lang="es-ES" baseline="0" dirty="0" err="1" smtClean="0"/>
              <a:t>buftalmos</a:t>
            </a:r>
            <a:r>
              <a:rPr lang="es-ES" baseline="0" dirty="0" smtClean="0"/>
              <a:t> por glaucoma congénito, </a:t>
            </a:r>
            <a:r>
              <a:rPr lang="es-ES" baseline="0" dirty="0" err="1" smtClean="0"/>
              <a:t>microftalmía</a:t>
            </a:r>
            <a:endParaRPr lang="es-ES" dirty="0"/>
          </a:p>
        </p:txBody>
      </p:sp>
      <p:sp>
        <p:nvSpPr>
          <p:cNvPr id="4" name="3 Marcador de número de diapositiva"/>
          <p:cNvSpPr>
            <a:spLocks noGrp="1"/>
          </p:cNvSpPr>
          <p:nvPr>
            <p:ph type="sldNum" sz="quarter" idx="10"/>
          </p:nvPr>
        </p:nvSpPr>
        <p:spPr/>
        <p:txBody>
          <a:bodyPr/>
          <a:lstStyle/>
          <a:p>
            <a:fld id="{690518FD-6DB6-48D5-8226-E73ECB6B340B}" type="slidenum">
              <a:rPr lang="es-ES" smtClean="0"/>
              <a:pPr/>
              <a:t>4</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smtClean="0"/>
              <a:t>Optotipo</a:t>
            </a:r>
            <a:r>
              <a:rPr lang="es-ES" dirty="0" smtClean="0"/>
              <a:t> letras</a:t>
            </a:r>
            <a:r>
              <a:rPr lang="es-ES" baseline="0" dirty="0" smtClean="0"/>
              <a:t> de </a:t>
            </a:r>
            <a:r>
              <a:rPr lang="es-ES" baseline="0" dirty="0" err="1" smtClean="0"/>
              <a:t>Snellen</a:t>
            </a:r>
            <a:r>
              <a:rPr lang="es-ES" baseline="0" dirty="0" smtClean="0"/>
              <a:t>: no todos los </a:t>
            </a:r>
            <a:r>
              <a:rPr lang="es-ES" baseline="0" dirty="0" err="1" smtClean="0"/>
              <a:t>optotipos</a:t>
            </a:r>
            <a:r>
              <a:rPr lang="es-ES" baseline="0" dirty="0" smtClean="0"/>
              <a:t> son igualmente legibles, numero variable de </a:t>
            </a:r>
            <a:r>
              <a:rPr lang="es-ES" baseline="0" dirty="0" err="1" smtClean="0"/>
              <a:t>optotipos</a:t>
            </a:r>
            <a:r>
              <a:rPr lang="es-ES" baseline="0" dirty="0" smtClean="0"/>
              <a:t> por línea, no proporcionalidad en los espacios entre los </a:t>
            </a:r>
            <a:r>
              <a:rPr lang="es-ES" baseline="0" dirty="0" err="1" smtClean="0"/>
              <a:t>optotipos</a:t>
            </a:r>
            <a:r>
              <a:rPr lang="es-ES" baseline="0" dirty="0" smtClean="0"/>
              <a:t>, la disminución del tamaño de los </a:t>
            </a:r>
            <a:r>
              <a:rPr lang="es-ES" baseline="0" dirty="0" err="1" smtClean="0"/>
              <a:t>optotipos</a:t>
            </a:r>
            <a:r>
              <a:rPr lang="es-ES" baseline="0" dirty="0" smtClean="0"/>
              <a:t> no está estandarizado (no hay un progresión logarítmica)</a:t>
            </a:r>
          </a:p>
          <a:p>
            <a:r>
              <a:rPr lang="es-ES" baseline="0" dirty="0" err="1" smtClean="0"/>
              <a:t>Optotipo</a:t>
            </a:r>
            <a:r>
              <a:rPr lang="es-ES" baseline="0" dirty="0" smtClean="0"/>
              <a:t> HOTV: </a:t>
            </a:r>
            <a:r>
              <a:rPr lang="es-ES" baseline="0" dirty="0" err="1" smtClean="0"/>
              <a:t>optotipos</a:t>
            </a:r>
            <a:r>
              <a:rPr lang="es-ES" baseline="0" dirty="0" smtClean="0"/>
              <a:t> con una legibilidad similar, el diseño de pirámide invertida tiene siempre el mismo numero de </a:t>
            </a:r>
            <a:r>
              <a:rPr lang="es-ES" baseline="0" dirty="0" err="1" smtClean="0"/>
              <a:t>optotipos</a:t>
            </a:r>
            <a:r>
              <a:rPr lang="es-ES" baseline="0" dirty="0" smtClean="0"/>
              <a:t> por línea (5), espacio proporcional entre los </a:t>
            </a:r>
            <a:r>
              <a:rPr lang="es-ES" baseline="0" dirty="0" err="1" smtClean="0"/>
              <a:t>optotipos</a:t>
            </a:r>
            <a:r>
              <a:rPr lang="es-ES" baseline="0" dirty="0" smtClean="0"/>
              <a:t>, disminución del tamaño de los </a:t>
            </a:r>
            <a:r>
              <a:rPr lang="es-ES" baseline="0" dirty="0" err="1" smtClean="0"/>
              <a:t>optotipos</a:t>
            </a:r>
            <a:r>
              <a:rPr lang="es-ES" baseline="0" dirty="0" smtClean="0"/>
              <a:t> según una </a:t>
            </a:r>
            <a:r>
              <a:rPr lang="es-ES" baseline="0" dirty="0" err="1" smtClean="0"/>
              <a:t>progersión</a:t>
            </a:r>
            <a:r>
              <a:rPr lang="es-ES" baseline="0" dirty="0" smtClean="0"/>
              <a:t> logarítmica</a:t>
            </a:r>
            <a:endParaRPr lang="es-ES" dirty="0"/>
          </a:p>
        </p:txBody>
      </p:sp>
      <p:sp>
        <p:nvSpPr>
          <p:cNvPr id="4" name="3 Marcador de número de diapositiva"/>
          <p:cNvSpPr>
            <a:spLocks noGrp="1"/>
          </p:cNvSpPr>
          <p:nvPr>
            <p:ph type="sldNum" sz="quarter" idx="10"/>
          </p:nvPr>
        </p:nvSpPr>
        <p:spPr/>
        <p:txBody>
          <a:bodyPr/>
          <a:lstStyle/>
          <a:p>
            <a:fld id="{690518FD-6DB6-48D5-8226-E73ECB6B340B}" type="slidenum">
              <a:rPr lang="es-ES" smtClean="0"/>
              <a:pPr/>
              <a:t>23</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B91B64A3-339E-42DA-AADD-2A8CC132697A}" type="slidenum">
              <a:rPr lang="es-ES" sz="1200"/>
              <a:pPr algn="r"/>
              <a:t>25</a:t>
            </a:fld>
            <a:endParaRPr lang="es-ES" sz="1200"/>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s-ES" dirty="0" smtClean="0">
                <a:latin typeface="Times New Roman" pitchFamily="18" charset="0"/>
              </a:rPr>
              <a:t>Las</a:t>
            </a:r>
            <a:r>
              <a:rPr lang="es-ES" baseline="0" dirty="0" smtClean="0">
                <a:latin typeface="Times New Roman" pitchFamily="18" charset="0"/>
              </a:rPr>
              <a:t> versiones los ejes oculares se dirigen en el mismo sentido</a:t>
            </a:r>
            <a:endParaRPr lang="es-ES" dirty="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En</a:t>
            </a:r>
            <a:r>
              <a:rPr lang="es-ES" baseline="0" dirty="0" smtClean="0"/>
              <a:t> las </a:t>
            </a:r>
            <a:r>
              <a:rPr lang="es-ES" baseline="0" dirty="0" err="1" smtClean="0"/>
              <a:t>vergencias</a:t>
            </a:r>
            <a:r>
              <a:rPr lang="es-ES" baseline="0" dirty="0" smtClean="0"/>
              <a:t> los ejes oculares se dirigen en sentido opuesto o contrario para buscar la fijación del estímulo inductor en diferentes distancias.</a:t>
            </a:r>
            <a:endParaRPr lang="es-ES" dirty="0"/>
          </a:p>
        </p:txBody>
      </p:sp>
      <p:sp>
        <p:nvSpPr>
          <p:cNvPr id="4" name="3 Marcador de número de diapositiva"/>
          <p:cNvSpPr>
            <a:spLocks noGrp="1"/>
          </p:cNvSpPr>
          <p:nvPr>
            <p:ph type="sldNum" sz="quarter" idx="10"/>
          </p:nvPr>
        </p:nvSpPr>
        <p:spPr/>
        <p:txBody>
          <a:bodyPr/>
          <a:lstStyle/>
          <a:p>
            <a:fld id="{690518FD-6DB6-48D5-8226-E73ECB6B340B}" type="slidenum">
              <a:rPr lang="es-ES" smtClean="0"/>
              <a:pPr/>
              <a:t>26</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90518FD-6DB6-48D5-8226-E73ECB6B340B}" type="slidenum">
              <a:rPr lang="es-ES" smtClean="0"/>
              <a:pPr/>
              <a:t>27</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90518FD-6DB6-48D5-8226-E73ECB6B340B}" type="slidenum">
              <a:rPr lang="es-ES" smtClean="0"/>
              <a:pPr/>
              <a:t>28</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Lo que os vamos a presentar es un proyecto piloto, dirigido a mejorar la atención oftalmológica a los niños de</a:t>
            </a:r>
            <a:r>
              <a:rPr lang="es-ES" baseline="0" dirty="0" smtClean="0"/>
              <a:t> menor edad. La idea es comenzar con una consulta semanal en el CME de </a:t>
            </a:r>
            <a:r>
              <a:rPr lang="es-ES" baseline="0" dirty="0" err="1" smtClean="0"/>
              <a:t>RyC</a:t>
            </a:r>
            <a:r>
              <a:rPr lang="es-ES" baseline="0" dirty="0" smtClean="0"/>
              <a:t> y otra en el de SJ. </a:t>
            </a:r>
          </a:p>
        </p:txBody>
      </p:sp>
      <p:sp>
        <p:nvSpPr>
          <p:cNvPr id="4" name="3 Marcador de número de diapositiva"/>
          <p:cNvSpPr>
            <a:spLocks noGrp="1"/>
          </p:cNvSpPr>
          <p:nvPr>
            <p:ph type="sldNum" sz="quarter" idx="10"/>
          </p:nvPr>
        </p:nvSpPr>
        <p:spPr/>
        <p:txBody>
          <a:bodyPr/>
          <a:lstStyle/>
          <a:p>
            <a:fld id="{690518FD-6DB6-48D5-8226-E73ECB6B340B}" type="slidenum">
              <a:rPr lang="es-ES" smtClean="0"/>
              <a:pPr/>
              <a:t>29</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Valorando la</a:t>
            </a:r>
            <a:r>
              <a:rPr lang="es-ES" baseline="0" dirty="0" smtClean="0"/>
              <a:t>s prestaciones que podíamos ofrecer en esta consulta y las principales necesidades que nosotros detectamos hemos seleccionado la siguiente población diana. </a:t>
            </a:r>
            <a:endParaRPr lang="es-ES" dirty="0"/>
          </a:p>
        </p:txBody>
      </p:sp>
      <p:sp>
        <p:nvSpPr>
          <p:cNvPr id="4" name="3 Marcador de número de diapositiva"/>
          <p:cNvSpPr>
            <a:spLocks noGrp="1"/>
          </p:cNvSpPr>
          <p:nvPr>
            <p:ph type="sldNum" sz="quarter" idx="10"/>
          </p:nvPr>
        </p:nvSpPr>
        <p:spPr/>
        <p:txBody>
          <a:bodyPr/>
          <a:lstStyle/>
          <a:p>
            <a:fld id="{690518FD-6DB6-48D5-8226-E73ECB6B340B}" type="slidenum">
              <a:rPr lang="es-ES" smtClean="0"/>
              <a:pPr/>
              <a:t>30</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90518FD-6DB6-48D5-8226-E73ECB6B340B}" type="slidenum">
              <a:rPr lang="es-ES" smtClean="0"/>
              <a:pPr/>
              <a:t>31</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Valorando la</a:t>
            </a:r>
            <a:r>
              <a:rPr lang="es-ES" baseline="0" dirty="0" smtClean="0"/>
              <a:t>s prestaciones que podíamos ofrecer en esta consulta y las principales necesidades que nosotros detectamos hemos seleccionado la siguiente población diana. </a:t>
            </a:r>
            <a:endParaRPr lang="es-ES" dirty="0"/>
          </a:p>
        </p:txBody>
      </p:sp>
      <p:sp>
        <p:nvSpPr>
          <p:cNvPr id="4" name="3 Marcador de número de diapositiva"/>
          <p:cNvSpPr>
            <a:spLocks noGrp="1"/>
          </p:cNvSpPr>
          <p:nvPr>
            <p:ph type="sldNum" sz="quarter" idx="10"/>
          </p:nvPr>
        </p:nvSpPr>
        <p:spPr/>
        <p:txBody>
          <a:bodyPr/>
          <a:lstStyle/>
          <a:p>
            <a:fld id="{690518FD-6DB6-48D5-8226-E73ECB6B340B}" type="slidenum">
              <a:rPr lang="es-ES" smtClean="0"/>
              <a:pPr/>
              <a:t>32</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Valorando la</a:t>
            </a:r>
            <a:r>
              <a:rPr lang="es-ES" baseline="0" dirty="0" smtClean="0"/>
              <a:t>s prestaciones que podíamos ofrecer en esta consulta y las principales necesidades que nosotros detectamos hemos seleccionado la siguiente población diana. </a:t>
            </a:r>
            <a:endParaRPr lang="es-ES" dirty="0"/>
          </a:p>
        </p:txBody>
      </p:sp>
      <p:sp>
        <p:nvSpPr>
          <p:cNvPr id="4" name="3 Marcador de número de diapositiva"/>
          <p:cNvSpPr>
            <a:spLocks noGrp="1"/>
          </p:cNvSpPr>
          <p:nvPr>
            <p:ph type="sldNum" sz="quarter" idx="10"/>
          </p:nvPr>
        </p:nvSpPr>
        <p:spPr/>
        <p:txBody>
          <a:bodyPr/>
          <a:lstStyle/>
          <a:p>
            <a:fld id="{690518FD-6DB6-48D5-8226-E73ECB6B340B}" type="slidenum">
              <a:rPr lang="es-ES" smtClean="0"/>
              <a:pPr/>
              <a:t>33</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spcBef>
                <a:spcPts val="1200"/>
              </a:spcBef>
            </a:pPr>
            <a:r>
              <a:rPr lang="es-ES" altLang="es-ES" dirty="0" smtClean="0"/>
              <a:t>RN: Sólo es posible valorar signos y </a:t>
            </a:r>
            <a:r>
              <a:rPr lang="es-ES" altLang="es-ES" b="1" dirty="0" smtClean="0"/>
              <a:t>comportamientos indirectos </a:t>
            </a:r>
            <a:r>
              <a:rPr lang="es-ES" altLang="es-ES" dirty="0" smtClean="0"/>
              <a:t>de "que el niño ve": Reacciona ante una luz, sonríe a la madre, dirige la mirada hacia una luz brillante,</a:t>
            </a:r>
            <a:r>
              <a:rPr lang="es-ES" dirty="0" smtClean="0"/>
              <a:t> se fija en </a:t>
            </a:r>
            <a:r>
              <a:rPr lang="es-ES" b="1" dirty="0" smtClean="0"/>
              <a:t>caras</a:t>
            </a:r>
            <a:r>
              <a:rPr lang="es-ES" dirty="0" smtClean="0"/>
              <a:t> y sigue el movimiento de los ojos y de objetos a una distancia</a:t>
            </a:r>
            <a:r>
              <a:rPr lang="es-ES" baseline="0" dirty="0" smtClean="0"/>
              <a:t> </a:t>
            </a:r>
            <a:r>
              <a:rPr lang="es-ES" dirty="0" smtClean="0"/>
              <a:t>focal fija de </a:t>
            </a:r>
            <a:r>
              <a:rPr lang="es-ES" b="1" dirty="0" smtClean="0"/>
              <a:t>20-30 cm.</a:t>
            </a:r>
            <a:endParaRPr lang="es-ES" dirty="0"/>
          </a:p>
        </p:txBody>
      </p:sp>
      <p:sp>
        <p:nvSpPr>
          <p:cNvPr id="4" name="3 Marcador de número de diapositiva"/>
          <p:cNvSpPr>
            <a:spLocks noGrp="1"/>
          </p:cNvSpPr>
          <p:nvPr>
            <p:ph type="sldNum" sz="quarter" idx="10"/>
          </p:nvPr>
        </p:nvSpPr>
        <p:spPr/>
        <p:txBody>
          <a:bodyPr/>
          <a:lstStyle/>
          <a:p>
            <a:fld id="{690518FD-6DB6-48D5-8226-E73ECB6B340B}" type="slidenum">
              <a:rPr lang="es-ES" smtClean="0"/>
              <a:pPr/>
              <a:t>5</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90518FD-6DB6-48D5-8226-E73ECB6B340B}" type="slidenum">
              <a:rPr lang="es-ES" smtClean="0"/>
              <a:pPr/>
              <a:t>34</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Creemos que para</a:t>
            </a:r>
            <a:r>
              <a:rPr lang="es-ES" baseline="0" dirty="0" smtClean="0"/>
              <a:t> que esta consulta sea eficiente </a:t>
            </a:r>
            <a:r>
              <a:rPr lang="es-ES" dirty="0" smtClean="0"/>
              <a:t>es importante que</a:t>
            </a:r>
            <a:r>
              <a:rPr lang="es-ES" baseline="0" dirty="0" smtClean="0"/>
              <a:t> todos entendamos bien cu</a:t>
            </a:r>
            <a:r>
              <a:rPr lang="es-ES" baseline="0" dirty="0" smtClean="0"/>
              <a:t>ál es su objetivo y para qué niños está pensada. Creemos que estos son los niños que deben tener prioridad para recibir una atención más especializada y más precoz</a:t>
            </a:r>
            <a:endParaRPr lang="es-ES" dirty="0"/>
          </a:p>
        </p:txBody>
      </p:sp>
      <p:sp>
        <p:nvSpPr>
          <p:cNvPr id="4" name="3 Marcador de número de diapositiva"/>
          <p:cNvSpPr>
            <a:spLocks noGrp="1"/>
          </p:cNvSpPr>
          <p:nvPr>
            <p:ph type="sldNum" sz="quarter" idx="10"/>
          </p:nvPr>
        </p:nvSpPr>
        <p:spPr/>
        <p:txBody>
          <a:bodyPr/>
          <a:lstStyle/>
          <a:p>
            <a:fld id="{690518FD-6DB6-48D5-8226-E73ECB6B340B}" type="slidenum">
              <a:rPr lang="es-ES" smtClean="0"/>
              <a:pPr/>
              <a:t>35</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baseline="0" dirty="0" smtClean="0"/>
              <a:t> La derivación se hará a través del OMI. Nos hubiera gustado que estuviera ya </a:t>
            </a:r>
            <a:r>
              <a:rPr lang="es-ES" baseline="0" dirty="0" err="1" smtClean="0"/>
              <a:t>funcionante</a:t>
            </a:r>
            <a:r>
              <a:rPr lang="es-ES" baseline="0" dirty="0" smtClean="0"/>
              <a:t> para poder explicároslo hoy, pero de momento no ha sido posible, y esperamos que esté activo a partir de mayo. De cualquier manera, la idea es que hasta que esté activo añadáis la información que luego solicitará el OMI directamente en el volante.</a:t>
            </a:r>
            <a:endParaRPr lang="es-ES" dirty="0"/>
          </a:p>
        </p:txBody>
      </p:sp>
      <p:sp>
        <p:nvSpPr>
          <p:cNvPr id="4" name="3 Marcador de número de diapositiva"/>
          <p:cNvSpPr>
            <a:spLocks noGrp="1"/>
          </p:cNvSpPr>
          <p:nvPr>
            <p:ph type="sldNum" sz="quarter" idx="10"/>
          </p:nvPr>
        </p:nvSpPr>
        <p:spPr/>
        <p:txBody>
          <a:bodyPr/>
          <a:lstStyle/>
          <a:p>
            <a:fld id="{690518FD-6DB6-48D5-8226-E73ECB6B340B}" type="slidenum">
              <a:rPr lang="es-ES" smtClean="0"/>
              <a:pPr/>
              <a:t>36</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baseline="0" dirty="0" smtClean="0"/>
              <a:t> La derivación se hará a través del OMI. Nos hubiera gustado que estuviera ya </a:t>
            </a:r>
            <a:r>
              <a:rPr lang="es-ES" baseline="0" dirty="0" err="1" smtClean="0"/>
              <a:t>funcionante</a:t>
            </a:r>
            <a:r>
              <a:rPr lang="es-ES" baseline="0" dirty="0" smtClean="0"/>
              <a:t> para poder explicároslo hoy, pero de momento no ha sido posible, y esperamos que esté activo a partir de mayo. De cualquier manera, la idea es que hasta que esté activo añadáis la información que luego solicitará el OMI directamente en el volante.</a:t>
            </a:r>
            <a:endParaRPr lang="es-ES" dirty="0"/>
          </a:p>
        </p:txBody>
      </p:sp>
      <p:sp>
        <p:nvSpPr>
          <p:cNvPr id="4" name="3 Marcador de número de diapositiva"/>
          <p:cNvSpPr>
            <a:spLocks noGrp="1"/>
          </p:cNvSpPr>
          <p:nvPr>
            <p:ph type="sldNum" sz="quarter" idx="10"/>
          </p:nvPr>
        </p:nvSpPr>
        <p:spPr/>
        <p:txBody>
          <a:bodyPr/>
          <a:lstStyle/>
          <a:p>
            <a:fld id="{690518FD-6DB6-48D5-8226-E73ECB6B340B}" type="slidenum">
              <a:rPr lang="es-ES" smtClean="0"/>
              <a:pPr/>
              <a:t>37</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baseline="0" dirty="0" smtClean="0"/>
              <a:t> La derivación se hará a través del OMI. Nos hubiera gustado que estuviera ya </a:t>
            </a:r>
            <a:r>
              <a:rPr lang="es-ES" baseline="0" dirty="0" err="1" smtClean="0"/>
              <a:t>funcionante</a:t>
            </a:r>
            <a:r>
              <a:rPr lang="es-ES" baseline="0" dirty="0" smtClean="0"/>
              <a:t> para poder explicároslo hoy, pero de momento no ha sido posible, y esperamos que esté activo a partir de mayo. De cualquier manera, la idea es que hasta que esté activo añadáis la información que luego solicitará el OMI directamente en el volante.</a:t>
            </a:r>
            <a:endParaRPr lang="es-ES" dirty="0"/>
          </a:p>
        </p:txBody>
      </p:sp>
      <p:sp>
        <p:nvSpPr>
          <p:cNvPr id="4" name="3 Marcador de número de diapositiva"/>
          <p:cNvSpPr>
            <a:spLocks noGrp="1"/>
          </p:cNvSpPr>
          <p:nvPr>
            <p:ph type="sldNum" sz="quarter" idx="10"/>
          </p:nvPr>
        </p:nvSpPr>
        <p:spPr/>
        <p:txBody>
          <a:bodyPr/>
          <a:lstStyle/>
          <a:p>
            <a:fld id="{690518FD-6DB6-48D5-8226-E73ECB6B340B}" type="slidenum">
              <a:rPr lang="es-ES" smtClean="0"/>
              <a:pPr/>
              <a:t>38</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90518FD-6DB6-48D5-8226-E73ECB6B340B}" type="slidenum">
              <a:rPr lang="es-ES" smtClean="0"/>
              <a:pPr/>
              <a:t>39</a:t>
            </a:fld>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90518FD-6DB6-48D5-8226-E73ECB6B340B}" type="slidenum">
              <a:rPr lang="es-ES" smtClean="0"/>
              <a:pPr/>
              <a:t>40</a:t>
            </a:fld>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Esta es nuestra propuesta, seg</a:t>
            </a:r>
            <a:r>
              <a:rPr lang="es-ES" dirty="0" smtClean="0"/>
              <a:t>ún la cuál hemos empezado en SJ el 1 de marzo y empezaremos en </a:t>
            </a:r>
            <a:r>
              <a:rPr lang="es-ES" dirty="0" err="1" smtClean="0"/>
              <a:t>RyC</a:t>
            </a:r>
            <a:r>
              <a:rPr lang="es-ES" dirty="0" smtClean="0"/>
              <a:t> el 1 de abril. Obviamente, hemos</a:t>
            </a:r>
            <a:r>
              <a:rPr lang="es-ES" baseline="0" dirty="0" smtClean="0"/>
              <a:t> empezado citando a los niños que cumplían criterios y estaban pendientes de cita en el buzón, de manera que tardaremos unos meses en poder valorar el rendimiento real de la consulta.</a:t>
            </a:r>
          </a:p>
          <a:p>
            <a:r>
              <a:rPr lang="es-ES" baseline="0" dirty="0" smtClean="0"/>
              <a:t>Tenemos previsto en 2-3 meses evaluar cómo ha sido el funcionamiento. Nos gustaría poder contar con vuestra opinión, por lo que os hemos pedido el correo electrónico</a:t>
            </a:r>
            <a:endParaRPr lang="es-ES" dirty="0"/>
          </a:p>
        </p:txBody>
      </p:sp>
      <p:sp>
        <p:nvSpPr>
          <p:cNvPr id="4" name="3 Marcador de número de diapositiva"/>
          <p:cNvSpPr>
            <a:spLocks noGrp="1"/>
          </p:cNvSpPr>
          <p:nvPr>
            <p:ph type="sldNum" sz="quarter" idx="10"/>
          </p:nvPr>
        </p:nvSpPr>
        <p:spPr/>
        <p:txBody>
          <a:bodyPr/>
          <a:lstStyle/>
          <a:p>
            <a:fld id="{690518FD-6DB6-48D5-8226-E73ECB6B340B}" type="slidenum">
              <a:rPr lang="es-ES" smtClean="0"/>
              <a:pPr/>
              <a:t>41</a:t>
            </a:fld>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90518FD-6DB6-48D5-8226-E73ECB6B340B}" type="slidenum">
              <a:rPr lang="es-ES" smtClean="0"/>
              <a:pPr/>
              <a:t>42</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spcBef>
                <a:spcPts val="1200"/>
              </a:spcBef>
            </a:pPr>
            <a:r>
              <a:rPr lang="es-ES" altLang="es-ES" dirty="0" smtClean="0"/>
              <a:t>RN: Sólo es posible valorar  signos y comportamientos indirectos de "que el niño ve": Reacciona ante una luz, sonríe a la madre, dirige la mirada hacia una luz brillante,</a:t>
            </a:r>
            <a:r>
              <a:rPr lang="es-ES" dirty="0" smtClean="0"/>
              <a:t> se fija en </a:t>
            </a:r>
            <a:r>
              <a:rPr lang="es-ES" b="1" dirty="0" smtClean="0"/>
              <a:t>caras</a:t>
            </a:r>
            <a:r>
              <a:rPr lang="es-ES" dirty="0" smtClean="0"/>
              <a:t> y sigue el movimiento de los ojos</a:t>
            </a:r>
            <a:r>
              <a:rPr lang="es-ES" altLang="es-ES" dirty="0" smtClean="0"/>
              <a:t>. </a:t>
            </a:r>
          </a:p>
          <a:p>
            <a:pPr>
              <a:spcBef>
                <a:spcPts val="0"/>
              </a:spcBef>
            </a:pPr>
            <a:r>
              <a:rPr lang="es-ES" dirty="0" smtClean="0"/>
              <a:t>	Distancia focal fija a </a:t>
            </a:r>
            <a:r>
              <a:rPr lang="es-ES" b="1" dirty="0" smtClean="0"/>
              <a:t>20-30 cm</a:t>
            </a:r>
            <a:endParaRPr lang="es-ES" dirty="0"/>
          </a:p>
        </p:txBody>
      </p:sp>
      <p:sp>
        <p:nvSpPr>
          <p:cNvPr id="4" name="3 Marcador de número de diapositiva"/>
          <p:cNvSpPr>
            <a:spLocks noGrp="1"/>
          </p:cNvSpPr>
          <p:nvPr>
            <p:ph type="sldNum" sz="quarter" idx="10"/>
          </p:nvPr>
        </p:nvSpPr>
        <p:spPr/>
        <p:txBody>
          <a:bodyPr/>
          <a:lstStyle/>
          <a:p>
            <a:fld id="{690518FD-6DB6-48D5-8226-E73ECB6B340B}" type="slidenum">
              <a:rPr lang="es-ES" smtClean="0"/>
              <a:pPr/>
              <a:t>6</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altLang="es-ES" sz="1200" b="1" dirty="0" smtClean="0"/>
              <a:t>Fijación establecida </a:t>
            </a:r>
            <a:r>
              <a:rPr lang="es-ES" altLang="es-ES" sz="1200" dirty="0" smtClean="0"/>
              <a:t>y movimientos oculares coordinados de </a:t>
            </a:r>
            <a:r>
              <a:rPr lang="es-ES" altLang="es-ES" sz="1200" b="1" dirty="0" smtClean="0"/>
              <a:t>seguimiento</a:t>
            </a:r>
            <a:r>
              <a:rPr lang="es-ES" altLang="es-ES" sz="1200" dirty="0" smtClean="0"/>
              <a:t> </a:t>
            </a:r>
            <a:r>
              <a:rPr lang="es-ES" altLang="es-ES" sz="1200" b="1" dirty="0" smtClean="0"/>
              <a:t>(4 meses)</a:t>
            </a:r>
          </a:p>
          <a:p>
            <a:endParaRPr lang="es-ES" dirty="0"/>
          </a:p>
        </p:txBody>
      </p:sp>
      <p:sp>
        <p:nvSpPr>
          <p:cNvPr id="4" name="Marcador de número de diapositiva 3"/>
          <p:cNvSpPr>
            <a:spLocks noGrp="1"/>
          </p:cNvSpPr>
          <p:nvPr>
            <p:ph type="sldNum" sz="quarter" idx="10"/>
          </p:nvPr>
        </p:nvSpPr>
        <p:spPr/>
        <p:txBody>
          <a:bodyPr/>
          <a:lstStyle/>
          <a:p>
            <a:fld id="{690518FD-6DB6-48D5-8226-E73ECB6B340B}" type="slidenum">
              <a:rPr lang="es-ES" smtClean="0"/>
              <a:pPr/>
              <a:t>7</a:t>
            </a:fld>
            <a:endParaRPr lang="es-ES"/>
          </a:p>
        </p:txBody>
      </p:sp>
    </p:spTree>
    <p:extLst>
      <p:ext uri="{BB962C8B-B14F-4D97-AF65-F5344CB8AC3E}">
        <p14:creationId xmlns:p14="http://schemas.microsoft.com/office/powerpoint/2010/main" val="1481963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Marcador de imagen de diapositiva"/>
          <p:cNvSpPr>
            <a:spLocks noGrp="1" noRot="1" noChangeAspect="1" noTextEdit="1"/>
          </p:cNvSpPr>
          <p:nvPr>
            <p:ph type="sldImg"/>
          </p:nvPr>
        </p:nvSpPr>
        <p:spPr>
          <a:ln/>
        </p:spPr>
      </p:sp>
      <p:sp>
        <p:nvSpPr>
          <p:cNvPr id="90115" name="2 Marcador de notas"/>
          <p:cNvSpPr>
            <a:spLocks noGrp="1"/>
          </p:cNvSpPr>
          <p:nvPr>
            <p:ph type="body" idx="1"/>
          </p:nvPr>
        </p:nvSpPr>
        <p:spPr>
          <a:noFill/>
          <a:ln/>
        </p:spPr>
        <p:txBody>
          <a:bodyPr/>
          <a:lstStyle/>
          <a:p>
            <a:endParaRPr lang="es-ES" altLang="es-ES" smtClean="0">
              <a:latin typeface="Times New Roman" pitchFamily="18" charset="0"/>
            </a:endParaRPr>
          </a:p>
        </p:txBody>
      </p:sp>
      <p:sp>
        <p:nvSpPr>
          <p:cNvPr id="90116" name="3 Marcador de número de diapositiva"/>
          <p:cNvSpPr>
            <a:spLocks noGrp="1"/>
          </p:cNvSpPr>
          <p:nvPr>
            <p:ph type="sldNum" sz="quarter" idx="5"/>
          </p:nvPr>
        </p:nvSpPr>
        <p:spPr>
          <a:noFill/>
        </p:spPr>
        <p:txBody>
          <a:bodyPr/>
          <a:lstStyle/>
          <a:p>
            <a:fld id="{0E6EEFDB-2BAC-49E5-B50C-413465324015}" type="slidenum">
              <a:rPr lang="es-ES" altLang="es-ES" smtClean="0">
                <a:latin typeface="Times New Roman" pitchFamily="18" charset="0"/>
              </a:rPr>
              <a:pPr/>
              <a:t>12</a:t>
            </a:fld>
            <a:endParaRPr lang="es-ES" altLang="es-E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Marcador de imagen de diapositiva"/>
          <p:cNvSpPr>
            <a:spLocks noGrp="1" noRot="1" noChangeAspect="1" noTextEdit="1"/>
          </p:cNvSpPr>
          <p:nvPr>
            <p:ph type="sldImg"/>
          </p:nvPr>
        </p:nvSpPr>
        <p:spPr>
          <a:ln/>
        </p:spPr>
      </p:sp>
      <p:sp>
        <p:nvSpPr>
          <p:cNvPr id="91139" name="2 Marcador de notas"/>
          <p:cNvSpPr>
            <a:spLocks noGrp="1"/>
          </p:cNvSpPr>
          <p:nvPr>
            <p:ph type="body" idx="1"/>
          </p:nvPr>
        </p:nvSpPr>
        <p:spPr>
          <a:noFill/>
          <a:ln/>
        </p:spPr>
        <p:txBody>
          <a:bodyPr/>
          <a:lstStyle/>
          <a:p>
            <a:endParaRPr lang="es-ES" altLang="es-ES" smtClean="0">
              <a:latin typeface="Times New Roman" pitchFamily="18" charset="0"/>
            </a:endParaRPr>
          </a:p>
        </p:txBody>
      </p:sp>
      <p:sp>
        <p:nvSpPr>
          <p:cNvPr id="91140" name="3 Marcador de número de diapositiva"/>
          <p:cNvSpPr>
            <a:spLocks noGrp="1"/>
          </p:cNvSpPr>
          <p:nvPr>
            <p:ph type="sldNum" sz="quarter" idx="5"/>
          </p:nvPr>
        </p:nvSpPr>
        <p:spPr>
          <a:noFill/>
        </p:spPr>
        <p:txBody>
          <a:bodyPr/>
          <a:lstStyle/>
          <a:p>
            <a:fld id="{CB75EA69-0AFE-4478-B1CE-75696A64CF0B}" type="slidenum">
              <a:rPr lang="es-ES" altLang="es-ES" smtClean="0">
                <a:latin typeface="Times New Roman" pitchFamily="18" charset="0"/>
              </a:rPr>
              <a:pPr/>
              <a:t>13</a:t>
            </a:fld>
            <a:endParaRPr lang="es-ES" altLang="es-E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A la derecha o izquierda</a:t>
            </a:r>
            <a:r>
              <a:rPr lang="es-ES" baseline="0" dirty="0" smtClean="0"/>
              <a:t> de cada línea aparece una notación numérica cuyos valores se utilizan como medida de la agudeza visual. </a:t>
            </a:r>
          </a:p>
          <a:p>
            <a:r>
              <a:rPr lang="es-ES" baseline="0" dirty="0" smtClean="0"/>
              <a:t>La notación fraccional no representa una proporción o razón de visión normal. El numerador 20 (= 6 metros) es la distancia en pies a la que se realiza la prueba y el denominador la distancia a la que una persona sería capaz de ver ese </a:t>
            </a:r>
            <a:r>
              <a:rPr lang="es-ES" baseline="0" dirty="0" err="1" smtClean="0"/>
              <a:t>optotipo</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690518FD-6DB6-48D5-8226-E73ECB6B340B}" type="slidenum">
              <a:rPr lang="es-ES" smtClean="0"/>
              <a:pPr/>
              <a:t>18</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altLang="es-ES" dirty="0" smtClean="0"/>
              <a:t>Los símbolos</a:t>
            </a:r>
            <a:r>
              <a:rPr lang="es-ES" altLang="es-ES" baseline="0" dirty="0" smtClean="0"/>
              <a:t> del </a:t>
            </a:r>
            <a:r>
              <a:rPr lang="es-ES" altLang="es-ES" baseline="0" dirty="0" err="1" smtClean="0"/>
              <a:t>optotipo</a:t>
            </a:r>
            <a:r>
              <a:rPr lang="es-ES" altLang="es-ES" baseline="0" dirty="0" smtClean="0"/>
              <a:t> de LEA</a:t>
            </a:r>
            <a:r>
              <a:rPr lang="es-ES" altLang="es-ES" dirty="0" smtClean="0"/>
              <a:t> parecen círculos conforme va disminuyendo el</a:t>
            </a:r>
            <a:r>
              <a:rPr lang="es-ES" altLang="es-ES" baseline="0" dirty="0" smtClean="0"/>
              <a:t> tamaño del </a:t>
            </a:r>
            <a:r>
              <a:rPr lang="es-ES" altLang="es-ES" baseline="0" dirty="0" err="1" smtClean="0"/>
              <a:t>optotipo</a:t>
            </a:r>
            <a:r>
              <a:rPr lang="es-ES" altLang="es-ES" baseline="0" dirty="0" smtClean="0"/>
              <a:t>. Todos los </a:t>
            </a:r>
            <a:r>
              <a:rPr lang="es-ES" altLang="es-ES" baseline="0" dirty="0" err="1" smtClean="0"/>
              <a:t>optotipos</a:t>
            </a:r>
            <a:r>
              <a:rPr lang="es-ES" altLang="es-ES" baseline="0" dirty="0" smtClean="0"/>
              <a:t> tienen la misma legibilidad, hay 5 </a:t>
            </a:r>
            <a:r>
              <a:rPr lang="es-ES" altLang="es-ES" baseline="0" dirty="0" err="1" smtClean="0"/>
              <a:t>optotipos</a:t>
            </a:r>
            <a:r>
              <a:rPr lang="es-ES" altLang="es-ES" baseline="0" dirty="0" smtClean="0"/>
              <a:t> por línea en el diseño de pirámide invertida, espacio proporcional entre los </a:t>
            </a:r>
            <a:r>
              <a:rPr lang="es-ES" altLang="es-ES" baseline="0" dirty="0" err="1" smtClean="0"/>
              <a:t>optotipos</a:t>
            </a:r>
            <a:r>
              <a:rPr lang="es-ES" altLang="es-ES" baseline="0" dirty="0" smtClean="0"/>
              <a:t> y </a:t>
            </a:r>
            <a:r>
              <a:rPr lang="es-ES" altLang="es-ES" sz="1200" b="0" i="0" kern="1200" baseline="0" dirty="0" smtClean="0">
                <a:solidFill>
                  <a:schemeClr val="tx1"/>
                </a:solidFill>
                <a:latin typeface="Arial" charset="0"/>
                <a:ea typeface="+mn-ea"/>
                <a:cs typeface="+mn-cs"/>
              </a:rPr>
              <a:t>e</a:t>
            </a:r>
            <a:r>
              <a:rPr lang="es-ES" altLang="es-ES" sz="1200" b="0" i="0" kern="1200" dirty="0" smtClean="0">
                <a:solidFill>
                  <a:schemeClr val="tx1"/>
                </a:solidFill>
                <a:latin typeface="Arial" charset="0"/>
                <a:ea typeface="+mn-ea"/>
                <a:cs typeface="+mn-cs"/>
              </a:rPr>
              <a:t>l</a:t>
            </a:r>
            <a:r>
              <a:rPr lang="es-ES" altLang="es-ES" sz="1200" b="0" i="0" kern="1200" baseline="0" dirty="0" smtClean="0">
                <a:solidFill>
                  <a:schemeClr val="tx1"/>
                </a:solidFill>
                <a:latin typeface="Arial" charset="0"/>
                <a:ea typeface="+mn-ea"/>
                <a:cs typeface="+mn-cs"/>
              </a:rPr>
              <a:t> t</a:t>
            </a:r>
            <a:r>
              <a:rPr lang="es-ES" sz="1200" b="0" i="0" kern="1200" dirty="0" smtClean="0">
                <a:solidFill>
                  <a:schemeClr val="tx1"/>
                </a:solidFill>
                <a:latin typeface="Arial" charset="0"/>
                <a:ea typeface="+mn-ea"/>
                <a:cs typeface="+mn-cs"/>
              </a:rPr>
              <a:t>amaño de los</a:t>
            </a:r>
            <a:r>
              <a:rPr lang="es-ES" sz="1200" b="0" i="0" kern="1200" baseline="0" dirty="0" smtClean="0">
                <a:solidFill>
                  <a:schemeClr val="tx1"/>
                </a:solidFill>
                <a:latin typeface="Arial" charset="0"/>
                <a:ea typeface="+mn-ea"/>
                <a:cs typeface="+mn-cs"/>
              </a:rPr>
              <a:t> </a:t>
            </a:r>
            <a:r>
              <a:rPr lang="es-ES" sz="1200" b="0" i="0" kern="1200" baseline="0" dirty="0" err="1" smtClean="0">
                <a:solidFill>
                  <a:schemeClr val="tx1"/>
                </a:solidFill>
                <a:latin typeface="Arial" charset="0"/>
                <a:ea typeface="+mn-ea"/>
                <a:cs typeface="+mn-cs"/>
              </a:rPr>
              <a:t>optotipos</a:t>
            </a:r>
            <a:r>
              <a:rPr lang="es-ES" sz="1200" b="0" i="0" kern="1200" dirty="0" smtClean="0">
                <a:solidFill>
                  <a:schemeClr val="tx1"/>
                </a:solidFill>
                <a:latin typeface="Arial" charset="0"/>
                <a:ea typeface="+mn-ea"/>
                <a:cs typeface="+mn-cs"/>
              </a:rPr>
              <a:t> disminuye en </a:t>
            </a:r>
            <a:r>
              <a:rPr lang="es-ES" sz="1200" b="1" i="0" kern="1200" dirty="0" smtClean="0">
                <a:solidFill>
                  <a:schemeClr val="tx1"/>
                </a:solidFill>
                <a:latin typeface="Arial" charset="0"/>
                <a:ea typeface="+mn-ea"/>
                <a:cs typeface="+mn-cs"/>
              </a:rPr>
              <a:t>progresión logarítmica</a:t>
            </a:r>
            <a:r>
              <a:rPr lang="es-ES" sz="1200" b="0" i="0" kern="1200" dirty="0" smtClean="0">
                <a:solidFill>
                  <a:schemeClr val="tx1"/>
                </a:solidFill>
                <a:latin typeface="Arial" charset="0"/>
                <a:ea typeface="+mn-ea"/>
                <a:cs typeface="+mn-cs"/>
              </a:rPr>
              <a:t> (0.1</a:t>
            </a:r>
            <a:r>
              <a:rPr lang="es-ES" sz="1200" b="0" i="0" kern="1200" baseline="0" dirty="0" smtClean="0">
                <a:solidFill>
                  <a:schemeClr val="tx1"/>
                </a:solidFill>
                <a:latin typeface="Arial" charset="0"/>
                <a:ea typeface="+mn-ea"/>
                <a:cs typeface="+mn-cs"/>
              </a:rPr>
              <a:t> </a:t>
            </a:r>
            <a:r>
              <a:rPr lang="es-ES" sz="1200" b="0" i="0" kern="1200" baseline="0" dirty="0" err="1" smtClean="0">
                <a:solidFill>
                  <a:schemeClr val="tx1"/>
                </a:solidFill>
                <a:latin typeface="Arial" charset="0"/>
                <a:ea typeface="+mn-ea"/>
                <a:cs typeface="+mn-cs"/>
              </a:rPr>
              <a:t>LogMar</a:t>
            </a:r>
            <a:r>
              <a:rPr lang="es-ES" sz="1200" b="0" i="0" kern="1200" baseline="0" dirty="0" smtClean="0">
                <a:solidFill>
                  <a:schemeClr val="tx1"/>
                </a:solidFill>
                <a:latin typeface="Arial" charset="0"/>
                <a:ea typeface="+mn-ea"/>
                <a:cs typeface="+mn-cs"/>
              </a:rPr>
              <a:t>)</a:t>
            </a:r>
            <a:r>
              <a:rPr lang="es-ES" altLang="es-ES" dirty="0" smtClean="0"/>
              <a:t>. </a:t>
            </a:r>
            <a:endParaRPr lang="es-ES" sz="1200" b="0" i="0" kern="1200" dirty="0" smtClean="0">
              <a:solidFill>
                <a:schemeClr val="tx1"/>
              </a:solidFill>
              <a:latin typeface="Arial"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altLang="es-ES" sz="1200" b="0" i="0" kern="1200" dirty="0" smtClean="0">
                <a:solidFill>
                  <a:schemeClr val="tx1"/>
                </a:solidFill>
                <a:latin typeface="Arial" charset="0"/>
                <a:ea typeface="+mn-ea"/>
                <a:cs typeface="+mn-cs"/>
              </a:rPr>
              <a:t>Tarjetas de Allen: no todos los </a:t>
            </a:r>
            <a:r>
              <a:rPr lang="es-ES" altLang="es-ES" sz="1200" b="0" i="0" kern="1200" dirty="0" err="1" smtClean="0">
                <a:solidFill>
                  <a:schemeClr val="tx1"/>
                </a:solidFill>
                <a:latin typeface="Arial" charset="0"/>
                <a:ea typeface="+mn-ea"/>
                <a:cs typeface="+mn-cs"/>
              </a:rPr>
              <a:t>optotipos</a:t>
            </a:r>
            <a:r>
              <a:rPr lang="es-ES" altLang="es-ES" sz="1200" b="0" i="0" kern="1200" dirty="0" smtClean="0">
                <a:solidFill>
                  <a:schemeClr val="tx1"/>
                </a:solidFill>
                <a:latin typeface="Arial" charset="0"/>
                <a:ea typeface="+mn-ea"/>
                <a:cs typeface="+mn-cs"/>
              </a:rPr>
              <a:t> o figuras tienen la misma legibilidad,</a:t>
            </a:r>
            <a:r>
              <a:rPr lang="es-ES" altLang="es-ES" sz="1200" b="0" i="0" kern="1200" baseline="0" dirty="0" smtClean="0">
                <a:solidFill>
                  <a:schemeClr val="tx1"/>
                </a:solidFill>
                <a:latin typeface="Arial" charset="0"/>
                <a:ea typeface="+mn-ea"/>
                <a:cs typeface="+mn-cs"/>
              </a:rPr>
              <a:t> número variable de </a:t>
            </a:r>
            <a:r>
              <a:rPr lang="es-ES" altLang="es-ES" sz="1200" b="0" i="0" kern="1200" baseline="0" dirty="0" err="1" smtClean="0">
                <a:solidFill>
                  <a:schemeClr val="tx1"/>
                </a:solidFill>
                <a:latin typeface="Arial" charset="0"/>
                <a:ea typeface="+mn-ea"/>
                <a:cs typeface="+mn-cs"/>
              </a:rPr>
              <a:t>optotipos</a:t>
            </a:r>
            <a:r>
              <a:rPr lang="es-ES" altLang="es-ES" sz="1200" b="0" i="0" kern="1200" baseline="0" dirty="0" smtClean="0">
                <a:solidFill>
                  <a:schemeClr val="tx1"/>
                </a:solidFill>
                <a:latin typeface="Arial" charset="0"/>
                <a:ea typeface="+mn-ea"/>
                <a:cs typeface="+mn-cs"/>
              </a:rPr>
              <a:t> por línea, no proporcionalidad en los espacios entre los símbolos, la disminución en el tamaño de los </a:t>
            </a:r>
            <a:r>
              <a:rPr lang="es-ES" altLang="es-ES" sz="1200" b="0" i="0" kern="1200" baseline="0" dirty="0" err="1" smtClean="0">
                <a:solidFill>
                  <a:schemeClr val="tx1"/>
                </a:solidFill>
                <a:latin typeface="Arial" charset="0"/>
                <a:ea typeface="+mn-ea"/>
                <a:cs typeface="+mn-cs"/>
              </a:rPr>
              <a:t>optotipos</a:t>
            </a:r>
            <a:r>
              <a:rPr lang="es-ES" altLang="es-ES" sz="1200" b="0" i="0" kern="1200" baseline="0" dirty="0" smtClean="0">
                <a:solidFill>
                  <a:schemeClr val="tx1"/>
                </a:solidFill>
                <a:latin typeface="Arial" charset="0"/>
                <a:ea typeface="+mn-ea"/>
                <a:cs typeface="+mn-cs"/>
              </a:rPr>
              <a:t> no sigue una estandarización o progresión </a:t>
            </a:r>
            <a:r>
              <a:rPr lang="es-ES" altLang="es-ES" sz="1200" b="0" i="0" kern="1200" baseline="0" dirty="0" err="1" smtClean="0">
                <a:solidFill>
                  <a:schemeClr val="tx1"/>
                </a:solidFill>
                <a:latin typeface="Arial" charset="0"/>
                <a:ea typeface="+mn-ea"/>
                <a:cs typeface="+mn-cs"/>
              </a:rPr>
              <a:t>logarímica</a:t>
            </a:r>
            <a:r>
              <a:rPr lang="es-ES" altLang="es-ES" sz="1200" b="0" i="0" kern="1200" baseline="0" dirty="0" smtClean="0">
                <a:solidFill>
                  <a:schemeClr val="tx1"/>
                </a:solidFill>
                <a:latin typeface="Arial" charset="0"/>
                <a:ea typeface="+mn-ea"/>
                <a:cs typeface="+mn-cs"/>
              </a:rPr>
              <a:t>, algunos </a:t>
            </a:r>
            <a:r>
              <a:rPr lang="es-ES" altLang="es-ES" sz="1200" b="0" i="0" kern="1200" baseline="0" dirty="0" err="1" smtClean="0">
                <a:solidFill>
                  <a:schemeClr val="tx1"/>
                </a:solidFill>
                <a:latin typeface="Arial" charset="0"/>
                <a:ea typeface="+mn-ea"/>
                <a:cs typeface="+mn-cs"/>
              </a:rPr>
              <a:t>optotipos</a:t>
            </a:r>
            <a:r>
              <a:rPr lang="es-ES" altLang="es-ES" sz="1200" b="0" i="0" kern="1200" baseline="0" dirty="0" smtClean="0">
                <a:solidFill>
                  <a:schemeClr val="tx1"/>
                </a:solidFill>
                <a:latin typeface="Arial" charset="0"/>
                <a:ea typeface="+mn-ea"/>
                <a:cs typeface="+mn-cs"/>
              </a:rPr>
              <a:t> no son fácilmente reconocibles para todos los niños (teléfono)</a:t>
            </a:r>
            <a:endParaRPr lang="es-ES" altLang="es-ES" dirty="0" smtClean="0"/>
          </a:p>
          <a:p>
            <a:endParaRPr lang="es-ES" dirty="0"/>
          </a:p>
        </p:txBody>
      </p:sp>
      <p:sp>
        <p:nvSpPr>
          <p:cNvPr id="4" name="3 Marcador de número de diapositiva"/>
          <p:cNvSpPr>
            <a:spLocks noGrp="1"/>
          </p:cNvSpPr>
          <p:nvPr>
            <p:ph type="sldNum" sz="quarter" idx="10"/>
          </p:nvPr>
        </p:nvSpPr>
        <p:spPr/>
        <p:txBody>
          <a:bodyPr/>
          <a:lstStyle/>
          <a:p>
            <a:fld id="{690518FD-6DB6-48D5-8226-E73ECB6B340B}" type="slidenum">
              <a:rPr lang="es-ES" smtClean="0"/>
              <a:pPr/>
              <a:t>21</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 de </a:t>
            </a:r>
            <a:r>
              <a:rPr lang="es-ES" dirty="0" err="1" smtClean="0"/>
              <a:t>Snellen</a:t>
            </a:r>
            <a:r>
              <a:rPr lang="es-ES" dirty="0" smtClean="0"/>
              <a:t>: Todos</a:t>
            </a:r>
            <a:r>
              <a:rPr lang="es-ES" baseline="0" dirty="0" smtClean="0"/>
              <a:t> los </a:t>
            </a:r>
            <a:r>
              <a:rPr lang="es-ES" baseline="0" dirty="0" err="1" smtClean="0"/>
              <a:t>optotipos</a:t>
            </a:r>
            <a:r>
              <a:rPr lang="es-ES" baseline="0" dirty="0" smtClean="0"/>
              <a:t> tienen la misma legibilidad, espacio entre los </a:t>
            </a:r>
            <a:r>
              <a:rPr lang="es-ES" baseline="0" dirty="0" err="1" smtClean="0"/>
              <a:t>optotipos</a:t>
            </a:r>
            <a:r>
              <a:rPr lang="es-ES" baseline="0" dirty="0" smtClean="0"/>
              <a:t> es proporcional al tamaño de los mismos, 5 </a:t>
            </a:r>
            <a:r>
              <a:rPr lang="es-ES" baseline="0" dirty="0" err="1" smtClean="0"/>
              <a:t>optotipos</a:t>
            </a:r>
            <a:r>
              <a:rPr lang="es-ES" baseline="0" dirty="0" smtClean="0"/>
              <a:t> por línea, el tamaño de los </a:t>
            </a:r>
            <a:r>
              <a:rPr lang="es-ES" baseline="0" dirty="0" err="1" smtClean="0"/>
              <a:t>optotipos</a:t>
            </a:r>
            <a:r>
              <a:rPr lang="es-ES" baseline="0" dirty="0" smtClean="0"/>
              <a:t> disminuye siguiendo una progresión logarítmica (el tamaño del </a:t>
            </a:r>
            <a:r>
              <a:rPr lang="es-ES" baseline="0" dirty="0" err="1" smtClean="0"/>
              <a:t>optotipo</a:t>
            </a:r>
            <a:r>
              <a:rPr lang="es-ES" baseline="0" dirty="0" smtClean="0"/>
              <a:t> de cada línea es 0.1 veces más pequeño que el de la línea previa).</a:t>
            </a:r>
          </a:p>
          <a:p>
            <a:r>
              <a:rPr lang="es-ES" baseline="0" dirty="0" smtClean="0"/>
              <a:t>Para compensar posibles sesgos por falta de dominio de algunos niños en habilidades relacionadas con la espacialidad, se les ofrece la posibilidad de que lo hagan por confrontación (colocando los dedos en la misma orientación que los trazos de la E)</a:t>
            </a:r>
            <a:endParaRPr lang="es-ES" dirty="0"/>
          </a:p>
        </p:txBody>
      </p:sp>
      <p:sp>
        <p:nvSpPr>
          <p:cNvPr id="4" name="3 Marcador de número de diapositiva"/>
          <p:cNvSpPr>
            <a:spLocks noGrp="1"/>
          </p:cNvSpPr>
          <p:nvPr>
            <p:ph type="sldNum" sz="quarter" idx="10"/>
          </p:nvPr>
        </p:nvSpPr>
        <p:spPr/>
        <p:txBody>
          <a:bodyPr/>
          <a:lstStyle/>
          <a:p>
            <a:fld id="{690518FD-6DB6-48D5-8226-E73ECB6B340B}" type="slidenum">
              <a:rPr lang="es-ES" smtClean="0"/>
              <a:pPr/>
              <a:t>22</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F2A540F-6EAB-42CC-A369-EB5BF1AE5197}" type="datetimeFigureOut">
              <a:rPr lang="es-ES" smtClean="0"/>
              <a:pPr/>
              <a:t>9/3/16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6F1465B-3230-45F3-AA48-3394619D7EB4}" type="slidenum">
              <a:rPr lang="es-ES" smtClean="0"/>
              <a:pPr/>
              <a:t>‹Nr.›</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F2A540F-6EAB-42CC-A369-EB5BF1AE5197}" type="datetimeFigureOut">
              <a:rPr lang="es-ES" smtClean="0"/>
              <a:pPr/>
              <a:t>9/3/16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6F1465B-3230-45F3-AA48-3394619D7EB4}" type="slidenum">
              <a:rPr lang="es-ES" smtClean="0"/>
              <a:pPr/>
              <a:t>‹Nr.›</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F2A540F-6EAB-42CC-A369-EB5BF1AE5197}" type="datetimeFigureOut">
              <a:rPr lang="es-ES" smtClean="0"/>
              <a:pPr/>
              <a:t>9/3/16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6F1465B-3230-45F3-AA48-3394619D7EB4}" type="slidenum">
              <a:rPr lang="es-ES" smtClean="0"/>
              <a:pPr/>
              <a:t>‹Nr.›</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F2A540F-6EAB-42CC-A369-EB5BF1AE5197}" type="datetimeFigureOut">
              <a:rPr lang="es-ES" smtClean="0"/>
              <a:pPr/>
              <a:t>9/3/16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6F1465B-3230-45F3-AA48-3394619D7EB4}" type="slidenum">
              <a:rPr lang="es-ES" smtClean="0"/>
              <a:pPr/>
              <a:t>‹Nr.›</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F2A540F-6EAB-42CC-A369-EB5BF1AE5197}" type="datetimeFigureOut">
              <a:rPr lang="es-ES" smtClean="0"/>
              <a:pPr/>
              <a:t>9/3/16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6F1465B-3230-45F3-AA48-3394619D7EB4}" type="slidenum">
              <a:rPr lang="es-ES" smtClean="0"/>
              <a:pPr/>
              <a:t>‹Nr.›</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F2A540F-6EAB-42CC-A369-EB5BF1AE5197}" type="datetimeFigureOut">
              <a:rPr lang="es-ES" smtClean="0"/>
              <a:pPr/>
              <a:t>9/3/16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6F1465B-3230-45F3-AA48-3394619D7EB4}" type="slidenum">
              <a:rPr lang="es-ES" smtClean="0"/>
              <a:pPr/>
              <a:t>‹Nr.›</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F2A540F-6EAB-42CC-A369-EB5BF1AE5197}" type="datetimeFigureOut">
              <a:rPr lang="es-ES" smtClean="0"/>
              <a:pPr/>
              <a:t>9/3/16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6F1465B-3230-45F3-AA48-3394619D7EB4}" type="slidenum">
              <a:rPr lang="es-ES" smtClean="0"/>
              <a:pPr/>
              <a:t>‹Nr.›</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F2A540F-6EAB-42CC-A369-EB5BF1AE5197}" type="datetimeFigureOut">
              <a:rPr lang="es-ES" smtClean="0"/>
              <a:pPr/>
              <a:t>9/3/16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6F1465B-3230-45F3-AA48-3394619D7EB4}" type="slidenum">
              <a:rPr lang="es-ES" smtClean="0"/>
              <a:pPr/>
              <a:t>‹Nr.›</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F2A540F-6EAB-42CC-A369-EB5BF1AE5197}" type="datetimeFigureOut">
              <a:rPr lang="es-ES" smtClean="0"/>
              <a:pPr/>
              <a:t>9/3/16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6F1465B-3230-45F3-AA48-3394619D7EB4}" type="slidenum">
              <a:rPr lang="es-ES" smtClean="0"/>
              <a:pPr/>
              <a:t>‹Nr.›</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F2A540F-6EAB-42CC-A369-EB5BF1AE5197}" type="datetimeFigureOut">
              <a:rPr lang="es-ES" smtClean="0"/>
              <a:pPr/>
              <a:t>9/3/16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6F1465B-3230-45F3-AA48-3394619D7EB4}" type="slidenum">
              <a:rPr lang="es-ES" smtClean="0"/>
              <a:pPr/>
              <a:t>‹Nr.›</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F2A540F-6EAB-42CC-A369-EB5BF1AE5197}" type="datetimeFigureOut">
              <a:rPr lang="es-ES" smtClean="0"/>
              <a:pPr/>
              <a:t>9/3/16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6F1465B-3230-45F3-AA48-3394619D7EB4}" type="slidenum">
              <a:rPr lang="es-ES" smtClean="0"/>
              <a:pPr/>
              <a:t>‹Nr.›</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2A540F-6EAB-42CC-A369-EB5BF1AE5197}" type="datetimeFigureOut">
              <a:rPr lang="es-ES" smtClean="0"/>
              <a:pPr/>
              <a:t>9/3/16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1465B-3230-45F3-AA48-3394619D7EB4}" type="slidenum">
              <a:rPr lang="es-ES" smtClean="0"/>
              <a:pPr/>
              <a:t>‹Nr.›</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1" Type="http://schemas.openxmlformats.org/officeDocument/2006/relationships/slideLayout" Target="../slideLayouts/slideLayout1.xml"/><Relationship Id="rId2"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1" Type="http://schemas.openxmlformats.org/officeDocument/2006/relationships/slideLayout" Target="../slideLayouts/slideLayout1.xml"/><Relationship Id="rId2"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5" Type="http://schemas.openxmlformats.org/officeDocument/2006/relationships/image" Target="../media/image35.jpeg"/><Relationship Id="rId1" Type="http://schemas.openxmlformats.org/officeDocument/2006/relationships/slideLayout" Target="../slideLayouts/slideLayout1.xml"/><Relationship Id="rId2" Type="http://schemas.openxmlformats.org/officeDocument/2006/relationships/image" Target="../media/image3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8.jpeg"/><Relationship Id="rId3" Type="http://schemas.openxmlformats.org/officeDocument/2006/relationships/image" Target="../media/image3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png"/><Relationship Id="rId3"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5" Type="http://schemas.openxmlformats.org/officeDocument/2006/relationships/image" Target="../media/image46.png"/><Relationship Id="rId6" Type="http://schemas.openxmlformats.org/officeDocument/2006/relationships/image" Target="../media/image47.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png"/><Relationship Id="rId5" Type="http://schemas.openxmlformats.org/officeDocument/2006/relationships/image" Target="../media/image50.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51.png"/><Relationship Id="rId5" Type="http://schemas.openxmlformats.org/officeDocument/2006/relationships/image" Target="../media/image52.jpe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3" Type="http://schemas.openxmlformats.org/officeDocument/2006/relationships/image" Target="../media/image54.jpeg"/><Relationship Id="rId4" Type="http://schemas.openxmlformats.org/officeDocument/2006/relationships/image" Target="../media/image55.png"/><Relationship Id="rId1" Type="http://schemas.openxmlformats.org/officeDocument/2006/relationships/slideLayout" Target="../slideLayouts/slideLayout1.xml"/><Relationship Id="rId2" Type="http://schemas.openxmlformats.org/officeDocument/2006/relationships/image" Target="../media/image53.jpeg"/></Relationships>
</file>

<file path=ppt/slides/_rels/slide25.xml.rels><?xml version="1.0" encoding="UTF-8" standalone="yes"?>
<Relationships xmlns="http://schemas.openxmlformats.org/package/2006/relationships"><Relationship Id="rId3" Type="http://schemas.openxmlformats.org/officeDocument/2006/relationships/image" Target="../media/image56.jpeg"/><Relationship Id="rId4" Type="http://schemas.openxmlformats.org/officeDocument/2006/relationships/image" Target="../media/image57.png"/><Relationship Id="rId5" Type="http://schemas.openxmlformats.org/officeDocument/2006/relationships/image" Target="../media/image58.png"/><Relationship Id="rId6" Type="http://schemas.openxmlformats.org/officeDocument/2006/relationships/image" Target="../media/image59.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3" Type="http://schemas.openxmlformats.org/officeDocument/2006/relationships/image" Target="../media/image60.jpeg"/><Relationship Id="rId4" Type="http://schemas.openxmlformats.org/officeDocument/2006/relationships/image" Target="../media/image61.jpe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6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63.png"/></Relationships>
</file>

<file path=ppt/slides/_rels/slide5.xml.rels><?xml version="1.0" encoding="UTF-8" standalone="yes"?>
<Relationships xmlns="http://schemas.openxmlformats.org/package/2006/relationships"><Relationship Id="rId3" Type="http://schemas.openxmlformats.org/officeDocument/2006/relationships/hyperlink" Target="http://www.google.es/url?sa=i&amp;rct=j&amp;q=&amp;esrc=s&amp;frm=1&amp;source=images&amp;cd=&amp;cad=rja&amp;docid=hsX1RkcfDr47IM&amp;tbnid=fyf5dC86bXDFGM:&amp;ved=0CAUQjRw&amp;url=http://www.ite.educacion.es/formacion/materiales/129/cd/unidad_3/m3_percep_visual.htm&amp;ei=cFUqUZv3H5Oo8QSHuoCoDQ&amp;bvm=bv.42768644,d.dmQ&amp;psig=AFQjCNFyiAjC5w3LnmXoN90wkQYpDh4jjQ&amp;ust=1361815247090902" TargetMode="External"/><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4"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5"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3568" y="1052736"/>
            <a:ext cx="7772400" cy="2304256"/>
          </a:xfrm>
          <a:solidFill>
            <a:schemeClr val="accent2">
              <a:lumMod val="60000"/>
              <a:lumOff val="40000"/>
            </a:schemeClr>
          </a:solidFill>
        </p:spPr>
        <p:txBody>
          <a:bodyPr>
            <a:normAutofit/>
          </a:bodyPr>
          <a:lstStyle/>
          <a:p>
            <a:r>
              <a:rPr lang="es-ES" dirty="0" smtClean="0">
                <a:solidFill>
                  <a:schemeClr val="bg1"/>
                </a:solidFill>
              </a:rPr>
              <a:t>Presentación de nueva consulta de Oftalmología Infantil en Atención secundaria</a:t>
            </a:r>
            <a:endParaRPr lang="es-ES" dirty="0">
              <a:solidFill>
                <a:schemeClr val="bg1"/>
              </a:solidFill>
            </a:endParaRPr>
          </a:p>
        </p:txBody>
      </p:sp>
      <p:sp>
        <p:nvSpPr>
          <p:cNvPr id="3" name="Subtítulo 2"/>
          <p:cNvSpPr>
            <a:spLocks noGrp="1"/>
          </p:cNvSpPr>
          <p:nvPr>
            <p:ph type="subTitle" idx="1"/>
          </p:nvPr>
        </p:nvSpPr>
        <p:spPr>
          <a:xfrm>
            <a:off x="5188024" y="3886200"/>
            <a:ext cx="3200400" cy="2639144"/>
          </a:xfrm>
        </p:spPr>
        <p:txBody>
          <a:bodyPr>
            <a:normAutofit/>
          </a:bodyPr>
          <a:lstStyle/>
          <a:p>
            <a:pPr algn="r"/>
            <a:r>
              <a:rPr lang="es-ES" sz="2400" dirty="0" smtClean="0">
                <a:solidFill>
                  <a:schemeClr val="tx1"/>
                </a:solidFill>
              </a:rPr>
              <a:t>Inmaculada González</a:t>
            </a:r>
          </a:p>
          <a:p>
            <a:pPr algn="r"/>
            <a:r>
              <a:rPr lang="es-ES" sz="2400" dirty="0" smtClean="0">
                <a:solidFill>
                  <a:schemeClr val="tx1"/>
                </a:solidFill>
              </a:rPr>
              <a:t>Esther Prieto</a:t>
            </a:r>
          </a:p>
          <a:p>
            <a:pPr algn="r"/>
            <a:r>
              <a:rPr lang="es-ES" sz="2400" dirty="0" smtClean="0">
                <a:solidFill>
                  <a:schemeClr val="tx1"/>
                </a:solidFill>
              </a:rPr>
              <a:t>Victoria </a:t>
            </a:r>
            <a:r>
              <a:rPr lang="es-ES" sz="2400" dirty="0" err="1" smtClean="0">
                <a:solidFill>
                  <a:schemeClr val="tx1"/>
                </a:solidFill>
              </a:rPr>
              <a:t>Pueyo</a:t>
            </a:r>
            <a:endParaRPr lang="es-ES" sz="2400" dirty="0" smtClean="0">
              <a:solidFill>
                <a:schemeClr val="tx1"/>
              </a:solidFill>
            </a:endParaRPr>
          </a:p>
          <a:p>
            <a:pPr algn="r"/>
            <a:r>
              <a:rPr lang="es-ES" sz="2400" dirty="0" smtClean="0">
                <a:solidFill>
                  <a:schemeClr val="tx1"/>
                </a:solidFill>
              </a:rPr>
              <a:t>Teresa P</a:t>
            </a:r>
            <a:r>
              <a:rPr lang="es-ES" sz="2400" dirty="0" smtClean="0">
                <a:solidFill>
                  <a:schemeClr val="tx1"/>
                </a:solidFill>
              </a:rPr>
              <a:t>érez</a:t>
            </a:r>
          </a:p>
          <a:p>
            <a:pPr algn="r"/>
            <a:r>
              <a:rPr lang="es-ES" sz="2400" dirty="0" smtClean="0">
                <a:solidFill>
                  <a:schemeClr val="tx1"/>
                </a:solidFill>
              </a:rPr>
              <a:t>Olimpia Castillo</a:t>
            </a:r>
            <a:endParaRPr lang="es-ES" sz="2400" dirty="0">
              <a:solidFill>
                <a:schemeClr val="tx1"/>
              </a:solidFill>
            </a:endParaRPr>
          </a:p>
        </p:txBody>
      </p:sp>
      <p:sp>
        <p:nvSpPr>
          <p:cNvPr id="4" name="Subtítulo 2"/>
          <p:cNvSpPr txBox="1">
            <a:spLocks/>
          </p:cNvSpPr>
          <p:nvPr/>
        </p:nvSpPr>
        <p:spPr>
          <a:xfrm>
            <a:off x="611560" y="5229200"/>
            <a:ext cx="4320480" cy="10801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ES" sz="2400" dirty="0" smtClean="0">
                <a:solidFill>
                  <a:schemeClr val="bg1">
                    <a:lumMod val="50000"/>
                  </a:schemeClr>
                </a:solidFill>
              </a:rPr>
              <a:t>Unidad de Oftalmolog</a:t>
            </a:r>
            <a:r>
              <a:rPr lang="es-ES" sz="2400" dirty="0" smtClean="0">
                <a:solidFill>
                  <a:schemeClr val="bg1">
                    <a:lumMod val="50000"/>
                  </a:schemeClr>
                </a:solidFill>
              </a:rPr>
              <a:t>ía Infantil</a:t>
            </a:r>
          </a:p>
          <a:p>
            <a:pPr algn="l"/>
            <a:r>
              <a:rPr lang="es-ES" sz="2400" dirty="0" err="1" smtClean="0">
                <a:solidFill>
                  <a:schemeClr val="bg1">
                    <a:lumMod val="50000"/>
                  </a:schemeClr>
                </a:solidFill>
              </a:rPr>
              <a:t>Hosp</a:t>
            </a:r>
            <a:r>
              <a:rPr lang="es-ES" sz="2400" dirty="0" smtClean="0">
                <a:solidFill>
                  <a:schemeClr val="bg1">
                    <a:lumMod val="50000"/>
                  </a:schemeClr>
                </a:solidFill>
              </a:rPr>
              <a:t>. Univ. Miguel Servet</a:t>
            </a:r>
            <a:endParaRPr lang="es-ES" sz="2400" dirty="0">
              <a:solidFill>
                <a:schemeClr val="bg1">
                  <a:lumMod val="50000"/>
                </a:schemeClr>
              </a:solidFill>
            </a:endParaRPr>
          </a:p>
        </p:txBody>
      </p:sp>
    </p:spTree>
    <p:extLst>
      <p:ext uri="{BB962C8B-B14F-4D97-AF65-F5344CB8AC3E}">
        <p14:creationId xmlns:p14="http://schemas.microsoft.com/office/powerpoint/2010/main" val="83540455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Rectángulo"/>
          <p:cNvSpPr/>
          <p:nvPr/>
        </p:nvSpPr>
        <p:spPr>
          <a:xfrm>
            <a:off x="755576" y="2488828"/>
            <a:ext cx="7416824" cy="2308324"/>
          </a:xfrm>
          <a:prstGeom prst="rect">
            <a:avLst/>
          </a:prstGeom>
        </p:spPr>
        <p:txBody>
          <a:bodyPr wrap="square">
            <a:spAutoFit/>
          </a:bodyPr>
          <a:lstStyle/>
          <a:p>
            <a:r>
              <a:rPr lang="es-ES" dirty="0" smtClean="0">
                <a:latin typeface="Calibri" pitchFamily="34" charset="0"/>
              </a:rPr>
              <a:t>La información de los padres/cuidadores es más eficaz por la fluctuación de las habilidades a lo largo del día y porque lo evalúa en su </a:t>
            </a:r>
            <a:r>
              <a:rPr lang="es-ES" b="1" dirty="0" smtClean="0">
                <a:latin typeface="Calibri" pitchFamily="34" charset="0"/>
              </a:rPr>
              <a:t>ambiente habitual</a:t>
            </a:r>
            <a:r>
              <a:rPr lang="es-ES" dirty="0" smtClean="0">
                <a:latin typeface="Calibri" pitchFamily="34" charset="0"/>
              </a:rPr>
              <a:t>.</a:t>
            </a:r>
          </a:p>
          <a:p>
            <a:endParaRPr lang="es-ES" dirty="0" smtClean="0">
              <a:latin typeface="Calibri" pitchFamily="34" charset="0"/>
            </a:endParaRPr>
          </a:p>
          <a:p>
            <a:r>
              <a:rPr lang="es-ES" dirty="0" smtClean="0">
                <a:latin typeface="Calibri" pitchFamily="34" charset="0"/>
              </a:rPr>
              <a:t>Es un arma que </a:t>
            </a:r>
            <a:r>
              <a:rPr lang="es-ES" b="1" dirty="0" smtClean="0">
                <a:latin typeface="Calibri" pitchFamily="34" charset="0"/>
              </a:rPr>
              <a:t>complementa la anamnesis</a:t>
            </a:r>
            <a:r>
              <a:rPr lang="es-ES" dirty="0" smtClean="0">
                <a:latin typeface="Calibri" pitchFamily="34" charset="0"/>
              </a:rPr>
              <a:t> y ayuda a dirigir la exploración oftalmológica pediátrica.</a:t>
            </a:r>
          </a:p>
          <a:p>
            <a:endParaRPr lang="es-ES" dirty="0" smtClean="0">
              <a:latin typeface="Calibri" pitchFamily="34" charset="0"/>
            </a:endParaRPr>
          </a:p>
          <a:p>
            <a:r>
              <a:rPr lang="es-ES" dirty="0" smtClean="0">
                <a:latin typeface="Calibri" pitchFamily="34" charset="0"/>
              </a:rPr>
              <a:t>La participación de los padres les </a:t>
            </a:r>
            <a:r>
              <a:rPr lang="es-ES" b="1" dirty="0" smtClean="0">
                <a:latin typeface="Calibri" pitchFamily="34" charset="0"/>
              </a:rPr>
              <a:t>implica</a:t>
            </a:r>
            <a:r>
              <a:rPr lang="es-ES" dirty="0" smtClean="0">
                <a:latin typeface="Calibri" pitchFamily="34" charset="0"/>
              </a:rPr>
              <a:t> en la monitorización del desarrollo de su hijo.</a:t>
            </a:r>
          </a:p>
        </p:txBody>
      </p:sp>
      <p:sp>
        <p:nvSpPr>
          <p:cNvPr id="3" name="2 Rectángulo"/>
          <p:cNvSpPr/>
          <p:nvPr/>
        </p:nvSpPr>
        <p:spPr>
          <a:xfrm>
            <a:off x="381000" y="611977"/>
            <a:ext cx="8417278" cy="584775"/>
          </a:xfrm>
          <a:prstGeom prst="rect">
            <a:avLst/>
          </a:prstGeom>
          <a:effectLst/>
        </p:spPr>
        <p:txBody>
          <a:bodyPr>
            <a:spAutoFit/>
          </a:bodyPr>
          <a:lstStyle/>
          <a:p>
            <a:pPr>
              <a:defRPr/>
            </a:pPr>
            <a:r>
              <a:rPr lang="es-ES" sz="3200" dirty="0">
                <a:solidFill>
                  <a:schemeClr val="accent2">
                    <a:lumMod val="60000"/>
                    <a:lumOff val="40000"/>
                  </a:schemeClr>
                </a:solidFill>
                <a:latin typeface="Calibri" pitchFamily="34" charset="0"/>
              </a:rPr>
              <a:t>EXAMEN EN ETAPA PREVERBAL</a:t>
            </a:r>
          </a:p>
        </p:txBody>
      </p:sp>
      <p:pic>
        <p:nvPicPr>
          <p:cNvPr id="4" name="Imagen 4" descr="Logo PreViAs.jpg"/>
          <p:cNvPicPr>
            <a:picLocks noChangeAspect="1"/>
          </p:cNvPicPr>
          <p:nvPr/>
        </p:nvPicPr>
        <p:blipFill>
          <a:blip r:embed="rId2" cstate="print"/>
          <a:srcRect l="13976" t="27875" b="38496"/>
          <a:stretch>
            <a:fillRect/>
          </a:stretch>
        </p:blipFill>
        <p:spPr bwMode="auto">
          <a:xfrm>
            <a:off x="6372200" y="692696"/>
            <a:ext cx="2285876" cy="754223"/>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28978" y="357189"/>
            <a:ext cx="8417278" cy="584775"/>
          </a:xfrm>
          <a:prstGeom prst="rect">
            <a:avLst/>
          </a:prstGeom>
          <a:effectLst/>
        </p:spPr>
        <p:txBody>
          <a:bodyPr>
            <a:spAutoFit/>
          </a:bodyPr>
          <a:lstStyle/>
          <a:p>
            <a:pPr algn="ctr">
              <a:defRPr/>
            </a:pPr>
            <a:r>
              <a:rPr lang="es-ES" sz="3200" dirty="0">
                <a:solidFill>
                  <a:schemeClr val="accent2">
                    <a:lumMod val="60000"/>
                    <a:lumOff val="40000"/>
                  </a:schemeClr>
                </a:solidFill>
                <a:latin typeface="Calibri" pitchFamily="34" charset="0"/>
              </a:rPr>
              <a:t>EXAMEN EN </a:t>
            </a:r>
            <a:r>
              <a:rPr lang="es-ES" sz="3200" dirty="0" smtClean="0">
                <a:solidFill>
                  <a:schemeClr val="accent2">
                    <a:lumMod val="60000"/>
                    <a:lumOff val="40000"/>
                  </a:schemeClr>
                </a:solidFill>
                <a:latin typeface="Calibri" pitchFamily="34" charset="0"/>
              </a:rPr>
              <a:t>LACTANTES - ETAPA </a:t>
            </a:r>
            <a:r>
              <a:rPr lang="es-ES" sz="3200" dirty="0">
                <a:solidFill>
                  <a:schemeClr val="accent2">
                    <a:lumMod val="60000"/>
                    <a:lumOff val="40000"/>
                  </a:schemeClr>
                </a:solidFill>
                <a:latin typeface="Calibri" pitchFamily="34" charset="0"/>
              </a:rPr>
              <a:t>PREVERBAL</a:t>
            </a:r>
          </a:p>
        </p:txBody>
      </p:sp>
      <p:grpSp>
        <p:nvGrpSpPr>
          <p:cNvPr id="8" name="7 Grupo"/>
          <p:cNvGrpSpPr/>
          <p:nvPr/>
        </p:nvGrpSpPr>
        <p:grpSpPr>
          <a:xfrm>
            <a:off x="751946" y="1375608"/>
            <a:ext cx="8140534" cy="1477328"/>
            <a:chOff x="317501" y="1214438"/>
            <a:chExt cx="8428566" cy="1477328"/>
          </a:xfrm>
        </p:grpSpPr>
        <p:sp>
          <p:nvSpPr>
            <p:cNvPr id="95234" name="2 Rectángulo"/>
            <p:cNvSpPr>
              <a:spLocks noChangeArrowheads="1"/>
            </p:cNvSpPr>
            <p:nvPr/>
          </p:nvSpPr>
          <p:spPr bwMode="auto">
            <a:xfrm>
              <a:off x="317501" y="1214438"/>
              <a:ext cx="8428566" cy="1477328"/>
            </a:xfrm>
            <a:prstGeom prst="rect">
              <a:avLst/>
            </a:prstGeom>
            <a:noFill/>
            <a:ln w="9525">
              <a:noFill/>
              <a:miter lim="800000"/>
              <a:headEnd/>
              <a:tailEnd/>
            </a:ln>
          </p:spPr>
          <p:txBody>
            <a:bodyPr>
              <a:spAutoFit/>
            </a:bodyPr>
            <a:lstStyle/>
            <a:p>
              <a:r>
                <a:rPr lang="es-ES" dirty="0" smtClean="0">
                  <a:solidFill>
                    <a:srgbClr val="D99694"/>
                  </a:solidFill>
                  <a:latin typeface="Calibri" pitchFamily="34" charset="0"/>
                </a:rPr>
                <a:t>Evaluación del alineamiento ocular</a:t>
              </a:r>
            </a:p>
            <a:p>
              <a:r>
                <a:rPr lang="es-ES" dirty="0" smtClean="0">
                  <a:latin typeface="Calibri" pitchFamily="34" charset="0"/>
                </a:rPr>
                <a:t>	Anamnesis: padres, tutores ….  fotografías</a:t>
              </a:r>
            </a:p>
            <a:p>
              <a:r>
                <a:rPr lang="es-ES" dirty="0" smtClean="0">
                  <a:latin typeface="Calibri" pitchFamily="34" charset="0"/>
                </a:rPr>
                <a:t> 	</a:t>
              </a:r>
            </a:p>
            <a:p>
              <a:r>
                <a:rPr lang="es-ES" dirty="0" smtClean="0">
                  <a:latin typeface="Calibri" pitchFamily="34" charset="0"/>
                </a:rPr>
                <a:t>	</a:t>
              </a:r>
              <a:endParaRPr lang="es-ES" dirty="0">
                <a:latin typeface="Calibri" pitchFamily="34" charset="0"/>
              </a:endParaRPr>
            </a:p>
            <a:p>
              <a:r>
                <a:rPr lang="es-ES" dirty="0">
                  <a:latin typeface="Calibri" pitchFamily="34" charset="0"/>
                </a:rPr>
                <a:t>	 </a:t>
              </a:r>
            </a:p>
          </p:txBody>
        </p:sp>
        <p:sp>
          <p:nvSpPr>
            <p:cNvPr id="7" name="6 Multiplicar"/>
            <p:cNvSpPr/>
            <p:nvPr/>
          </p:nvSpPr>
          <p:spPr>
            <a:xfrm>
              <a:off x="4238927" y="1484784"/>
              <a:ext cx="1152128" cy="432048"/>
            </a:xfrm>
            <a:prstGeom prst="mathMultiply">
              <a:avLst/>
            </a:prstGeom>
            <a:solidFill>
              <a:srgbClr val="FF0000">
                <a:alpha val="53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3" name="12 Grupo"/>
          <p:cNvGrpSpPr/>
          <p:nvPr/>
        </p:nvGrpSpPr>
        <p:grpSpPr>
          <a:xfrm>
            <a:off x="611093" y="1988840"/>
            <a:ext cx="7961407" cy="2866828"/>
            <a:chOff x="611093" y="2852936"/>
            <a:chExt cx="7961407" cy="2866828"/>
          </a:xfrm>
        </p:grpSpPr>
        <p:grpSp>
          <p:nvGrpSpPr>
            <p:cNvPr id="11" name="10 Grupo"/>
            <p:cNvGrpSpPr/>
            <p:nvPr/>
          </p:nvGrpSpPr>
          <p:grpSpPr>
            <a:xfrm>
              <a:off x="611093" y="2924944"/>
              <a:ext cx="4104923" cy="2790056"/>
              <a:chOff x="611093" y="2924944"/>
              <a:chExt cx="4104923" cy="2790056"/>
            </a:xfrm>
          </p:grpSpPr>
          <p:pic>
            <p:nvPicPr>
              <p:cNvPr id="95236" name="Picture 2" descr="http://webeye.ophth.uiowa.edu/eyeforum/cases-i/case124/Figure-2.jpg"/>
              <p:cNvPicPr>
                <a:picLocks noChangeAspect="1" noChangeArrowheads="1"/>
              </p:cNvPicPr>
              <p:nvPr/>
            </p:nvPicPr>
            <p:blipFill>
              <a:blip r:embed="rId2" cstate="print"/>
              <a:srcRect/>
              <a:stretch>
                <a:fillRect/>
              </a:stretch>
            </p:blipFill>
            <p:spPr bwMode="auto">
              <a:xfrm>
                <a:off x="611093" y="3429000"/>
                <a:ext cx="4104923"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8 CuadroTexto"/>
              <p:cNvSpPr txBox="1"/>
              <p:nvPr/>
            </p:nvSpPr>
            <p:spPr>
              <a:xfrm>
                <a:off x="899592" y="2924944"/>
                <a:ext cx="3600400" cy="369332"/>
              </a:xfrm>
              <a:prstGeom prst="rect">
                <a:avLst/>
              </a:prstGeom>
              <a:noFill/>
            </p:spPr>
            <p:txBody>
              <a:bodyPr wrap="square" rtlCol="0">
                <a:spAutoFit/>
              </a:bodyPr>
              <a:lstStyle/>
              <a:p>
                <a:pPr algn="ctr"/>
                <a:r>
                  <a:rPr lang="es-ES" dirty="0" smtClean="0">
                    <a:latin typeface="Calibri" pitchFamily="34" charset="0"/>
                  </a:rPr>
                  <a:t>TEST DE HIRSBERG</a:t>
                </a:r>
                <a:endParaRPr lang="es-ES" dirty="0"/>
              </a:p>
            </p:txBody>
          </p:sp>
        </p:grpSp>
        <p:grpSp>
          <p:nvGrpSpPr>
            <p:cNvPr id="12" name="11 Grupo"/>
            <p:cNvGrpSpPr/>
            <p:nvPr/>
          </p:nvGrpSpPr>
          <p:grpSpPr>
            <a:xfrm>
              <a:off x="4953000" y="2852936"/>
              <a:ext cx="3619500" cy="2866828"/>
              <a:chOff x="4953000" y="2852936"/>
              <a:chExt cx="3619500" cy="2866828"/>
            </a:xfrm>
          </p:grpSpPr>
          <p:pic>
            <p:nvPicPr>
              <p:cNvPr id="95237" name="Picture 4" descr="https://i.vimeocdn.com/video/474776454_1280x720.jpg"/>
              <p:cNvPicPr>
                <a:picLocks noChangeAspect="1" noChangeArrowheads="1"/>
              </p:cNvPicPr>
              <p:nvPr/>
            </p:nvPicPr>
            <p:blipFill>
              <a:blip r:embed="rId3" cstate="print"/>
              <a:srcRect/>
              <a:stretch>
                <a:fillRect/>
              </a:stretch>
            </p:blipFill>
            <p:spPr bwMode="auto">
              <a:xfrm>
                <a:off x="4953000" y="3429001"/>
                <a:ext cx="3619500" cy="22907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9 Rectángulo"/>
              <p:cNvSpPr/>
              <p:nvPr/>
            </p:nvSpPr>
            <p:spPr>
              <a:xfrm>
                <a:off x="6084168" y="2852936"/>
                <a:ext cx="1315681" cy="369332"/>
              </a:xfrm>
              <a:prstGeom prst="rect">
                <a:avLst/>
              </a:prstGeom>
            </p:spPr>
            <p:txBody>
              <a:bodyPr wrap="none">
                <a:spAutoFit/>
              </a:bodyPr>
              <a:lstStyle/>
              <a:p>
                <a:r>
                  <a:rPr lang="es-ES" dirty="0" smtClean="0">
                    <a:latin typeface="Calibri" pitchFamily="34" charset="0"/>
                  </a:rPr>
                  <a:t>COVER TEST</a:t>
                </a:r>
                <a:endParaRPr lang="es-ES" dirty="0"/>
              </a:p>
            </p:txBody>
          </p:sp>
        </p:grpSp>
      </p:grpSp>
      <p:pic>
        <p:nvPicPr>
          <p:cNvPr id="14" name="Picture 2" descr="https://c2.staticflickr.com/4/3737/11382739214_3601e885bb.jpg"/>
          <p:cNvPicPr>
            <a:picLocks noChangeAspect="1" noChangeArrowheads="1"/>
          </p:cNvPicPr>
          <p:nvPr/>
        </p:nvPicPr>
        <p:blipFill>
          <a:blip r:embed="rId4" cstate="print"/>
          <a:srcRect t="4398" b="9408"/>
          <a:stretch>
            <a:fillRect/>
          </a:stretch>
        </p:blipFill>
        <p:spPr bwMode="auto">
          <a:xfrm>
            <a:off x="755576" y="4941168"/>
            <a:ext cx="3886200" cy="1728192"/>
          </a:xfrm>
          <a:prstGeom prst="rect">
            <a:avLst/>
          </a:prstGeom>
          <a:noFill/>
          <a:ln w="9525">
            <a:noFill/>
            <a:miter lim="800000"/>
            <a:headEnd/>
            <a:tailEnd/>
          </a:ln>
          <a:effectLst/>
        </p:spPr>
      </p:pic>
      <p:pic>
        <p:nvPicPr>
          <p:cNvPr id="15" name="Picture 3" descr="http://www.blogmodabebe.com/wp-content/uploads/2015/12/instituto-imo-salud-ocular-infantil-Blogmodabebe-13.jpg"/>
          <p:cNvPicPr>
            <a:picLocks noChangeAspect="1" noChangeArrowheads="1"/>
          </p:cNvPicPr>
          <p:nvPr/>
        </p:nvPicPr>
        <p:blipFill>
          <a:blip r:embed="rId5" cstate="print"/>
          <a:srcRect r="29885"/>
          <a:stretch>
            <a:fillRect/>
          </a:stretch>
        </p:blipFill>
        <p:spPr bwMode="auto">
          <a:xfrm>
            <a:off x="5432320" y="4077072"/>
            <a:ext cx="2721200" cy="25856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txBox="1">
            <a:spLocks noChangeArrowheads="1"/>
          </p:cNvSpPr>
          <p:nvPr/>
        </p:nvSpPr>
        <p:spPr bwMode="auto">
          <a:xfrm>
            <a:off x="575890" y="620465"/>
            <a:ext cx="7956550" cy="2376487"/>
          </a:xfrm>
          <a:prstGeom prst="rect">
            <a:avLst/>
          </a:prstGeom>
          <a:noFill/>
          <a:ln w="9525">
            <a:noFill/>
            <a:miter lim="800000"/>
            <a:headEnd/>
            <a:tailEnd/>
          </a:ln>
        </p:spPr>
        <p:txBody>
          <a:bodyPr/>
          <a:lstStyle/>
          <a:p>
            <a:pPr marL="342900" indent="-342900">
              <a:lnSpc>
                <a:spcPct val="80000"/>
              </a:lnSpc>
              <a:spcBef>
                <a:spcPct val="20000"/>
              </a:spcBef>
              <a:buClr>
                <a:schemeClr val="hlink"/>
              </a:buClr>
              <a:buFont typeface="Wingdings" pitchFamily="2" charset="2"/>
              <a:buNone/>
            </a:pPr>
            <a:r>
              <a:rPr lang="es-ES" altLang="es-ES" sz="2000" b="1" dirty="0">
                <a:solidFill>
                  <a:srgbClr val="D99694"/>
                </a:solidFill>
                <a:latin typeface="+mn-lt"/>
                <a:cs typeface="Tahoma" pitchFamily="34" charset="0"/>
              </a:rPr>
              <a:t>TEST HIRSCHBERG</a:t>
            </a:r>
          </a:p>
          <a:p>
            <a:pPr marL="342900" indent="-342900">
              <a:lnSpc>
                <a:spcPct val="150000"/>
              </a:lnSpc>
              <a:spcBef>
                <a:spcPts val="600"/>
              </a:spcBef>
              <a:buClr>
                <a:schemeClr val="hlink"/>
              </a:buClr>
              <a:buFont typeface="Wingdings" pitchFamily="2" charset="2"/>
              <a:buNone/>
            </a:pPr>
            <a:r>
              <a:rPr lang="es-ES" altLang="es-ES" dirty="0">
                <a:latin typeface="Tahoma" pitchFamily="34" charset="0"/>
                <a:cs typeface="Tahoma" pitchFamily="34" charset="0"/>
              </a:rPr>
              <a:t>Observar el reflejo luminoso en la pupila para ver si es </a:t>
            </a:r>
            <a:r>
              <a:rPr lang="es-ES" altLang="es-ES" dirty="0" smtClean="0">
                <a:latin typeface="Tahoma" pitchFamily="34" charset="0"/>
                <a:cs typeface="Tahoma" pitchFamily="34" charset="0"/>
              </a:rPr>
              <a:t>simétrico y centrado en AO</a:t>
            </a:r>
            <a:endParaRPr lang="es-ES" altLang="es-ES" dirty="0">
              <a:solidFill>
                <a:srgbClr val="FFFF00"/>
              </a:solidFill>
              <a:latin typeface="Tahoma" pitchFamily="34" charset="0"/>
              <a:cs typeface="Tahoma" pitchFamily="34" charset="0"/>
            </a:endParaRPr>
          </a:p>
        </p:txBody>
      </p:sp>
      <p:pic>
        <p:nvPicPr>
          <p:cNvPr id="30723" name="Picture 2" descr="http://sites.google.com/site/cameronswaby/hirshberg.jpg"/>
          <p:cNvPicPr>
            <a:picLocks noChangeAspect="1" noChangeArrowheads="1"/>
          </p:cNvPicPr>
          <p:nvPr/>
        </p:nvPicPr>
        <p:blipFill>
          <a:blip r:embed="rId3" cstate="print"/>
          <a:srcRect/>
          <a:stretch>
            <a:fillRect/>
          </a:stretch>
        </p:blipFill>
        <p:spPr bwMode="auto">
          <a:xfrm>
            <a:off x="611560" y="2605310"/>
            <a:ext cx="3371850" cy="3055938"/>
          </a:xfrm>
          <a:prstGeom prst="rect">
            <a:avLst/>
          </a:prstGeom>
          <a:noFill/>
          <a:ln w="9525">
            <a:noFill/>
            <a:miter lim="800000"/>
            <a:headEnd/>
            <a:tailEnd/>
          </a:ln>
        </p:spPr>
      </p:pic>
      <p:cxnSp>
        <p:nvCxnSpPr>
          <p:cNvPr id="30727" name="9 Conector recto de flecha"/>
          <p:cNvCxnSpPr>
            <a:cxnSpLocks noChangeShapeType="1"/>
          </p:cNvCxnSpPr>
          <p:nvPr/>
        </p:nvCxnSpPr>
        <p:spPr bwMode="auto">
          <a:xfrm rot="16200000" flipH="1">
            <a:off x="6636197" y="4749180"/>
            <a:ext cx="595312" cy="403225"/>
          </a:xfrm>
          <a:prstGeom prst="straightConnector1">
            <a:avLst/>
          </a:prstGeom>
          <a:noFill/>
          <a:ln w="38100" algn="ctr">
            <a:solidFill>
              <a:srgbClr val="002060"/>
            </a:solidFill>
            <a:round/>
            <a:headEnd/>
            <a:tailEnd type="arrow" w="med" len="med"/>
          </a:ln>
        </p:spPr>
      </p:cxnSp>
      <p:sp>
        <p:nvSpPr>
          <p:cNvPr id="30729" name="13 Marcador de número de diapositiva"/>
          <p:cNvSpPr>
            <a:spLocks noGrp="1"/>
          </p:cNvSpPr>
          <p:nvPr>
            <p:ph type="sldNum" sz="quarter" idx="12"/>
          </p:nvPr>
        </p:nvSpPr>
        <p:spPr>
          <a:noFill/>
        </p:spPr>
        <p:txBody>
          <a:bodyPr/>
          <a:lstStyle/>
          <a:p>
            <a:fld id="{CFA1B045-7D94-4B5E-8B23-2C6794201C8E}" type="slidenum">
              <a:rPr lang="es-ES" altLang="es-ES" smtClean="0">
                <a:latin typeface="Times New Roman" pitchFamily="18" charset="0"/>
              </a:rPr>
              <a:pPr/>
              <a:t>12</a:t>
            </a:fld>
            <a:endParaRPr lang="es-ES" altLang="es-ES" smtClean="0">
              <a:latin typeface="Times New Roman" pitchFamily="18" charset="0"/>
            </a:endParaRPr>
          </a:p>
        </p:txBody>
      </p:sp>
      <p:sp>
        <p:nvSpPr>
          <p:cNvPr id="14" name="13 CuadroTexto"/>
          <p:cNvSpPr txBox="1"/>
          <p:nvPr/>
        </p:nvSpPr>
        <p:spPr>
          <a:xfrm>
            <a:off x="4644008" y="6021288"/>
            <a:ext cx="3384376" cy="369332"/>
          </a:xfrm>
          <a:prstGeom prst="rect">
            <a:avLst/>
          </a:prstGeom>
          <a:noFill/>
        </p:spPr>
        <p:txBody>
          <a:bodyPr wrap="square" rtlCol="0">
            <a:spAutoFit/>
          </a:bodyPr>
          <a:lstStyle/>
          <a:p>
            <a:r>
              <a:rPr lang="es-ES" dirty="0" err="1" smtClean="0"/>
              <a:t>Pseudoestrabismo</a:t>
            </a:r>
            <a:r>
              <a:rPr lang="es-ES" dirty="0" smtClean="0"/>
              <a:t> convergente</a:t>
            </a:r>
            <a:endParaRPr lang="es-ES" dirty="0"/>
          </a:p>
        </p:txBody>
      </p:sp>
      <p:grpSp>
        <p:nvGrpSpPr>
          <p:cNvPr id="3" name="Agrupar 2"/>
          <p:cNvGrpSpPr/>
          <p:nvPr/>
        </p:nvGrpSpPr>
        <p:grpSpPr>
          <a:xfrm>
            <a:off x="4427984" y="1700808"/>
            <a:ext cx="4104456" cy="2088232"/>
            <a:chOff x="4427984" y="2582168"/>
            <a:chExt cx="4104456" cy="2088232"/>
          </a:xfrm>
        </p:grpSpPr>
        <p:sp>
          <p:nvSpPr>
            <p:cNvPr id="13" name="12 CuadroTexto"/>
            <p:cNvSpPr txBox="1"/>
            <p:nvPr/>
          </p:nvSpPr>
          <p:spPr>
            <a:xfrm>
              <a:off x="4499992" y="4301068"/>
              <a:ext cx="4032448" cy="369332"/>
            </a:xfrm>
            <a:prstGeom prst="rect">
              <a:avLst/>
            </a:prstGeom>
            <a:noFill/>
          </p:spPr>
          <p:txBody>
            <a:bodyPr wrap="square" rtlCol="0">
              <a:spAutoFit/>
            </a:bodyPr>
            <a:lstStyle/>
            <a:p>
              <a:r>
                <a:rPr lang="es-ES" dirty="0" err="1" smtClean="0"/>
                <a:t>Endotropia</a:t>
              </a:r>
              <a:r>
                <a:rPr lang="es-ES" dirty="0" smtClean="0"/>
                <a:t> (estrabismo convergente)</a:t>
              </a:r>
              <a:endParaRPr lang="es-ES" dirty="0"/>
            </a:p>
          </p:txBody>
        </p:sp>
        <p:pic>
          <p:nvPicPr>
            <p:cNvPr id="15" name="Picture 6" descr="http://www.ceoportoalegre.com.br/wp-content/uploads/2011/01/pseudoestrabismo2.jpg"/>
            <p:cNvPicPr>
              <a:picLocks noChangeAspect="1" noChangeArrowheads="1"/>
            </p:cNvPicPr>
            <p:nvPr/>
          </p:nvPicPr>
          <p:blipFill rotWithShape="1">
            <a:blip r:embed="rId4" cstate="print"/>
            <a:srcRect b="8609"/>
            <a:stretch/>
          </p:blipFill>
          <p:spPr bwMode="auto">
            <a:xfrm>
              <a:off x="4427984" y="2582168"/>
              <a:ext cx="4007556" cy="15669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16" name="Picture 4" descr="http://www.ceoportoalegre.com.br/wp-content/uploads/2011/01/pseudoestrabismo1.jpg"/>
          <p:cNvPicPr>
            <a:picLocks noChangeAspect="1" noChangeArrowheads="1"/>
          </p:cNvPicPr>
          <p:nvPr/>
        </p:nvPicPr>
        <p:blipFill rotWithShape="1">
          <a:blip r:embed="rId5" cstate="print"/>
          <a:srcRect b="8660"/>
          <a:stretch/>
        </p:blipFill>
        <p:spPr bwMode="auto">
          <a:xfrm>
            <a:off x="4427984" y="4149081"/>
            <a:ext cx="3888432" cy="17306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txBox="1">
            <a:spLocks noChangeArrowheads="1"/>
          </p:cNvSpPr>
          <p:nvPr/>
        </p:nvSpPr>
        <p:spPr bwMode="auto">
          <a:xfrm>
            <a:off x="611560" y="764704"/>
            <a:ext cx="7956550" cy="2227263"/>
          </a:xfrm>
          <a:prstGeom prst="rect">
            <a:avLst/>
          </a:prstGeom>
          <a:noFill/>
          <a:ln w="9525">
            <a:noFill/>
            <a:miter lim="800000"/>
            <a:headEnd/>
            <a:tailEnd/>
          </a:ln>
        </p:spPr>
        <p:txBody>
          <a:bodyPr/>
          <a:lstStyle/>
          <a:p>
            <a:pPr marL="342900" indent="-342900">
              <a:lnSpc>
                <a:spcPct val="80000"/>
              </a:lnSpc>
              <a:spcBef>
                <a:spcPct val="20000"/>
              </a:spcBef>
              <a:buClr>
                <a:schemeClr val="hlink"/>
              </a:buClr>
            </a:pPr>
            <a:r>
              <a:rPr lang="es-ES_tradnl" altLang="es-ES" sz="2000" b="1" dirty="0">
                <a:solidFill>
                  <a:srgbClr val="D99694"/>
                </a:solidFill>
                <a:latin typeface="+mn-lt"/>
              </a:rPr>
              <a:t>COVER TEST</a:t>
            </a:r>
          </a:p>
          <a:p>
            <a:pPr marL="342900" indent="-342900">
              <a:lnSpc>
                <a:spcPct val="150000"/>
              </a:lnSpc>
              <a:spcBef>
                <a:spcPts val="600"/>
              </a:spcBef>
              <a:buClr>
                <a:schemeClr val="hlink"/>
              </a:buClr>
            </a:pPr>
            <a:r>
              <a:rPr lang="es-ES" altLang="es-ES" dirty="0">
                <a:latin typeface="+mn-lt"/>
              </a:rPr>
              <a:t>Paralelismo de los ejes visuales</a:t>
            </a:r>
          </a:p>
          <a:p>
            <a:pPr marL="342900" indent="-342900">
              <a:lnSpc>
                <a:spcPct val="80000"/>
              </a:lnSpc>
              <a:spcBef>
                <a:spcPts val="600"/>
              </a:spcBef>
              <a:buClr>
                <a:schemeClr val="hlink"/>
              </a:buClr>
              <a:buFont typeface="Wingdings" pitchFamily="2" charset="2"/>
              <a:buNone/>
            </a:pPr>
            <a:r>
              <a:rPr lang="es-ES" altLang="es-ES" dirty="0">
                <a:latin typeface="+mn-lt"/>
                <a:cs typeface="Tahoma" pitchFamily="34" charset="0"/>
              </a:rPr>
              <a:t>Observar el movimiento de los ojos ante la </a:t>
            </a:r>
            <a:r>
              <a:rPr lang="es-ES" altLang="es-ES" dirty="0" smtClean="0">
                <a:latin typeface="+mn-lt"/>
                <a:cs typeface="Tahoma" pitchFamily="34" charset="0"/>
              </a:rPr>
              <a:t>oclusión</a:t>
            </a:r>
          </a:p>
          <a:p>
            <a:pPr marL="342900" indent="-342900">
              <a:lnSpc>
                <a:spcPct val="80000"/>
              </a:lnSpc>
              <a:spcBef>
                <a:spcPts val="600"/>
              </a:spcBef>
              <a:buClr>
                <a:schemeClr val="hlink"/>
              </a:buClr>
              <a:buFont typeface="Wingdings" pitchFamily="2" charset="2"/>
              <a:buNone/>
            </a:pPr>
            <a:r>
              <a:rPr lang="es-ES" altLang="es-ES" dirty="0" smtClean="0">
                <a:cs typeface="Tahoma" pitchFamily="34" charset="0"/>
              </a:rPr>
              <a:t>	Examinador a la misma altura que el paciente</a:t>
            </a:r>
            <a:endParaRPr lang="es-ES" altLang="es-ES" dirty="0" smtClean="0">
              <a:latin typeface="+mn-lt"/>
              <a:cs typeface="Tahoma" pitchFamily="34" charset="0"/>
            </a:endParaRPr>
          </a:p>
          <a:p>
            <a:pPr marL="342900" indent="-342900">
              <a:lnSpc>
                <a:spcPct val="80000"/>
              </a:lnSpc>
              <a:spcBef>
                <a:spcPts val="600"/>
              </a:spcBef>
              <a:buClr>
                <a:schemeClr val="hlink"/>
              </a:buClr>
              <a:buFont typeface="Wingdings" pitchFamily="2" charset="2"/>
              <a:buNone/>
            </a:pPr>
            <a:r>
              <a:rPr lang="es-ES" altLang="es-ES" dirty="0">
                <a:solidFill>
                  <a:srgbClr val="FFFF00"/>
                </a:solidFill>
                <a:cs typeface="Tahoma" pitchFamily="34" charset="0"/>
              </a:rPr>
              <a:t>	</a:t>
            </a:r>
            <a:endParaRPr lang="es-ES" altLang="es-ES" dirty="0">
              <a:cs typeface="Tahoma" pitchFamily="34" charset="0"/>
            </a:endParaRPr>
          </a:p>
        </p:txBody>
      </p:sp>
      <p:grpSp>
        <p:nvGrpSpPr>
          <p:cNvPr id="2" name="13 Grupo"/>
          <p:cNvGrpSpPr>
            <a:grpSpLocks/>
          </p:cNvGrpSpPr>
          <p:nvPr/>
        </p:nvGrpSpPr>
        <p:grpSpPr bwMode="auto">
          <a:xfrm>
            <a:off x="4716016" y="3212976"/>
            <a:ext cx="3672408" cy="3096344"/>
            <a:chOff x="611188" y="3213100"/>
            <a:chExt cx="4030662" cy="3322082"/>
          </a:xfrm>
        </p:grpSpPr>
        <p:pic>
          <p:nvPicPr>
            <p:cNvPr id="31754" name="Picture 2" descr="http://www.vision-training.com/Images/Cover%20test%202.jpg"/>
            <p:cNvPicPr>
              <a:picLocks noChangeAspect="1" noChangeArrowheads="1"/>
            </p:cNvPicPr>
            <p:nvPr/>
          </p:nvPicPr>
          <p:blipFill>
            <a:blip r:embed="rId3" cstate="print"/>
            <a:srcRect/>
            <a:stretch>
              <a:fillRect/>
            </a:stretch>
          </p:blipFill>
          <p:spPr bwMode="auto">
            <a:xfrm>
              <a:off x="611188" y="3213100"/>
              <a:ext cx="4030662" cy="2749550"/>
            </a:xfrm>
            <a:prstGeom prst="rect">
              <a:avLst/>
            </a:prstGeom>
            <a:noFill/>
            <a:ln w="9525">
              <a:noFill/>
              <a:miter lim="800000"/>
              <a:headEnd/>
              <a:tailEnd/>
            </a:ln>
          </p:spPr>
        </p:pic>
        <p:sp>
          <p:nvSpPr>
            <p:cNvPr id="31755" name="10 CuadroTexto"/>
            <p:cNvSpPr txBox="1">
              <a:spLocks noChangeArrowheads="1"/>
            </p:cNvSpPr>
            <p:nvPr/>
          </p:nvSpPr>
          <p:spPr bwMode="auto">
            <a:xfrm>
              <a:off x="755650" y="6165850"/>
              <a:ext cx="3744913" cy="369332"/>
            </a:xfrm>
            <a:prstGeom prst="rect">
              <a:avLst/>
            </a:prstGeom>
            <a:solidFill>
              <a:schemeClr val="accent2">
                <a:lumMod val="60000"/>
                <a:lumOff val="40000"/>
              </a:schemeClr>
            </a:solidFill>
            <a:ln w="9525">
              <a:solidFill>
                <a:schemeClr val="accent2">
                  <a:lumMod val="60000"/>
                  <a:lumOff val="40000"/>
                </a:schemeClr>
              </a:solidFill>
              <a:miter lim="800000"/>
              <a:headEnd/>
              <a:tailEnd/>
            </a:ln>
          </p:spPr>
          <p:txBody>
            <a:bodyPr>
              <a:spAutoFit/>
            </a:bodyPr>
            <a:lstStyle/>
            <a:p>
              <a:pPr algn="ctr"/>
              <a:r>
                <a:rPr lang="es-ES" altLang="es-ES" b="1" dirty="0" err="1">
                  <a:latin typeface="Tahoma" pitchFamily="34" charset="0"/>
                  <a:cs typeface="Tahoma" pitchFamily="34" charset="0"/>
                </a:rPr>
                <a:t>Foria</a:t>
              </a:r>
              <a:r>
                <a:rPr lang="es-ES" altLang="es-ES" dirty="0">
                  <a:latin typeface="Tahoma" pitchFamily="34" charset="0"/>
                  <a:cs typeface="Tahoma" pitchFamily="34" charset="0"/>
                </a:rPr>
                <a:t> </a:t>
              </a:r>
            </a:p>
          </p:txBody>
        </p:sp>
      </p:grpSp>
      <p:grpSp>
        <p:nvGrpSpPr>
          <p:cNvPr id="3" name="15 Grupo"/>
          <p:cNvGrpSpPr>
            <a:grpSpLocks/>
          </p:cNvGrpSpPr>
          <p:nvPr/>
        </p:nvGrpSpPr>
        <p:grpSpPr bwMode="auto">
          <a:xfrm>
            <a:off x="827584" y="3068960"/>
            <a:ext cx="3528888" cy="3240360"/>
            <a:chOff x="4859338" y="3213100"/>
            <a:chExt cx="3744912" cy="3322082"/>
          </a:xfrm>
        </p:grpSpPr>
        <p:pic>
          <p:nvPicPr>
            <p:cNvPr id="31752" name="Picture 4" descr="http://www.ssc.education.ed.ac.uk/courses/Pictures/jskill15.jpg"/>
            <p:cNvPicPr>
              <a:picLocks noChangeAspect="1" noChangeArrowheads="1"/>
            </p:cNvPicPr>
            <p:nvPr/>
          </p:nvPicPr>
          <p:blipFill>
            <a:blip r:embed="rId4" cstate="print"/>
            <a:srcRect/>
            <a:stretch>
              <a:fillRect/>
            </a:stretch>
          </p:blipFill>
          <p:spPr bwMode="auto">
            <a:xfrm>
              <a:off x="5143500" y="3213100"/>
              <a:ext cx="3038475" cy="2762250"/>
            </a:xfrm>
            <a:prstGeom prst="rect">
              <a:avLst/>
            </a:prstGeom>
            <a:noFill/>
            <a:ln w="9525">
              <a:noFill/>
              <a:miter lim="800000"/>
              <a:headEnd/>
              <a:tailEnd/>
            </a:ln>
          </p:spPr>
        </p:pic>
        <p:sp>
          <p:nvSpPr>
            <p:cNvPr id="31753" name="11 CuadroTexto"/>
            <p:cNvSpPr txBox="1">
              <a:spLocks noChangeArrowheads="1"/>
            </p:cNvSpPr>
            <p:nvPr/>
          </p:nvSpPr>
          <p:spPr bwMode="auto">
            <a:xfrm>
              <a:off x="4859338" y="6165850"/>
              <a:ext cx="3744912" cy="369332"/>
            </a:xfrm>
            <a:prstGeom prst="rect">
              <a:avLst/>
            </a:prstGeom>
            <a:solidFill>
              <a:schemeClr val="accent2">
                <a:lumMod val="60000"/>
                <a:lumOff val="40000"/>
              </a:schemeClr>
            </a:solidFill>
            <a:ln w="9525">
              <a:solidFill>
                <a:schemeClr val="accent2">
                  <a:lumMod val="60000"/>
                  <a:lumOff val="40000"/>
                </a:schemeClr>
              </a:solidFill>
              <a:miter lim="800000"/>
              <a:headEnd/>
              <a:tailEnd/>
            </a:ln>
          </p:spPr>
          <p:txBody>
            <a:bodyPr>
              <a:spAutoFit/>
            </a:bodyPr>
            <a:lstStyle/>
            <a:p>
              <a:pPr algn="ctr"/>
              <a:r>
                <a:rPr lang="es-ES" altLang="es-ES" b="1" dirty="0" err="1">
                  <a:latin typeface="Tahoma" pitchFamily="34" charset="0"/>
                  <a:cs typeface="Tahoma" pitchFamily="34" charset="0"/>
                </a:rPr>
                <a:t>Tropia</a:t>
              </a:r>
              <a:r>
                <a:rPr lang="es-ES" altLang="es-ES" dirty="0">
                  <a:latin typeface="Tahoma" pitchFamily="34" charset="0"/>
                  <a:cs typeface="Tahoma" pitchFamily="34" charset="0"/>
                </a:rPr>
                <a:t> </a:t>
              </a:r>
            </a:p>
          </p:txBody>
        </p:sp>
      </p:grpSp>
      <p:sp>
        <p:nvSpPr>
          <p:cNvPr id="31750" name="12 Marcador de número de diapositiva"/>
          <p:cNvSpPr>
            <a:spLocks noGrp="1"/>
          </p:cNvSpPr>
          <p:nvPr>
            <p:ph type="sldNum" sz="quarter" idx="12"/>
          </p:nvPr>
        </p:nvSpPr>
        <p:spPr>
          <a:noFill/>
        </p:spPr>
        <p:txBody>
          <a:bodyPr/>
          <a:lstStyle/>
          <a:p>
            <a:fld id="{9431EA7A-C626-4117-9EB0-0D849B3AB99C}" type="slidenum">
              <a:rPr lang="es-ES" altLang="es-ES" smtClean="0">
                <a:latin typeface="Times New Roman" pitchFamily="18" charset="0"/>
              </a:rPr>
              <a:pPr/>
              <a:t>13</a:t>
            </a:fld>
            <a:endParaRPr lang="es-ES" altLang="es-ES" dirty="0" smtClean="0">
              <a:latin typeface="Times New Roman" pitchFamily="18" charset="0"/>
            </a:endParaRPr>
          </a:p>
        </p:txBody>
      </p:sp>
      <p:sp>
        <p:nvSpPr>
          <p:cNvPr id="4" name="CuadroTexto 3"/>
          <p:cNvSpPr txBox="1"/>
          <p:nvPr/>
        </p:nvSpPr>
        <p:spPr>
          <a:xfrm>
            <a:off x="1331640" y="2627620"/>
            <a:ext cx="2448272" cy="369332"/>
          </a:xfrm>
          <a:prstGeom prst="rect">
            <a:avLst/>
          </a:prstGeom>
          <a:noFill/>
        </p:spPr>
        <p:txBody>
          <a:bodyPr wrap="square" rtlCol="0">
            <a:spAutoFit/>
          </a:bodyPr>
          <a:lstStyle/>
          <a:p>
            <a:pPr algn="ctr"/>
            <a:r>
              <a:rPr lang="es-ES" dirty="0" smtClean="0"/>
              <a:t>Ojo no ocluido</a:t>
            </a:r>
            <a:endParaRPr lang="es-ES" dirty="0"/>
          </a:p>
        </p:txBody>
      </p:sp>
      <p:sp>
        <p:nvSpPr>
          <p:cNvPr id="13" name="CuadroTexto 12"/>
          <p:cNvSpPr txBox="1"/>
          <p:nvPr/>
        </p:nvSpPr>
        <p:spPr>
          <a:xfrm>
            <a:off x="5508104" y="2699628"/>
            <a:ext cx="2448272" cy="369332"/>
          </a:xfrm>
          <a:prstGeom prst="rect">
            <a:avLst/>
          </a:prstGeom>
          <a:noFill/>
        </p:spPr>
        <p:txBody>
          <a:bodyPr wrap="square" rtlCol="0">
            <a:spAutoFit/>
          </a:bodyPr>
          <a:lstStyle/>
          <a:p>
            <a:pPr algn="ctr"/>
            <a:r>
              <a:rPr lang="es-ES" dirty="0" smtClean="0"/>
              <a:t>Ojo ocluido</a:t>
            </a:r>
            <a:endParaRPr lang="es-ES" dirty="0"/>
          </a:p>
        </p:txBody>
      </p:sp>
      <p:pic>
        <p:nvPicPr>
          <p:cNvPr id="15" name="Picture 6" descr="Resultado de imagen de pediatra explorando niños"/>
          <p:cNvPicPr>
            <a:picLocks noChangeAspect="1" noChangeArrowheads="1"/>
          </p:cNvPicPr>
          <p:nvPr/>
        </p:nvPicPr>
        <p:blipFill>
          <a:blip r:embed="rId5" cstate="print"/>
          <a:srcRect/>
          <a:stretch>
            <a:fillRect/>
          </a:stretch>
        </p:blipFill>
        <p:spPr bwMode="auto">
          <a:xfrm>
            <a:off x="5796136" y="254089"/>
            <a:ext cx="2952328" cy="23212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4 Rectángulo"/>
          <p:cNvSpPr>
            <a:spLocks noChangeArrowheads="1"/>
          </p:cNvSpPr>
          <p:nvPr/>
        </p:nvSpPr>
        <p:spPr bwMode="auto">
          <a:xfrm>
            <a:off x="677541" y="1414517"/>
            <a:ext cx="7782891" cy="646331"/>
          </a:xfrm>
          <a:prstGeom prst="rect">
            <a:avLst/>
          </a:prstGeom>
          <a:noFill/>
          <a:ln w="9525">
            <a:noFill/>
            <a:miter lim="800000"/>
            <a:headEnd/>
            <a:tailEnd/>
          </a:ln>
        </p:spPr>
        <p:txBody>
          <a:bodyPr wrap="square">
            <a:spAutoFit/>
          </a:bodyPr>
          <a:lstStyle/>
          <a:p>
            <a:r>
              <a:rPr lang="es-ES" dirty="0">
                <a:solidFill>
                  <a:schemeClr val="accent2">
                    <a:lumMod val="60000"/>
                    <a:lumOff val="40000"/>
                  </a:schemeClr>
                </a:solidFill>
                <a:latin typeface="Calibri" pitchFamily="34" charset="0"/>
              </a:rPr>
              <a:t>Reflejo rojo de fondo de ojo</a:t>
            </a:r>
            <a:r>
              <a:rPr lang="es-ES" dirty="0" smtClean="0">
                <a:solidFill>
                  <a:schemeClr val="accent2">
                    <a:lumMod val="60000"/>
                    <a:lumOff val="40000"/>
                  </a:schemeClr>
                </a:solidFill>
                <a:latin typeface="Calibri" pitchFamily="34" charset="0"/>
              </a:rPr>
              <a:t>:</a:t>
            </a:r>
          </a:p>
          <a:p>
            <a:r>
              <a:rPr lang="es-ES" dirty="0" smtClean="0">
                <a:latin typeface="Calibri" pitchFamily="34" charset="0"/>
              </a:rPr>
              <a:t>	Observar como la luz se refleja en la retina y devuelve un fulgor rojo</a:t>
            </a:r>
          </a:p>
        </p:txBody>
      </p:sp>
      <p:sp>
        <p:nvSpPr>
          <p:cNvPr id="7" name="6 Rectángulo"/>
          <p:cNvSpPr/>
          <p:nvPr/>
        </p:nvSpPr>
        <p:spPr>
          <a:xfrm>
            <a:off x="428978" y="357189"/>
            <a:ext cx="8417278" cy="584775"/>
          </a:xfrm>
          <a:prstGeom prst="rect">
            <a:avLst/>
          </a:prstGeom>
          <a:effectLst/>
        </p:spPr>
        <p:txBody>
          <a:bodyPr>
            <a:spAutoFit/>
          </a:bodyPr>
          <a:lstStyle/>
          <a:p>
            <a:pPr algn="ctr">
              <a:defRPr/>
            </a:pPr>
            <a:r>
              <a:rPr lang="es-ES" sz="3200" dirty="0">
                <a:solidFill>
                  <a:schemeClr val="accent2">
                    <a:lumMod val="60000"/>
                    <a:lumOff val="40000"/>
                  </a:schemeClr>
                </a:solidFill>
                <a:latin typeface="Calibri" pitchFamily="34" charset="0"/>
              </a:rPr>
              <a:t>EXAMEN EN </a:t>
            </a:r>
            <a:r>
              <a:rPr lang="es-ES" sz="3200" dirty="0" smtClean="0">
                <a:solidFill>
                  <a:schemeClr val="accent2">
                    <a:lumMod val="60000"/>
                    <a:lumOff val="40000"/>
                  </a:schemeClr>
                </a:solidFill>
                <a:latin typeface="Calibri" pitchFamily="34" charset="0"/>
              </a:rPr>
              <a:t>LACTANTES - ETAPA </a:t>
            </a:r>
            <a:r>
              <a:rPr lang="es-ES" sz="3200" dirty="0">
                <a:solidFill>
                  <a:schemeClr val="accent2">
                    <a:lumMod val="60000"/>
                    <a:lumOff val="40000"/>
                  </a:schemeClr>
                </a:solidFill>
                <a:latin typeface="Calibri" pitchFamily="34" charset="0"/>
              </a:rPr>
              <a:t>PREVERBAL</a:t>
            </a:r>
          </a:p>
        </p:txBody>
      </p:sp>
      <p:pic>
        <p:nvPicPr>
          <p:cNvPr id="8" name="Picture 4" descr="http://www.enfermeriadeciudadreal.com/imagenes/fotosdeldia/142_ojos_ninos_lactantes.jpg"/>
          <p:cNvPicPr>
            <a:picLocks noChangeAspect="1" noChangeArrowheads="1"/>
          </p:cNvPicPr>
          <p:nvPr/>
        </p:nvPicPr>
        <p:blipFill>
          <a:blip r:embed="rId2" cstate="print"/>
          <a:srcRect/>
          <a:stretch>
            <a:fillRect/>
          </a:stretch>
        </p:blipFill>
        <p:spPr bwMode="auto">
          <a:xfrm>
            <a:off x="724980" y="2722909"/>
            <a:ext cx="3270956" cy="31543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6" descr="http://www.unr.edu.ar/files/notas/465x282_8d34164b79a81dcf6409ce47d61c4b70.jpg"/>
          <p:cNvPicPr>
            <a:picLocks noChangeAspect="1" noChangeArrowheads="1"/>
          </p:cNvPicPr>
          <p:nvPr/>
        </p:nvPicPr>
        <p:blipFill>
          <a:blip r:embed="rId3" cstate="print"/>
          <a:srcRect/>
          <a:stretch>
            <a:fillRect/>
          </a:stretch>
        </p:blipFill>
        <p:spPr bwMode="auto">
          <a:xfrm>
            <a:off x="4211960" y="2420888"/>
            <a:ext cx="3937000" cy="1876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2" descr="http://4.bp.blogspot.com/_s-HdKVLxD4M/TEUG4ZjrMDI/AAAAAAAAADQ/p5e4BKaBr7Y/s1600/WAWA.jpg"/>
          <p:cNvPicPr>
            <a:picLocks noChangeAspect="1" noChangeArrowheads="1"/>
          </p:cNvPicPr>
          <p:nvPr/>
        </p:nvPicPr>
        <p:blipFill>
          <a:blip r:embed="rId4" cstate="print"/>
          <a:srcRect/>
          <a:stretch>
            <a:fillRect/>
          </a:stretch>
        </p:blipFill>
        <p:spPr bwMode="auto">
          <a:xfrm>
            <a:off x="4499992" y="4437112"/>
            <a:ext cx="3085976" cy="21497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4 Rectángulo"/>
          <p:cNvSpPr>
            <a:spLocks noChangeArrowheads="1"/>
          </p:cNvSpPr>
          <p:nvPr/>
        </p:nvSpPr>
        <p:spPr bwMode="auto">
          <a:xfrm>
            <a:off x="677541" y="1268760"/>
            <a:ext cx="7782891" cy="1631216"/>
          </a:xfrm>
          <a:prstGeom prst="rect">
            <a:avLst/>
          </a:prstGeom>
          <a:noFill/>
          <a:ln w="9525">
            <a:noFill/>
            <a:miter lim="800000"/>
            <a:headEnd/>
            <a:tailEnd/>
          </a:ln>
        </p:spPr>
        <p:txBody>
          <a:bodyPr wrap="square">
            <a:spAutoFit/>
          </a:bodyPr>
          <a:lstStyle/>
          <a:p>
            <a:r>
              <a:rPr lang="es-ES" dirty="0">
                <a:solidFill>
                  <a:srgbClr val="D99694"/>
                </a:solidFill>
                <a:latin typeface="Calibri" pitchFamily="34" charset="0"/>
              </a:rPr>
              <a:t>Reflejo rojo de fondo de ojo</a:t>
            </a:r>
            <a:r>
              <a:rPr lang="es-ES" dirty="0" smtClean="0">
                <a:solidFill>
                  <a:srgbClr val="D99694"/>
                </a:solidFill>
                <a:latin typeface="Calibri" pitchFamily="34" charset="0"/>
              </a:rPr>
              <a:t>:</a:t>
            </a:r>
          </a:p>
          <a:p>
            <a:r>
              <a:rPr lang="es-ES" dirty="0" smtClean="0">
                <a:latin typeface="Calibri" pitchFamily="34" charset="0"/>
              </a:rPr>
              <a:t>	Observar como la luz se refleja en la retina y devuelve un fulgor rojo</a:t>
            </a:r>
          </a:p>
          <a:p>
            <a:r>
              <a:rPr lang="es-ES" dirty="0" smtClean="0">
                <a:latin typeface="Calibri" pitchFamily="34" charset="0"/>
              </a:rPr>
              <a:t>	Detectar </a:t>
            </a:r>
            <a:r>
              <a:rPr lang="es-ES" b="1" dirty="0" smtClean="0">
                <a:latin typeface="Calibri" pitchFamily="34" charset="0"/>
              </a:rPr>
              <a:t>LEUCOCORIA:</a:t>
            </a:r>
            <a:r>
              <a:rPr lang="es-ES" dirty="0" smtClean="0">
                <a:latin typeface="Calibri" pitchFamily="34" charset="0"/>
              </a:rPr>
              <a:t>  pérdida del reflejo rojo de fondo</a:t>
            </a:r>
          </a:p>
          <a:p>
            <a:pPr lvl="2">
              <a:spcBef>
                <a:spcPts val="1200"/>
              </a:spcBef>
            </a:pPr>
            <a:r>
              <a:rPr lang="es-ES" dirty="0" smtClean="0">
                <a:latin typeface="Calibri" pitchFamily="34" charset="0"/>
              </a:rPr>
              <a:t>		</a:t>
            </a:r>
          </a:p>
          <a:p>
            <a:pPr lvl="2"/>
            <a:r>
              <a:rPr lang="es-ES" dirty="0" smtClean="0">
                <a:latin typeface="Calibri" pitchFamily="34" charset="0"/>
              </a:rPr>
              <a:t>		</a:t>
            </a:r>
            <a:endParaRPr lang="es-ES" dirty="0">
              <a:latin typeface="Calibri" pitchFamily="34" charset="0"/>
            </a:endParaRPr>
          </a:p>
        </p:txBody>
      </p:sp>
      <p:sp>
        <p:nvSpPr>
          <p:cNvPr id="7" name="6 Rectángulo"/>
          <p:cNvSpPr/>
          <p:nvPr/>
        </p:nvSpPr>
        <p:spPr>
          <a:xfrm>
            <a:off x="428978" y="357189"/>
            <a:ext cx="8417278" cy="584775"/>
          </a:xfrm>
          <a:prstGeom prst="rect">
            <a:avLst/>
          </a:prstGeom>
          <a:effectLst/>
        </p:spPr>
        <p:txBody>
          <a:bodyPr>
            <a:spAutoFit/>
          </a:bodyPr>
          <a:lstStyle/>
          <a:p>
            <a:pPr algn="ctr">
              <a:defRPr/>
            </a:pPr>
            <a:r>
              <a:rPr lang="es-ES" sz="3200" dirty="0">
                <a:solidFill>
                  <a:schemeClr val="accent2">
                    <a:lumMod val="60000"/>
                    <a:lumOff val="40000"/>
                  </a:schemeClr>
                </a:solidFill>
                <a:latin typeface="Calibri" pitchFamily="34" charset="0"/>
              </a:rPr>
              <a:t>EXAMEN EN </a:t>
            </a:r>
            <a:r>
              <a:rPr lang="es-ES" sz="3200" dirty="0" smtClean="0">
                <a:solidFill>
                  <a:schemeClr val="accent2">
                    <a:lumMod val="60000"/>
                    <a:lumOff val="40000"/>
                  </a:schemeClr>
                </a:solidFill>
                <a:latin typeface="Calibri" pitchFamily="34" charset="0"/>
              </a:rPr>
              <a:t>LACTANTES - ETAPA </a:t>
            </a:r>
            <a:r>
              <a:rPr lang="es-ES" sz="3200" dirty="0">
                <a:solidFill>
                  <a:schemeClr val="accent2">
                    <a:lumMod val="60000"/>
                    <a:lumOff val="40000"/>
                  </a:schemeClr>
                </a:solidFill>
                <a:latin typeface="Calibri" pitchFamily="34" charset="0"/>
              </a:rPr>
              <a:t>PREVERBAL</a:t>
            </a:r>
          </a:p>
        </p:txBody>
      </p:sp>
      <p:pic>
        <p:nvPicPr>
          <p:cNvPr id="10" name="Picture 2" descr="http://ocularis.es/blog/pics/YELLOW-REFLEX.jpg"/>
          <p:cNvPicPr>
            <a:picLocks noChangeAspect="1" noChangeArrowheads="1"/>
          </p:cNvPicPr>
          <p:nvPr/>
        </p:nvPicPr>
        <p:blipFill>
          <a:blip r:embed="rId2" cstate="print"/>
          <a:srcRect/>
          <a:stretch>
            <a:fillRect/>
          </a:stretch>
        </p:blipFill>
        <p:spPr bwMode="auto">
          <a:xfrm>
            <a:off x="4860031" y="2924944"/>
            <a:ext cx="3925313" cy="20162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8" descr="http://upload.wikimedia.org/wikipedia/commons/3/3d/Fundus_retinoblastoma.jpg"/>
          <p:cNvPicPr>
            <a:picLocks noChangeAspect="1" noChangeArrowheads="1"/>
          </p:cNvPicPr>
          <p:nvPr/>
        </p:nvPicPr>
        <p:blipFill>
          <a:blip r:embed="rId3" cstate="print"/>
          <a:srcRect/>
          <a:stretch>
            <a:fillRect/>
          </a:stretch>
        </p:blipFill>
        <p:spPr bwMode="auto">
          <a:xfrm>
            <a:off x="6876256" y="4725144"/>
            <a:ext cx="1976760" cy="18451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6" descr="http://3.bp.blogspot.com/-oeLmy_uIY88/TZkuUClbAxI/AAAAAAAAWaM/a5lZRIzuzZ4/s1600/IMG_1389.JPG"/>
          <p:cNvPicPr>
            <a:picLocks noChangeAspect="1" noChangeArrowheads="1"/>
          </p:cNvPicPr>
          <p:nvPr/>
        </p:nvPicPr>
        <p:blipFill>
          <a:blip r:embed="rId4" cstate="print"/>
          <a:srcRect/>
          <a:stretch>
            <a:fillRect/>
          </a:stretch>
        </p:blipFill>
        <p:spPr bwMode="auto">
          <a:xfrm>
            <a:off x="855729" y="2924944"/>
            <a:ext cx="2708159" cy="2880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2" descr="http://1.bp.blogspot.com/-ScvE4Hd4kA0/UglDTraC0II/AAAAAAAAAEk/qFHkhuMVrSw/s1600/W23_pasted_3.jpeg"/>
          <p:cNvPicPr>
            <a:picLocks noChangeAspect="1" noChangeArrowheads="1"/>
          </p:cNvPicPr>
          <p:nvPr/>
        </p:nvPicPr>
        <p:blipFill>
          <a:blip r:embed="rId5" cstate="print"/>
          <a:srcRect/>
          <a:stretch>
            <a:fillRect/>
          </a:stretch>
        </p:blipFill>
        <p:spPr bwMode="auto">
          <a:xfrm>
            <a:off x="2051720" y="5275758"/>
            <a:ext cx="3448050" cy="13215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CuadroTexto 1"/>
          <p:cNvSpPr txBox="1"/>
          <p:nvPr/>
        </p:nvSpPr>
        <p:spPr>
          <a:xfrm>
            <a:off x="683568" y="2411596"/>
            <a:ext cx="3456384" cy="369332"/>
          </a:xfrm>
          <a:prstGeom prst="rect">
            <a:avLst/>
          </a:prstGeom>
          <a:noFill/>
        </p:spPr>
        <p:txBody>
          <a:bodyPr wrap="square" rtlCol="0">
            <a:spAutoFit/>
          </a:bodyPr>
          <a:lstStyle/>
          <a:p>
            <a:r>
              <a:rPr lang="es-ES" dirty="0" smtClean="0">
                <a:latin typeface="Calibri" pitchFamily="34" charset="0"/>
              </a:rPr>
              <a:t>L. anterior</a:t>
            </a:r>
            <a:r>
              <a:rPr lang="es-ES" dirty="0">
                <a:latin typeface="Calibri" pitchFamily="34" charset="0"/>
              </a:rPr>
              <a:t>: catarata congénita</a:t>
            </a:r>
            <a:endParaRPr lang="es-ES" dirty="0"/>
          </a:p>
        </p:txBody>
      </p:sp>
      <p:sp>
        <p:nvSpPr>
          <p:cNvPr id="3" name="CuadroTexto 2"/>
          <p:cNvSpPr txBox="1"/>
          <p:nvPr/>
        </p:nvSpPr>
        <p:spPr>
          <a:xfrm>
            <a:off x="4644008" y="2411596"/>
            <a:ext cx="3240360" cy="369332"/>
          </a:xfrm>
          <a:prstGeom prst="rect">
            <a:avLst/>
          </a:prstGeom>
          <a:noFill/>
        </p:spPr>
        <p:txBody>
          <a:bodyPr wrap="square" rtlCol="0">
            <a:spAutoFit/>
          </a:bodyPr>
          <a:lstStyle/>
          <a:p>
            <a:pPr marL="0" lvl="2"/>
            <a:r>
              <a:rPr lang="es-ES" dirty="0" smtClean="0">
                <a:latin typeface="Calibri" pitchFamily="34" charset="0"/>
              </a:rPr>
              <a:t>L. posterior</a:t>
            </a:r>
            <a:r>
              <a:rPr lang="es-ES" dirty="0">
                <a:latin typeface="Calibri" pitchFamily="34" charset="0"/>
              </a:rPr>
              <a:t>: </a:t>
            </a:r>
            <a:r>
              <a:rPr lang="es-ES" dirty="0" err="1" smtClean="0">
                <a:latin typeface="Calibri" pitchFamily="34" charset="0"/>
              </a:rPr>
              <a:t>retinoblastoma</a:t>
            </a:r>
            <a:endParaRPr lang="es-ES" dirty="0">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1423317"/>
            <a:ext cx="7859712" cy="4525963"/>
          </a:xfrm>
        </p:spPr>
        <p:txBody>
          <a:bodyPr/>
          <a:lstStyle/>
          <a:p>
            <a:pPr>
              <a:spcBef>
                <a:spcPts val="600"/>
              </a:spcBef>
            </a:pPr>
            <a:r>
              <a:rPr lang="es-ES" sz="2000" dirty="0" smtClean="0"/>
              <a:t>Primer paso y más importante en la evaluación de la función visual</a:t>
            </a:r>
          </a:p>
          <a:p>
            <a:pPr lvl="1">
              <a:spcBef>
                <a:spcPts val="600"/>
              </a:spcBef>
            </a:pPr>
            <a:r>
              <a:rPr lang="es-ES" sz="1800" dirty="0" smtClean="0"/>
              <a:t>Otros aspectos de la función visual: estereopsis, visión cromática, sensibilidad al contraste, campo visual</a:t>
            </a:r>
          </a:p>
          <a:p>
            <a:pPr>
              <a:spcBef>
                <a:spcPts val="1200"/>
              </a:spcBef>
            </a:pPr>
            <a:r>
              <a:rPr lang="es-ES" sz="2000" dirty="0" smtClean="0"/>
              <a:t>Aspecto de la función visual referente al </a:t>
            </a:r>
            <a:r>
              <a:rPr lang="es-ES" sz="2000" b="1" dirty="0" smtClean="0"/>
              <a:t>límite espacial de discriminación visual </a:t>
            </a:r>
            <a:r>
              <a:rPr lang="es-ES" sz="2000" dirty="0" smtClean="0"/>
              <a:t>o capacidad de resolución espacial del sistema visual</a:t>
            </a:r>
          </a:p>
          <a:p>
            <a:pPr lvl="1"/>
            <a:r>
              <a:rPr lang="es-ES" sz="1800" dirty="0" smtClean="0"/>
              <a:t>capacidad de </a:t>
            </a:r>
            <a:r>
              <a:rPr lang="es-ES" sz="1800" b="1" dirty="0" smtClean="0"/>
              <a:t>percibir y discriminar </a:t>
            </a:r>
            <a:r>
              <a:rPr lang="es-ES" sz="1800" dirty="0" smtClean="0"/>
              <a:t>dos estímulos separados por un determinado ángulo de arco</a:t>
            </a:r>
            <a:endParaRPr lang="es-ES" sz="1800" b="1" dirty="0" smtClean="0"/>
          </a:p>
          <a:p>
            <a:pPr>
              <a:spcBef>
                <a:spcPts val="600"/>
              </a:spcBef>
            </a:pPr>
            <a:r>
              <a:rPr lang="es-ES" sz="2000" dirty="0" smtClean="0"/>
              <a:t>Evaluación: </a:t>
            </a:r>
            <a:r>
              <a:rPr lang="es-ES" sz="2000" b="1" dirty="0" smtClean="0"/>
              <a:t>edad </a:t>
            </a:r>
            <a:r>
              <a:rPr lang="es-ES" sz="2000" dirty="0" smtClean="0"/>
              <a:t>y grado de </a:t>
            </a:r>
            <a:r>
              <a:rPr lang="es-ES" sz="2000" b="1" dirty="0" smtClean="0"/>
              <a:t>colaboración</a:t>
            </a:r>
            <a:r>
              <a:rPr lang="es-ES" sz="2000" dirty="0" smtClean="0"/>
              <a:t> del niño</a:t>
            </a:r>
            <a:endParaRPr lang="es-ES" sz="2000" dirty="0"/>
          </a:p>
        </p:txBody>
      </p:sp>
      <p:sp>
        <p:nvSpPr>
          <p:cNvPr id="4" name="3 Marcador de número de diapositiva"/>
          <p:cNvSpPr>
            <a:spLocks noGrp="1"/>
          </p:cNvSpPr>
          <p:nvPr>
            <p:ph type="sldNum" sz="quarter" idx="12"/>
          </p:nvPr>
        </p:nvSpPr>
        <p:spPr/>
        <p:txBody>
          <a:bodyPr/>
          <a:lstStyle/>
          <a:p>
            <a:pPr>
              <a:defRPr/>
            </a:pPr>
            <a:fld id="{1057F42D-49D0-4305-B5E2-14C594C8904B}" type="slidenum">
              <a:rPr lang="es-ES" smtClean="0"/>
              <a:pPr>
                <a:defRPr/>
              </a:pPr>
              <a:t>16</a:t>
            </a:fld>
            <a:endParaRPr lang="es-ES"/>
          </a:p>
        </p:txBody>
      </p:sp>
      <p:sp>
        <p:nvSpPr>
          <p:cNvPr id="11" name="10 Rectángulo"/>
          <p:cNvSpPr/>
          <p:nvPr/>
        </p:nvSpPr>
        <p:spPr>
          <a:xfrm>
            <a:off x="533400" y="438151"/>
            <a:ext cx="8417278" cy="1508105"/>
          </a:xfrm>
          <a:prstGeom prst="rect">
            <a:avLst/>
          </a:prstGeom>
          <a:effectLst/>
        </p:spPr>
        <p:txBody>
          <a:bodyPr>
            <a:spAutoFit/>
          </a:bodyPr>
          <a:lstStyle/>
          <a:p>
            <a:pPr>
              <a:defRPr/>
            </a:pPr>
            <a:r>
              <a:rPr lang="es-ES" sz="3200" dirty="0">
                <a:solidFill>
                  <a:srgbClr val="D99694"/>
                </a:solidFill>
                <a:latin typeface="Calibri" pitchFamily="34" charset="0"/>
              </a:rPr>
              <a:t>EXAMEN EN PRE-ESCOLARES (</a:t>
            </a:r>
            <a:r>
              <a:rPr lang="es-ES" sz="3200" dirty="0">
                <a:solidFill>
                  <a:srgbClr val="D99694"/>
                </a:solidFill>
              </a:rPr>
              <a:t>3 – 4 años)</a:t>
            </a:r>
          </a:p>
          <a:p>
            <a:pPr>
              <a:spcBef>
                <a:spcPts val="1200"/>
              </a:spcBef>
              <a:defRPr/>
            </a:pPr>
            <a:r>
              <a:rPr lang="es-ES" dirty="0">
                <a:solidFill>
                  <a:srgbClr val="D99694"/>
                </a:solidFill>
              </a:rPr>
              <a:t>Medición de agudeza visual</a:t>
            </a:r>
          </a:p>
          <a:p>
            <a:pPr>
              <a:defRPr/>
            </a:pPr>
            <a:endParaRPr lang="es-ES" sz="3200" dirty="0">
              <a:solidFill>
                <a:schemeClr val="accent2">
                  <a:lumMod val="60000"/>
                  <a:lumOff val="40000"/>
                </a:schemeClr>
              </a:solidFill>
              <a:latin typeface="Calibri" pitchFamily="34" charset="0"/>
            </a:endParaRPr>
          </a:p>
        </p:txBody>
      </p:sp>
      <p:grpSp>
        <p:nvGrpSpPr>
          <p:cNvPr id="9" name="8 Grupo"/>
          <p:cNvGrpSpPr/>
          <p:nvPr/>
        </p:nvGrpSpPr>
        <p:grpSpPr>
          <a:xfrm>
            <a:off x="1979712" y="4608512"/>
            <a:ext cx="5553075" cy="2060848"/>
            <a:chOff x="1979712" y="4797152"/>
            <a:chExt cx="5553075" cy="2060848"/>
          </a:xfrm>
        </p:grpSpPr>
        <p:pic>
          <p:nvPicPr>
            <p:cNvPr id="3074" name="Picture 2"/>
            <p:cNvPicPr>
              <a:picLocks noChangeAspect="1" noChangeArrowheads="1"/>
            </p:cNvPicPr>
            <p:nvPr/>
          </p:nvPicPr>
          <p:blipFill>
            <a:blip r:embed="rId2" cstate="print"/>
            <a:srcRect/>
            <a:stretch>
              <a:fillRect/>
            </a:stretch>
          </p:blipFill>
          <p:spPr bwMode="auto">
            <a:xfrm>
              <a:off x="2123728" y="4797152"/>
              <a:ext cx="5314950" cy="542925"/>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1979712" y="5353050"/>
              <a:ext cx="5553075" cy="1504950"/>
            </a:xfrm>
            <a:prstGeom prst="rect">
              <a:avLst/>
            </a:prstGeom>
            <a:noFill/>
            <a:ln w="9525">
              <a:noFill/>
              <a:miter lim="800000"/>
              <a:headEnd/>
              <a:tailEnd/>
            </a:ln>
          </p:spPr>
        </p:pic>
      </p:gr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3 Rectángulo"/>
          <p:cNvSpPr>
            <a:spLocks noChangeArrowheads="1"/>
          </p:cNvSpPr>
          <p:nvPr/>
        </p:nvSpPr>
        <p:spPr bwMode="auto">
          <a:xfrm>
            <a:off x="681473" y="1340768"/>
            <a:ext cx="5042655" cy="4465838"/>
          </a:xfrm>
          <a:prstGeom prst="rect">
            <a:avLst/>
          </a:prstGeom>
          <a:noFill/>
          <a:ln w="9525">
            <a:noFill/>
            <a:miter lim="800000"/>
            <a:headEnd/>
            <a:tailEnd/>
          </a:ln>
        </p:spPr>
        <p:txBody>
          <a:bodyPr wrap="square">
            <a:spAutoFit/>
          </a:bodyPr>
          <a:lstStyle/>
          <a:p>
            <a:r>
              <a:rPr lang="es-ES" sz="2000" dirty="0" smtClean="0">
                <a:solidFill>
                  <a:schemeClr val="accent2">
                    <a:lumMod val="60000"/>
                    <a:lumOff val="40000"/>
                  </a:schemeClr>
                </a:solidFill>
                <a:latin typeface="Calibri" pitchFamily="34" charset="0"/>
              </a:rPr>
              <a:t>OPTOTIPOS</a:t>
            </a:r>
            <a:endParaRPr lang="es-ES" sz="2000" dirty="0">
              <a:solidFill>
                <a:schemeClr val="accent2">
                  <a:lumMod val="60000"/>
                  <a:lumOff val="40000"/>
                </a:schemeClr>
              </a:solidFill>
              <a:latin typeface="Calibri" pitchFamily="34" charset="0"/>
            </a:endParaRPr>
          </a:p>
          <a:p>
            <a:pPr>
              <a:spcBef>
                <a:spcPts val="1200"/>
              </a:spcBef>
            </a:pPr>
            <a:r>
              <a:rPr lang="es-ES" sz="2000" dirty="0">
                <a:solidFill>
                  <a:schemeClr val="accent2">
                    <a:lumMod val="60000"/>
                    <a:lumOff val="40000"/>
                  </a:schemeClr>
                </a:solidFill>
                <a:latin typeface="Calibri" pitchFamily="34" charset="0"/>
              </a:rPr>
              <a:t>Normas básicas</a:t>
            </a:r>
            <a:r>
              <a:rPr lang="es-ES" sz="2000" dirty="0" smtClean="0">
                <a:solidFill>
                  <a:schemeClr val="accent2">
                    <a:lumMod val="60000"/>
                    <a:lumOff val="40000"/>
                  </a:schemeClr>
                </a:solidFill>
                <a:latin typeface="Calibri" pitchFamily="34" charset="0"/>
              </a:rPr>
              <a:t>:</a:t>
            </a:r>
            <a:endParaRPr lang="es-ES" sz="2000" dirty="0">
              <a:solidFill>
                <a:schemeClr val="accent2">
                  <a:lumMod val="60000"/>
                  <a:lumOff val="40000"/>
                </a:schemeClr>
              </a:solidFill>
              <a:latin typeface="Calibri" pitchFamily="34" charset="0"/>
            </a:endParaRPr>
          </a:p>
          <a:p>
            <a:pPr>
              <a:spcBef>
                <a:spcPts val="600"/>
              </a:spcBef>
            </a:pPr>
            <a:r>
              <a:rPr lang="es-ES" sz="2000" dirty="0">
                <a:latin typeface="Calibri" pitchFamily="34" charset="0"/>
              </a:rPr>
              <a:t>- </a:t>
            </a:r>
            <a:r>
              <a:rPr lang="es-ES" sz="2000" dirty="0" err="1" smtClean="0">
                <a:latin typeface="Calibri" pitchFamily="34" charset="0"/>
              </a:rPr>
              <a:t>Optotipos</a:t>
            </a:r>
            <a:r>
              <a:rPr lang="es-ES" sz="2000" dirty="0" smtClean="0">
                <a:latin typeface="Calibri" pitchFamily="34" charset="0"/>
              </a:rPr>
              <a:t> adaptados </a:t>
            </a:r>
            <a:r>
              <a:rPr lang="es-ES" sz="2000" dirty="0">
                <a:latin typeface="Calibri" pitchFamily="34" charset="0"/>
              </a:rPr>
              <a:t>a la </a:t>
            </a:r>
            <a:r>
              <a:rPr lang="es-ES" sz="2000" b="1" dirty="0">
                <a:latin typeface="Calibri" pitchFamily="34" charset="0"/>
              </a:rPr>
              <a:t>edad</a:t>
            </a:r>
          </a:p>
          <a:p>
            <a:pPr>
              <a:spcBef>
                <a:spcPts val="600"/>
              </a:spcBef>
              <a:buFontTx/>
              <a:buChar char="-"/>
            </a:pPr>
            <a:r>
              <a:rPr lang="es-ES" sz="2000" dirty="0" smtClean="0">
                <a:latin typeface="Calibri" pitchFamily="34" charset="0"/>
              </a:rPr>
              <a:t> Ambiente adecuado e </a:t>
            </a:r>
            <a:r>
              <a:rPr lang="es-ES" sz="2000" b="1" dirty="0" smtClean="0">
                <a:latin typeface="Calibri" pitchFamily="34" charset="0"/>
              </a:rPr>
              <a:t>iluminación</a:t>
            </a:r>
            <a:endParaRPr lang="es-ES" sz="2000" b="1" dirty="0">
              <a:latin typeface="Calibri" pitchFamily="34" charset="0"/>
            </a:endParaRPr>
          </a:p>
          <a:p>
            <a:pPr>
              <a:lnSpc>
                <a:spcPct val="90000"/>
              </a:lnSpc>
              <a:spcBef>
                <a:spcPts val="600"/>
              </a:spcBef>
            </a:pPr>
            <a:r>
              <a:rPr lang="es-ES" sz="2000" dirty="0" smtClean="0">
                <a:latin typeface="Calibri" pitchFamily="34" charset="0"/>
              </a:rPr>
              <a:t>- Distancia </a:t>
            </a:r>
            <a:r>
              <a:rPr lang="es-ES" sz="2000" dirty="0">
                <a:latin typeface="Calibri" pitchFamily="34" charset="0"/>
              </a:rPr>
              <a:t>de </a:t>
            </a:r>
            <a:r>
              <a:rPr lang="es-ES" sz="2000" dirty="0" smtClean="0">
                <a:latin typeface="Calibri" pitchFamily="34" charset="0"/>
              </a:rPr>
              <a:t>exploración </a:t>
            </a:r>
            <a:r>
              <a:rPr lang="es-ES_tradnl" sz="2000" b="1" dirty="0" smtClean="0"/>
              <a:t>6 metros</a:t>
            </a:r>
          </a:p>
          <a:p>
            <a:pPr marL="360000">
              <a:lnSpc>
                <a:spcPct val="90000"/>
              </a:lnSpc>
              <a:spcBef>
                <a:spcPts val="600"/>
              </a:spcBef>
            </a:pPr>
            <a:r>
              <a:rPr lang="es-ES_tradnl" dirty="0" smtClean="0"/>
              <a:t>circunstancias especiales: 3 metros</a:t>
            </a:r>
            <a:endParaRPr lang="es-ES" dirty="0">
              <a:latin typeface="Calibri" pitchFamily="34" charset="0"/>
            </a:endParaRPr>
          </a:p>
          <a:p>
            <a:pPr>
              <a:spcBef>
                <a:spcPts val="600"/>
              </a:spcBef>
            </a:pPr>
            <a:r>
              <a:rPr lang="es-ES" sz="2000" dirty="0">
                <a:latin typeface="Calibri" pitchFamily="34" charset="0"/>
              </a:rPr>
              <a:t>- </a:t>
            </a:r>
            <a:r>
              <a:rPr lang="es-ES" sz="2000" b="1" dirty="0">
                <a:latin typeface="Calibri" pitchFamily="34" charset="0"/>
              </a:rPr>
              <a:t>Oclusión adecuada </a:t>
            </a:r>
            <a:r>
              <a:rPr lang="es-ES" sz="2000" dirty="0">
                <a:latin typeface="Calibri" pitchFamily="34" charset="0"/>
              </a:rPr>
              <a:t>(no compresión, </a:t>
            </a:r>
            <a:r>
              <a:rPr lang="es-ES" sz="2000" dirty="0" smtClean="0">
                <a:latin typeface="Calibri" pitchFamily="34" charset="0"/>
              </a:rPr>
              <a:t>oclusión completa, no giro de cabeza...)</a:t>
            </a:r>
            <a:endParaRPr lang="es-ES" sz="2000" dirty="0">
              <a:latin typeface="Calibri" pitchFamily="34" charset="0"/>
            </a:endParaRPr>
          </a:p>
          <a:p>
            <a:pPr>
              <a:spcBef>
                <a:spcPts val="600"/>
              </a:spcBef>
              <a:buFontTx/>
              <a:buChar char="-"/>
            </a:pPr>
            <a:r>
              <a:rPr lang="es-ES" sz="2000" dirty="0" smtClean="0">
                <a:latin typeface="Calibri" pitchFamily="34" charset="0"/>
              </a:rPr>
              <a:t> Sistematizada (empezar </a:t>
            </a:r>
            <a:r>
              <a:rPr lang="es-ES" sz="2000" dirty="0">
                <a:latin typeface="Calibri" pitchFamily="34" charset="0"/>
              </a:rPr>
              <a:t>siempre OD</a:t>
            </a:r>
            <a:r>
              <a:rPr lang="es-ES" sz="2000" dirty="0" smtClean="0">
                <a:latin typeface="Calibri" pitchFamily="34" charset="0"/>
              </a:rPr>
              <a:t>)</a:t>
            </a:r>
            <a:endParaRPr lang="es-ES" sz="2000" dirty="0">
              <a:latin typeface="Calibri" pitchFamily="34" charset="0"/>
            </a:endParaRPr>
          </a:p>
          <a:p>
            <a:pPr>
              <a:spcBef>
                <a:spcPts val="600"/>
              </a:spcBef>
              <a:buFontTx/>
              <a:buChar char="-"/>
            </a:pPr>
            <a:r>
              <a:rPr lang="es-ES" sz="2000" dirty="0" smtClean="0">
                <a:latin typeface="Calibri" pitchFamily="34" charset="0"/>
              </a:rPr>
              <a:t> Ante duda: </a:t>
            </a:r>
            <a:r>
              <a:rPr lang="es-ES" sz="2000" dirty="0">
                <a:latin typeface="Calibri" pitchFamily="34" charset="0"/>
              </a:rPr>
              <a:t>repetir o reevaluar </a:t>
            </a:r>
            <a:r>
              <a:rPr lang="es-ES" sz="2000" dirty="0" smtClean="0">
                <a:latin typeface="Calibri" pitchFamily="34" charset="0"/>
              </a:rPr>
              <a:t>en </a:t>
            </a:r>
            <a:r>
              <a:rPr lang="es-ES" sz="2000" dirty="0">
                <a:latin typeface="Calibri" pitchFamily="34" charset="0"/>
              </a:rPr>
              <a:t>otro </a:t>
            </a:r>
            <a:r>
              <a:rPr lang="es-ES" sz="2000" dirty="0" smtClean="0">
                <a:latin typeface="Calibri" pitchFamily="34" charset="0"/>
              </a:rPr>
              <a:t>momento</a:t>
            </a:r>
          </a:p>
          <a:p>
            <a:pPr marL="0" lvl="1">
              <a:spcBef>
                <a:spcPts val="600"/>
              </a:spcBef>
              <a:buFontTx/>
              <a:buChar char="-"/>
            </a:pPr>
            <a:r>
              <a:rPr lang="es-ES" sz="2000" dirty="0" smtClean="0">
                <a:latin typeface="Calibri" pitchFamily="34" charset="0"/>
              </a:rPr>
              <a:t> </a:t>
            </a:r>
            <a:r>
              <a:rPr lang="es-ES" kern="0" dirty="0" smtClean="0">
                <a:latin typeface="Tahoma" pitchFamily="34" charset="0"/>
                <a:ea typeface="Tahoma" pitchFamily="34" charset="0"/>
                <a:cs typeface="Tahoma" pitchFamily="34" charset="0"/>
              </a:rPr>
              <a:t>Test más pequeño capaz de identificar</a:t>
            </a:r>
          </a:p>
        </p:txBody>
      </p:sp>
      <p:pic>
        <p:nvPicPr>
          <p:cNvPr id="80899" name="Picture 4" descr="http://www.alcaldiabogota.gov.co/sisjur/normas/img_n%5Cixn49523ixnImage7.jpg"/>
          <p:cNvPicPr>
            <a:picLocks noChangeAspect="1" noChangeArrowheads="1"/>
          </p:cNvPicPr>
          <p:nvPr/>
        </p:nvPicPr>
        <p:blipFill>
          <a:blip r:embed="rId2" cstate="print"/>
          <a:srcRect/>
          <a:stretch>
            <a:fillRect/>
          </a:stretch>
        </p:blipFill>
        <p:spPr bwMode="auto">
          <a:xfrm>
            <a:off x="5905501" y="1323206"/>
            <a:ext cx="2768600" cy="2609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0900" name="Picture 6" descr="http://slolionseyes.org/wp-content/uploads/2013/08/Visual-Accuity.jpg"/>
          <p:cNvPicPr>
            <a:picLocks noChangeAspect="1" noChangeArrowheads="1"/>
          </p:cNvPicPr>
          <p:nvPr/>
        </p:nvPicPr>
        <p:blipFill>
          <a:blip r:embed="rId3" cstate="print"/>
          <a:srcRect/>
          <a:stretch>
            <a:fillRect/>
          </a:stretch>
        </p:blipFill>
        <p:spPr bwMode="auto">
          <a:xfrm>
            <a:off x="5842000" y="4166195"/>
            <a:ext cx="2857500" cy="2143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533400" y="652626"/>
            <a:ext cx="8417278" cy="400110"/>
          </a:xfrm>
          <a:prstGeom prst="rect">
            <a:avLst/>
          </a:prstGeom>
          <a:effectLst/>
        </p:spPr>
        <p:txBody>
          <a:bodyPr>
            <a:spAutoFit/>
          </a:bodyPr>
          <a:lstStyle/>
          <a:p>
            <a:pPr>
              <a:defRPr/>
            </a:pPr>
            <a:r>
              <a:rPr lang="es-ES" sz="2000" b="1" dirty="0" smtClean="0">
                <a:solidFill>
                  <a:schemeClr val="accent2">
                    <a:lumMod val="60000"/>
                    <a:lumOff val="40000"/>
                  </a:schemeClr>
                </a:solidFill>
                <a:latin typeface="Calibri" pitchFamily="34" charset="0"/>
              </a:rPr>
              <a:t>MEDICIÓN DE AGUDEZA VISUAL</a:t>
            </a:r>
            <a:endParaRPr lang="es-ES" sz="2000" b="1" dirty="0">
              <a:solidFill>
                <a:schemeClr val="accent2">
                  <a:lumMod val="60000"/>
                  <a:lumOff val="40000"/>
                </a:schemeClr>
              </a:solidFill>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1057F42D-49D0-4305-B5E2-14C594C8904B}" type="slidenum">
              <a:rPr lang="es-ES" smtClean="0"/>
              <a:pPr>
                <a:defRPr/>
              </a:pPr>
              <a:t>18</a:t>
            </a:fld>
            <a:endParaRPr lang="es-ES" dirty="0"/>
          </a:p>
        </p:txBody>
      </p:sp>
      <p:pic>
        <p:nvPicPr>
          <p:cNvPr id="7" name="Picture 2" descr="http://t3.gstatic.com/images?q=tbn:ANd9GcSRGiZcpqlcMR-0gNgLhnMVUD6R0DESUExcFqwAJ_Giy6eRX4KKqg"/>
          <p:cNvPicPr>
            <a:picLocks noChangeAspect="1" noChangeArrowheads="1"/>
          </p:cNvPicPr>
          <p:nvPr/>
        </p:nvPicPr>
        <p:blipFill>
          <a:blip r:embed="rId3" cstate="print"/>
          <a:srcRect/>
          <a:stretch>
            <a:fillRect/>
          </a:stretch>
        </p:blipFill>
        <p:spPr bwMode="auto">
          <a:xfrm>
            <a:off x="6228184" y="1192559"/>
            <a:ext cx="2038350" cy="4684713"/>
          </a:xfrm>
          <a:prstGeom prst="rect">
            <a:avLst/>
          </a:prstGeom>
          <a:noFill/>
          <a:ln w="9525">
            <a:solidFill>
              <a:schemeClr val="tx1"/>
            </a:solidFill>
            <a:miter lim="800000"/>
            <a:headEnd/>
            <a:tailEnd/>
          </a:ln>
        </p:spPr>
      </p:pic>
      <p:sp>
        <p:nvSpPr>
          <p:cNvPr id="5" name="4 Rectángulo"/>
          <p:cNvSpPr/>
          <p:nvPr/>
        </p:nvSpPr>
        <p:spPr>
          <a:xfrm>
            <a:off x="533400" y="652626"/>
            <a:ext cx="8417278" cy="400110"/>
          </a:xfrm>
          <a:prstGeom prst="rect">
            <a:avLst/>
          </a:prstGeom>
          <a:effectLst/>
        </p:spPr>
        <p:txBody>
          <a:bodyPr>
            <a:spAutoFit/>
          </a:bodyPr>
          <a:lstStyle/>
          <a:p>
            <a:pPr>
              <a:defRPr/>
            </a:pPr>
            <a:r>
              <a:rPr lang="es-ES" sz="2000" b="1" dirty="0" smtClean="0">
                <a:solidFill>
                  <a:schemeClr val="accent2">
                    <a:lumMod val="60000"/>
                    <a:lumOff val="40000"/>
                  </a:schemeClr>
                </a:solidFill>
                <a:latin typeface="Calibri" pitchFamily="34" charset="0"/>
              </a:rPr>
              <a:t>MEDICIÓN DE AGUDEZA VISUAL</a:t>
            </a:r>
            <a:endParaRPr lang="es-ES" sz="2000" b="1" dirty="0">
              <a:solidFill>
                <a:schemeClr val="accent2">
                  <a:lumMod val="60000"/>
                  <a:lumOff val="40000"/>
                </a:schemeClr>
              </a:solidFill>
              <a:latin typeface="Calibri" pitchFamily="34" charset="0"/>
            </a:endParaRPr>
          </a:p>
        </p:txBody>
      </p:sp>
      <p:grpSp>
        <p:nvGrpSpPr>
          <p:cNvPr id="8" name="7 Grupo"/>
          <p:cNvGrpSpPr/>
          <p:nvPr/>
        </p:nvGrpSpPr>
        <p:grpSpPr>
          <a:xfrm>
            <a:off x="251520" y="2410963"/>
            <a:ext cx="5616624" cy="3916457"/>
            <a:chOff x="251520" y="1475603"/>
            <a:chExt cx="5616624" cy="3916457"/>
          </a:xfrm>
        </p:grpSpPr>
        <p:sp>
          <p:nvSpPr>
            <p:cNvPr id="6" name="Rectangle 3"/>
            <p:cNvSpPr txBox="1">
              <a:spLocks noChangeArrowheads="1"/>
            </p:cNvSpPr>
            <p:nvPr/>
          </p:nvSpPr>
          <p:spPr bwMode="auto">
            <a:xfrm>
              <a:off x="251520" y="1484784"/>
              <a:ext cx="4407545" cy="3313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900000" lvl="3">
                <a:spcBef>
                  <a:spcPct val="20000"/>
                </a:spcBef>
                <a:defRPr/>
              </a:pPr>
              <a:r>
                <a:rPr lang="es-ES" kern="0" dirty="0" smtClean="0"/>
                <a:t>Notación fraccional </a:t>
              </a:r>
            </a:p>
            <a:p>
              <a:pPr marL="900000" lvl="3">
                <a:defRPr/>
              </a:pPr>
              <a:r>
                <a:rPr lang="es-ES" kern="0" dirty="0" smtClean="0"/>
                <a:t>        (americana)</a:t>
              </a:r>
              <a:endParaRPr kumimoji="0" lang="es-ES" b="0" i="0" u="none" strike="noStrike" kern="0" cap="none" spc="0" normalizeH="0" baseline="0" noProof="0" dirty="0" smtClean="0">
                <a:ln>
                  <a:noFill/>
                </a:ln>
                <a:solidFill>
                  <a:schemeClr val="tx1"/>
                </a:solidFill>
                <a:effectLst/>
                <a:uLnTx/>
                <a:uFillTx/>
                <a:latin typeface="+mn-lt"/>
              </a:endParaRPr>
            </a:p>
            <a:p>
              <a:pPr marL="1657350" lvl="3" indent="-285750">
                <a:spcBef>
                  <a:spcPct val="20000"/>
                </a:spcBef>
                <a:buFont typeface="Arial" pitchFamily="34" charset="0"/>
                <a:buChar char="•"/>
                <a:defRPr/>
              </a:pPr>
              <a:r>
                <a:rPr kumimoji="0" lang="es-ES" b="0" i="0" u="none" strike="noStrike" kern="0" cap="none" spc="0" normalizeH="0" baseline="0" noProof="0" dirty="0" smtClean="0">
                  <a:ln>
                    <a:noFill/>
                  </a:ln>
                  <a:solidFill>
                    <a:schemeClr val="tx1"/>
                  </a:solidFill>
                  <a:effectLst/>
                  <a:uLnTx/>
                  <a:uFillTx/>
                  <a:latin typeface="+mn-lt"/>
                </a:rPr>
                <a:t>20/200                        </a:t>
              </a:r>
            </a:p>
            <a:p>
              <a:pPr marL="1657350" lvl="3" indent="-285750">
                <a:spcBef>
                  <a:spcPct val="20000"/>
                </a:spcBef>
                <a:buFont typeface="Arial" pitchFamily="34" charset="0"/>
                <a:buChar char="•"/>
                <a:defRPr/>
              </a:pPr>
              <a:r>
                <a:rPr kumimoji="0" lang="es-ES" b="0" i="0" u="none" strike="noStrike" kern="0" cap="none" spc="0" normalizeH="0" baseline="0" noProof="0" dirty="0" smtClean="0">
                  <a:ln>
                    <a:noFill/>
                  </a:ln>
                  <a:solidFill>
                    <a:schemeClr val="tx1"/>
                  </a:solidFill>
                  <a:effectLst/>
                  <a:uLnTx/>
                  <a:uFillTx/>
                  <a:latin typeface="+mn-lt"/>
                </a:rPr>
                <a:t>20/100                       </a:t>
              </a:r>
            </a:p>
            <a:p>
              <a:pPr marL="1657350" lvl="3" indent="-285750">
                <a:spcBef>
                  <a:spcPct val="20000"/>
                </a:spcBef>
                <a:buFont typeface="Arial" pitchFamily="34" charset="0"/>
                <a:buChar char="•"/>
                <a:defRPr/>
              </a:pPr>
              <a:r>
                <a:rPr kumimoji="0" lang="es-ES" b="0" i="0" u="none" strike="noStrike" kern="0" cap="none" spc="0" normalizeH="0" baseline="0" noProof="0" dirty="0" smtClean="0">
                  <a:ln>
                    <a:noFill/>
                  </a:ln>
                  <a:solidFill>
                    <a:schemeClr val="tx1"/>
                  </a:solidFill>
                  <a:effectLst/>
                  <a:uLnTx/>
                  <a:uFillTx/>
                  <a:latin typeface="+mn-lt"/>
                </a:rPr>
                <a:t>20/70                          </a:t>
              </a:r>
            </a:p>
            <a:p>
              <a:pPr marL="1657350" lvl="3" indent="-285750">
                <a:spcBef>
                  <a:spcPct val="20000"/>
                </a:spcBef>
                <a:buFont typeface="Arial" pitchFamily="34" charset="0"/>
                <a:buChar char="•"/>
                <a:defRPr/>
              </a:pPr>
              <a:r>
                <a:rPr kumimoji="0" lang="es-ES" b="0" i="0" u="none" strike="noStrike" kern="0" cap="none" spc="0" normalizeH="0" baseline="0" noProof="0" dirty="0" smtClean="0">
                  <a:ln>
                    <a:noFill/>
                  </a:ln>
                  <a:solidFill>
                    <a:schemeClr val="tx1"/>
                  </a:solidFill>
                  <a:effectLst/>
                  <a:uLnTx/>
                  <a:uFillTx/>
                  <a:latin typeface="+mn-lt"/>
                </a:rPr>
                <a:t>20/50 </a:t>
              </a:r>
            </a:p>
            <a:p>
              <a:pPr marL="1657350" lvl="3" indent="-285750">
                <a:spcBef>
                  <a:spcPct val="20000"/>
                </a:spcBef>
                <a:buFont typeface="Arial" pitchFamily="34" charset="0"/>
                <a:buChar char="•"/>
                <a:defRPr/>
              </a:pPr>
              <a:r>
                <a:rPr kumimoji="0" lang="es-ES" b="0" i="0" u="none" strike="noStrike" kern="0" cap="none" spc="0" normalizeH="0" baseline="0" noProof="0" dirty="0" smtClean="0">
                  <a:ln>
                    <a:noFill/>
                  </a:ln>
                  <a:solidFill>
                    <a:schemeClr val="tx1"/>
                  </a:solidFill>
                  <a:effectLst/>
                  <a:uLnTx/>
                  <a:uFillTx/>
                  <a:latin typeface="+mn-lt"/>
                </a:rPr>
                <a:t>20/40 </a:t>
              </a:r>
            </a:p>
            <a:p>
              <a:pPr marL="1657350" lvl="3" indent="-285750">
                <a:spcBef>
                  <a:spcPct val="20000"/>
                </a:spcBef>
                <a:buFont typeface="Arial" pitchFamily="34" charset="0"/>
                <a:buChar char="•"/>
                <a:defRPr/>
              </a:pPr>
              <a:r>
                <a:rPr lang="es-ES" kern="0" dirty="0" smtClean="0"/>
                <a:t>20/30</a:t>
              </a:r>
              <a:endParaRPr kumimoji="0" lang="es-ES" b="0" i="0" u="none" strike="noStrike" kern="0" cap="none" spc="0" normalizeH="0" baseline="0" noProof="0" dirty="0" smtClean="0">
                <a:ln>
                  <a:noFill/>
                </a:ln>
                <a:solidFill>
                  <a:schemeClr val="tx1"/>
                </a:solidFill>
                <a:effectLst/>
                <a:uLnTx/>
                <a:uFillTx/>
                <a:latin typeface="+mn-lt"/>
              </a:endParaRPr>
            </a:p>
            <a:p>
              <a:pPr marL="1657350" lvl="3" indent="-285750">
                <a:spcBef>
                  <a:spcPct val="20000"/>
                </a:spcBef>
                <a:buFont typeface="Arial" pitchFamily="34" charset="0"/>
                <a:buChar char="•"/>
                <a:defRPr/>
              </a:pPr>
              <a:r>
                <a:rPr kumimoji="0" lang="es-ES" b="0" i="0" u="none" strike="noStrike" kern="0" cap="none" spc="0" normalizeH="0" baseline="0" noProof="0" dirty="0" smtClean="0">
                  <a:ln>
                    <a:noFill/>
                  </a:ln>
                  <a:solidFill>
                    <a:schemeClr val="tx1"/>
                  </a:solidFill>
                  <a:effectLst/>
                  <a:uLnTx/>
                  <a:uFillTx/>
                  <a:latin typeface="+mn-lt"/>
                </a:rPr>
                <a:t>20/25</a:t>
              </a:r>
            </a:p>
            <a:p>
              <a:pPr marL="1657350" lvl="3" indent="-285750">
                <a:spcBef>
                  <a:spcPct val="20000"/>
                </a:spcBef>
                <a:buFont typeface="Arial" pitchFamily="34" charset="0"/>
                <a:buChar char="•"/>
                <a:defRPr/>
              </a:pPr>
              <a:r>
                <a:rPr kumimoji="0" lang="es-ES" b="1" i="0" u="none" strike="noStrike" kern="0" cap="none" spc="0" normalizeH="0" baseline="0" noProof="0" dirty="0" smtClean="0">
                  <a:ln>
                    <a:noFill/>
                  </a:ln>
                  <a:solidFill>
                    <a:schemeClr val="tx1"/>
                  </a:solidFill>
                  <a:effectLst/>
                  <a:uLnTx/>
                  <a:uFillTx/>
                  <a:latin typeface="+mn-lt"/>
                </a:rPr>
                <a:t>20/20</a:t>
              </a:r>
              <a:endParaRPr kumimoji="0" lang="es-ES" sz="2800" b="0" i="0" u="none" strike="noStrike" kern="0" cap="none" spc="0" normalizeH="0" baseline="0" noProof="0" dirty="0" smtClean="0">
                <a:ln>
                  <a:noFill/>
                </a:ln>
                <a:solidFill>
                  <a:schemeClr val="tx1"/>
                </a:solidFill>
                <a:effectLst/>
                <a:uLnTx/>
                <a:uFillTx/>
                <a:latin typeface="+mn-lt"/>
              </a:endParaRPr>
            </a:p>
          </p:txBody>
        </p:sp>
        <p:sp>
          <p:nvSpPr>
            <p:cNvPr id="3" name="CuadroTexto 2"/>
            <p:cNvSpPr txBox="1"/>
            <p:nvPr/>
          </p:nvSpPr>
          <p:spPr>
            <a:xfrm>
              <a:off x="3707904" y="1475603"/>
              <a:ext cx="2160240" cy="3916457"/>
            </a:xfrm>
            <a:prstGeom prst="rect">
              <a:avLst/>
            </a:prstGeom>
            <a:noFill/>
          </p:spPr>
          <p:txBody>
            <a:bodyPr wrap="square" rtlCol="0">
              <a:spAutoFit/>
            </a:bodyPr>
            <a:lstStyle/>
            <a:p>
              <a:pPr marL="0" lvl="3">
                <a:spcBef>
                  <a:spcPts val="672"/>
                </a:spcBef>
              </a:pPr>
              <a:r>
                <a:rPr lang="es-ES" kern="0" dirty="0" smtClean="0"/>
                <a:t>Notación decimal</a:t>
              </a:r>
            </a:p>
            <a:p>
              <a:pPr marL="0" lvl="3"/>
              <a:endParaRPr lang="es-ES" kern="0" dirty="0" smtClean="0"/>
            </a:p>
            <a:p>
              <a:pPr marL="644400" lvl="3" indent="-285750">
                <a:spcBef>
                  <a:spcPts val="432"/>
                </a:spcBef>
                <a:buFont typeface="Arial"/>
                <a:buChar char="•"/>
              </a:pPr>
              <a:r>
                <a:rPr lang="es-ES" kern="0" dirty="0" smtClean="0"/>
                <a:t>0.1</a:t>
              </a:r>
            </a:p>
            <a:p>
              <a:pPr marL="644400" lvl="3" indent="-285750">
                <a:spcBef>
                  <a:spcPts val="432"/>
                </a:spcBef>
                <a:buFont typeface="Arial"/>
                <a:buChar char="•"/>
              </a:pPr>
              <a:r>
                <a:rPr lang="es-ES" kern="0" dirty="0"/>
                <a:t>0.2</a:t>
              </a:r>
            </a:p>
            <a:p>
              <a:pPr marL="644400" lvl="3" indent="-285750">
                <a:spcBef>
                  <a:spcPts val="432"/>
                </a:spcBef>
                <a:buFont typeface="Arial"/>
                <a:buChar char="•"/>
              </a:pPr>
              <a:r>
                <a:rPr lang="es-ES" kern="0" dirty="0" smtClean="0"/>
                <a:t>0.3  </a:t>
              </a:r>
              <a:r>
                <a:rPr lang="es-ES" sz="1600" kern="0" dirty="0" smtClean="0"/>
                <a:t>(0.2857)</a:t>
              </a:r>
              <a:endParaRPr lang="es-ES" sz="1600" kern="0" dirty="0"/>
            </a:p>
            <a:p>
              <a:pPr marL="644400" lvl="3" indent="-285750">
                <a:spcBef>
                  <a:spcPts val="432"/>
                </a:spcBef>
                <a:buFont typeface="Arial"/>
                <a:buChar char="•"/>
              </a:pPr>
              <a:r>
                <a:rPr lang="es-ES" kern="0" dirty="0"/>
                <a:t>0.4</a:t>
              </a:r>
            </a:p>
            <a:p>
              <a:pPr marL="644400" lvl="3" indent="-285750">
                <a:spcBef>
                  <a:spcPts val="432"/>
                </a:spcBef>
                <a:buFont typeface="Arial"/>
                <a:buChar char="•"/>
              </a:pPr>
              <a:r>
                <a:rPr lang="es-ES" kern="0" dirty="0" smtClean="0"/>
                <a:t>0.5</a:t>
              </a:r>
            </a:p>
            <a:p>
              <a:pPr marL="644400" lvl="3" indent="-285750">
                <a:spcBef>
                  <a:spcPts val="432"/>
                </a:spcBef>
                <a:buFont typeface="Arial"/>
                <a:buChar char="•"/>
              </a:pPr>
              <a:r>
                <a:rPr lang="es-ES" kern="0" dirty="0" smtClean="0"/>
                <a:t>0.67</a:t>
              </a:r>
            </a:p>
            <a:p>
              <a:pPr marL="644400" lvl="3" indent="-285750">
                <a:spcBef>
                  <a:spcPts val="432"/>
                </a:spcBef>
                <a:buFont typeface="Arial"/>
                <a:buChar char="•"/>
              </a:pPr>
              <a:r>
                <a:rPr lang="es-ES" kern="0" dirty="0" smtClean="0"/>
                <a:t>0.8</a:t>
              </a:r>
            </a:p>
            <a:p>
              <a:pPr marL="644400" lvl="3" indent="-285750">
                <a:spcBef>
                  <a:spcPts val="432"/>
                </a:spcBef>
                <a:buFont typeface="Arial"/>
                <a:buChar char="•"/>
              </a:pPr>
              <a:r>
                <a:rPr lang="es-ES" b="1" kern="0" dirty="0" smtClean="0"/>
                <a:t>1.0</a:t>
              </a:r>
              <a:endParaRPr lang="es-ES" kern="0" dirty="0"/>
            </a:p>
            <a:p>
              <a:pPr marL="0" lvl="3"/>
              <a:endParaRPr lang="es-ES" kern="0" dirty="0"/>
            </a:p>
            <a:p>
              <a:endParaRPr lang="es-ES" dirty="0"/>
            </a:p>
          </p:txBody>
        </p:sp>
      </p:grpSp>
      <p:sp>
        <p:nvSpPr>
          <p:cNvPr id="10" name="9 CuadroTexto"/>
          <p:cNvSpPr txBox="1"/>
          <p:nvPr/>
        </p:nvSpPr>
        <p:spPr>
          <a:xfrm>
            <a:off x="827584" y="1342509"/>
            <a:ext cx="4824536" cy="923330"/>
          </a:xfrm>
          <a:prstGeom prst="rect">
            <a:avLst/>
          </a:prstGeom>
          <a:noFill/>
        </p:spPr>
        <p:txBody>
          <a:bodyPr wrap="square" rtlCol="0">
            <a:spAutoFit/>
          </a:bodyPr>
          <a:lstStyle/>
          <a:p>
            <a:pPr>
              <a:buFont typeface="Calibri" pitchFamily="34" charset="0"/>
              <a:buChar char="‐"/>
            </a:pPr>
            <a:r>
              <a:rPr lang="es-ES" dirty="0" smtClean="0"/>
              <a:t> </a:t>
            </a:r>
            <a:r>
              <a:rPr lang="es-ES" dirty="0" err="1" smtClean="0"/>
              <a:t>Optotipos</a:t>
            </a:r>
            <a:r>
              <a:rPr lang="es-ES" dirty="0" smtClean="0"/>
              <a:t> de visión lejana (VL): 5 metros</a:t>
            </a:r>
          </a:p>
          <a:p>
            <a:pPr>
              <a:lnSpc>
                <a:spcPct val="200000"/>
              </a:lnSpc>
              <a:buFont typeface="Calibri" pitchFamily="34" charset="0"/>
              <a:buChar char="‐"/>
            </a:pPr>
            <a:r>
              <a:rPr lang="es-ES" dirty="0" smtClean="0"/>
              <a:t> </a:t>
            </a:r>
            <a:r>
              <a:rPr lang="es-ES" dirty="0" err="1" smtClean="0"/>
              <a:t>Optotipos</a:t>
            </a:r>
            <a:r>
              <a:rPr lang="es-ES" dirty="0" smtClean="0"/>
              <a:t> de visión próxima (VP): 33 cm</a:t>
            </a:r>
            <a:endParaRPr lang="es-ES" dirty="0"/>
          </a:p>
        </p:txBody>
      </p:sp>
      <p:sp>
        <p:nvSpPr>
          <p:cNvPr id="11" name="10 CuadroTexto"/>
          <p:cNvSpPr txBox="1"/>
          <p:nvPr/>
        </p:nvSpPr>
        <p:spPr>
          <a:xfrm>
            <a:off x="1259632" y="5939988"/>
            <a:ext cx="4176464" cy="369332"/>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algn="ctr"/>
            <a:r>
              <a:rPr lang="es-ES" dirty="0" smtClean="0"/>
              <a:t>20 pies (americana)= 6 metros (europea)</a:t>
            </a:r>
            <a:endParaRPr lang="es-ES" dirty="0"/>
          </a:p>
        </p:txBody>
      </p:sp>
      <p:sp>
        <p:nvSpPr>
          <p:cNvPr id="14" name="13 Rectángulo redondeado"/>
          <p:cNvSpPr/>
          <p:nvPr/>
        </p:nvSpPr>
        <p:spPr>
          <a:xfrm>
            <a:off x="3491880" y="2348880"/>
            <a:ext cx="2448272" cy="3528392"/>
          </a:xfrm>
          <a:prstGeom prst="round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23528" y="2708920"/>
            <a:ext cx="4846060" cy="3150795"/>
          </a:xfrm>
          <a:prstGeom prst="rect">
            <a:avLst/>
          </a:prstGeom>
          <a:noFill/>
          <a:ln w="9525">
            <a:noFill/>
            <a:miter lim="800000"/>
            <a:headEnd/>
            <a:tailEnd/>
          </a:ln>
        </p:spPr>
      </p:pic>
      <p:sp>
        <p:nvSpPr>
          <p:cNvPr id="3" name="2 Rectángulo"/>
          <p:cNvSpPr/>
          <p:nvPr/>
        </p:nvSpPr>
        <p:spPr>
          <a:xfrm>
            <a:off x="533400" y="652626"/>
            <a:ext cx="8417278" cy="400110"/>
          </a:xfrm>
          <a:prstGeom prst="rect">
            <a:avLst/>
          </a:prstGeom>
          <a:effectLst/>
        </p:spPr>
        <p:txBody>
          <a:bodyPr>
            <a:spAutoFit/>
          </a:bodyPr>
          <a:lstStyle/>
          <a:p>
            <a:pPr>
              <a:defRPr/>
            </a:pPr>
            <a:r>
              <a:rPr lang="es-ES" sz="2000" b="1" dirty="0" smtClean="0">
                <a:solidFill>
                  <a:schemeClr val="accent2">
                    <a:lumMod val="60000"/>
                    <a:lumOff val="40000"/>
                  </a:schemeClr>
                </a:solidFill>
                <a:latin typeface="Calibri" pitchFamily="34" charset="0"/>
              </a:rPr>
              <a:t>MEDICIÓN DE AGUDEZA VISUAL</a:t>
            </a:r>
            <a:endParaRPr lang="es-ES" sz="2000" b="1" dirty="0">
              <a:solidFill>
                <a:schemeClr val="accent2">
                  <a:lumMod val="60000"/>
                  <a:lumOff val="40000"/>
                </a:schemeClr>
              </a:solidFill>
              <a:latin typeface="Calibri" pitchFamily="34" charset="0"/>
            </a:endParaRPr>
          </a:p>
        </p:txBody>
      </p:sp>
      <p:pic>
        <p:nvPicPr>
          <p:cNvPr id="4" name="Picture 2"/>
          <p:cNvPicPr>
            <a:picLocks noChangeAspect="1" noChangeArrowheads="1"/>
          </p:cNvPicPr>
          <p:nvPr/>
        </p:nvPicPr>
        <p:blipFill>
          <a:blip r:embed="rId3" cstate="print">
            <a:lum bright="-20000" contrast="1000"/>
          </a:blip>
          <a:srcRect l="15135" t="13453" r="17599" b="3304"/>
          <a:stretch>
            <a:fillRect/>
          </a:stretch>
        </p:blipFill>
        <p:spPr bwMode="auto">
          <a:xfrm>
            <a:off x="5292080" y="836712"/>
            <a:ext cx="3528392" cy="58218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95536" y="227424"/>
          <a:ext cx="8496944" cy="5965303"/>
        </p:xfrm>
        <a:graphic>
          <a:graphicData uri="http://schemas.openxmlformats.org/drawingml/2006/table">
            <a:tbl>
              <a:tblPr firstRow="1" bandRow="1">
                <a:tableStyleId>{EB344D84-9AFB-497E-A393-DC336BA19D2E}</a:tableStyleId>
              </a:tblPr>
              <a:tblGrid>
                <a:gridCol w="2376264"/>
                <a:gridCol w="3096344"/>
                <a:gridCol w="3024336"/>
              </a:tblGrid>
              <a:tr h="500648">
                <a:tc>
                  <a:txBody>
                    <a:bodyPr/>
                    <a:lstStyle/>
                    <a:p>
                      <a:r>
                        <a:rPr lang="es-ES" dirty="0" smtClean="0"/>
                        <a:t>Edad </a:t>
                      </a:r>
                      <a:endParaRPr lang="es-ES" dirty="0"/>
                    </a:p>
                  </a:txBody>
                  <a:tcPr>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Qué</a:t>
                      </a:r>
                      <a:r>
                        <a:rPr lang="es-ES" baseline="0" dirty="0" smtClean="0"/>
                        <a:t> debo descartar</a:t>
                      </a:r>
                    </a:p>
                    <a:p>
                      <a:endParaRPr lang="es-ES" dirty="0"/>
                    </a:p>
                  </a:txBody>
                  <a:tcPr>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Exploración </a:t>
                      </a:r>
                    </a:p>
                    <a:p>
                      <a:endParaRPr lang="es-ES" baseline="0" dirty="0" smtClean="0"/>
                    </a:p>
                  </a:txBody>
                  <a:tcPr>
                    <a:solidFill>
                      <a:schemeClr val="accent2">
                        <a:lumMod val="60000"/>
                        <a:lumOff val="40000"/>
                      </a:schemeClr>
                    </a:solidFill>
                  </a:tcPr>
                </a:tc>
              </a:tr>
              <a:tr h="936104">
                <a:tc>
                  <a:txBody>
                    <a:bodyPr/>
                    <a:lstStyle/>
                    <a:p>
                      <a:r>
                        <a:rPr lang="es-ES" dirty="0" smtClean="0"/>
                        <a:t>RN – 1 mes</a:t>
                      </a:r>
                    </a:p>
                  </a:txBody>
                  <a:tcPr/>
                </a:tc>
                <a:tc>
                  <a:txBody>
                    <a:bodyPr/>
                    <a:lstStyle/>
                    <a:p>
                      <a:r>
                        <a:rPr lang="es-ES" dirty="0" smtClean="0"/>
                        <a:t>Problemas oculares</a:t>
                      </a:r>
                      <a:r>
                        <a:rPr lang="es-ES" baseline="0" dirty="0" smtClean="0"/>
                        <a:t> graves congénitos (</a:t>
                      </a:r>
                      <a:r>
                        <a:rPr lang="es-ES" dirty="0" smtClean="0"/>
                        <a:t>agenesias globo ocular, conjuntivitis</a:t>
                      </a:r>
                      <a:r>
                        <a:rPr lang="es-ES" baseline="0" dirty="0" smtClean="0"/>
                        <a:t> del RN</a:t>
                      </a:r>
                      <a:r>
                        <a:rPr lang="es-ES" dirty="0" smtClean="0"/>
                        <a:t>)</a:t>
                      </a:r>
                      <a:endParaRPr lang="es-ES" baseline="0" dirty="0" smtClean="0"/>
                    </a:p>
                  </a:txBody>
                  <a:tcPr/>
                </a:tc>
                <a:tc>
                  <a:txBody>
                    <a:bodyPr/>
                    <a:lstStyle/>
                    <a:p>
                      <a:pPr>
                        <a:buFont typeface="Calibri" pitchFamily="34" charset="0"/>
                        <a:buChar char="‐"/>
                      </a:pPr>
                      <a:r>
                        <a:rPr lang="es-ES" dirty="0" smtClean="0"/>
                        <a:t>Inspección</a:t>
                      </a:r>
                    </a:p>
                    <a:p>
                      <a:pPr>
                        <a:buFont typeface="Calibri" pitchFamily="34" charset="0"/>
                        <a:buChar char="‐"/>
                      </a:pPr>
                      <a:r>
                        <a:rPr lang="es-ES" dirty="0" smtClean="0"/>
                        <a:t>Reflejo</a:t>
                      </a:r>
                      <a:r>
                        <a:rPr lang="es-ES" baseline="0" dirty="0" smtClean="0"/>
                        <a:t> rojo </a:t>
                      </a:r>
                      <a:endParaRPr lang="es-ES" dirty="0"/>
                    </a:p>
                  </a:txBody>
                  <a:tcPr/>
                </a:tc>
              </a:tr>
              <a:tr h="936104">
                <a:tc>
                  <a:txBody>
                    <a:bodyPr/>
                    <a:lstStyle/>
                    <a:p>
                      <a:r>
                        <a:rPr lang="es-ES" dirty="0" smtClean="0"/>
                        <a:t>Lactantes y </a:t>
                      </a:r>
                      <a:r>
                        <a:rPr lang="es-ES" dirty="0" err="1" smtClean="0"/>
                        <a:t>preverbales</a:t>
                      </a:r>
                      <a:endParaRPr lang="es-ES" dirty="0" smtClean="0"/>
                    </a:p>
                    <a:p>
                      <a:r>
                        <a:rPr lang="es-ES" dirty="0" smtClean="0"/>
                        <a:t>(≤ 2</a:t>
                      </a:r>
                      <a:r>
                        <a:rPr lang="es-ES" baseline="0" dirty="0" smtClean="0"/>
                        <a:t> años)</a:t>
                      </a:r>
                      <a:endParaRPr lang="es-ES" dirty="0"/>
                    </a:p>
                  </a:txBody>
                  <a:tcPr/>
                </a:tc>
                <a:tc>
                  <a:txBody>
                    <a:bodyPr/>
                    <a:lstStyle/>
                    <a:p>
                      <a:pPr marL="0"/>
                      <a:r>
                        <a:rPr lang="es-ES" dirty="0" smtClean="0"/>
                        <a:t>Problemas oculares graves</a:t>
                      </a:r>
                    </a:p>
                    <a:p>
                      <a:pPr marL="180000"/>
                      <a:r>
                        <a:rPr lang="es-ES" dirty="0" smtClean="0"/>
                        <a:t>(</a:t>
                      </a:r>
                      <a:r>
                        <a:rPr lang="es-ES" dirty="0" err="1" smtClean="0"/>
                        <a:t>microftalmía</a:t>
                      </a:r>
                      <a:r>
                        <a:rPr lang="es-ES" dirty="0" smtClean="0"/>
                        <a:t>, cataratas congénitas, glaucoma congénito, RB, </a:t>
                      </a:r>
                      <a:r>
                        <a:rPr lang="es-ES" dirty="0" err="1" smtClean="0"/>
                        <a:t>aniridia</a:t>
                      </a:r>
                      <a:r>
                        <a:rPr lang="es-ES" dirty="0" smtClean="0"/>
                        <a:t>, </a:t>
                      </a:r>
                      <a:r>
                        <a:rPr lang="es-ES" dirty="0" err="1" smtClean="0"/>
                        <a:t>ptosis</a:t>
                      </a:r>
                      <a:r>
                        <a:rPr lang="es-ES" dirty="0" smtClean="0"/>
                        <a:t> palpebral)</a:t>
                      </a:r>
                    </a:p>
                    <a:p>
                      <a:r>
                        <a:rPr lang="es-ES" dirty="0" smtClean="0"/>
                        <a:t>Pobre</a:t>
                      </a:r>
                      <a:r>
                        <a:rPr lang="es-ES" baseline="0" dirty="0" smtClean="0"/>
                        <a:t> comportamiento visual</a:t>
                      </a:r>
                    </a:p>
                    <a:p>
                      <a:r>
                        <a:rPr lang="es-ES" baseline="0" dirty="0" smtClean="0"/>
                        <a:t>Estrabismo</a:t>
                      </a:r>
                    </a:p>
                  </a:txBody>
                  <a:tcPr/>
                </a:tc>
                <a:tc>
                  <a:txBody>
                    <a:bodyPr/>
                    <a:lstStyle/>
                    <a:p>
                      <a:pPr>
                        <a:buFont typeface="Calibri" pitchFamily="34" charset="0"/>
                        <a:buChar char="‐"/>
                      </a:pPr>
                      <a:r>
                        <a:rPr lang="es-ES" baseline="0" dirty="0" smtClean="0"/>
                        <a:t>Inspección y comportamiento visual</a:t>
                      </a:r>
                    </a:p>
                    <a:p>
                      <a:pPr>
                        <a:buFont typeface="Calibri" pitchFamily="34" charset="0"/>
                        <a:buChar char="‐"/>
                      </a:pPr>
                      <a:r>
                        <a:rPr lang="es-ES" baseline="0" dirty="0" smtClean="0"/>
                        <a:t>Fijación y seguimiento</a:t>
                      </a:r>
                    </a:p>
                    <a:p>
                      <a:pPr>
                        <a:buFont typeface="Calibri" pitchFamily="34" charset="0"/>
                        <a:buChar char="‐"/>
                      </a:pPr>
                      <a:r>
                        <a:rPr lang="es-ES" baseline="0" dirty="0" smtClean="0"/>
                        <a:t>Alineación ocular</a:t>
                      </a:r>
                    </a:p>
                    <a:p>
                      <a:pPr marL="180000">
                        <a:buFont typeface="Calibri" pitchFamily="34" charset="0"/>
                        <a:buNone/>
                      </a:pPr>
                      <a:r>
                        <a:rPr lang="es-ES" baseline="0" dirty="0" smtClean="0"/>
                        <a:t>Hirsberg y cover test</a:t>
                      </a:r>
                    </a:p>
                    <a:p>
                      <a:pPr>
                        <a:buFont typeface="Calibri" pitchFamily="34" charset="0"/>
                        <a:buChar char="‐"/>
                      </a:pPr>
                      <a:r>
                        <a:rPr lang="es-ES" baseline="0" dirty="0" smtClean="0"/>
                        <a:t>Reflejo rojo</a:t>
                      </a:r>
                      <a:endParaRPr lang="es-ES" dirty="0"/>
                    </a:p>
                  </a:txBody>
                  <a:tcPr/>
                </a:tc>
              </a:tr>
              <a:tr h="936104">
                <a:tc>
                  <a:txBody>
                    <a:bodyPr/>
                    <a:lstStyle/>
                    <a:p>
                      <a:r>
                        <a:rPr lang="es-ES" dirty="0" smtClean="0"/>
                        <a:t>3 – 4 años</a:t>
                      </a:r>
                      <a:endParaRPr lang="es-ES" dirty="0"/>
                    </a:p>
                  </a:txBody>
                  <a:tcPr/>
                </a:tc>
                <a:tc>
                  <a:txBody>
                    <a:bodyPr/>
                    <a:lstStyle/>
                    <a:p>
                      <a:r>
                        <a:rPr lang="es-ES" dirty="0" smtClean="0"/>
                        <a:t>↓ AV</a:t>
                      </a:r>
                    </a:p>
                    <a:p>
                      <a:pPr marL="180000"/>
                      <a:r>
                        <a:rPr lang="es-ES" sz="1600" dirty="0" smtClean="0"/>
                        <a:t>Ambliopía</a:t>
                      </a:r>
                      <a:r>
                        <a:rPr lang="es-ES" sz="1600" baseline="0" dirty="0" smtClean="0"/>
                        <a:t> </a:t>
                      </a:r>
                    </a:p>
                    <a:p>
                      <a:pPr marL="180000"/>
                      <a:r>
                        <a:rPr lang="es-ES" sz="1600" baseline="0" dirty="0" smtClean="0"/>
                        <a:t>Problemas de graduación</a:t>
                      </a:r>
                    </a:p>
                    <a:p>
                      <a:r>
                        <a:rPr lang="es-ES" baseline="0" dirty="0" smtClean="0"/>
                        <a:t>Estrabismo </a:t>
                      </a:r>
                      <a:endParaRPr lang="es-ES" dirty="0"/>
                    </a:p>
                  </a:txBody>
                  <a:tcPr/>
                </a:tc>
                <a:tc>
                  <a:txBody>
                    <a:bodyPr/>
                    <a:lstStyle/>
                    <a:p>
                      <a:pPr>
                        <a:buFont typeface="Calibri" pitchFamily="34" charset="0"/>
                        <a:buChar char="‐"/>
                      </a:pPr>
                      <a:r>
                        <a:rPr lang="es-ES" dirty="0" smtClean="0"/>
                        <a:t>Medición de agudeza visual</a:t>
                      </a:r>
                    </a:p>
                    <a:p>
                      <a:pPr>
                        <a:buFont typeface="Calibri" pitchFamily="34" charset="0"/>
                        <a:buChar char="‐"/>
                      </a:pPr>
                      <a:r>
                        <a:rPr lang="es-ES" dirty="0" smtClean="0"/>
                        <a:t>Alineación ocular</a:t>
                      </a:r>
                    </a:p>
                    <a:p>
                      <a:pPr marL="0" marR="0" indent="0" algn="l" defTabSz="914400" rtl="0" eaLnBrk="1" fontAlgn="auto" latinLnBrk="0" hangingPunct="1">
                        <a:lnSpc>
                          <a:spcPct val="100000"/>
                        </a:lnSpc>
                        <a:spcBef>
                          <a:spcPts val="0"/>
                        </a:spcBef>
                        <a:spcAft>
                          <a:spcPts val="0"/>
                        </a:spcAft>
                        <a:buClrTx/>
                        <a:buSzTx/>
                        <a:buFont typeface="Calibri" pitchFamily="34" charset="0"/>
                        <a:buChar char="‐"/>
                        <a:tabLst/>
                        <a:defRPr/>
                      </a:pPr>
                      <a:r>
                        <a:rPr lang="es-ES" dirty="0" smtClean="0"/>
                        <a:t>Visión binocular - </a:t>
                      </a:r>
                      <a:r>
                        <a:rPr lang="es-ES" dirty="0" err="1" smtClean="0"/>
                        <a:t>estereopsis</a:t>
                      </a:r>
                      <a:endParaRPr lang="es-ES" dirty="0" smtClean="0"/>
                    </a:p>
                    <a:p>
                      <a:pPr>
                        <a:buFont typeface="Calibri" pitchFamily="34" charset="0"/>
                        <a:buChar char="‐"/>
                      </a:pPr>
                      <a:r>
                        <a:rPr lang="es-ES" dirty="0" err="1" smtClean="0"/>
                        <a:t>MOEs</a:t>
                      </a:r>
                      <a:endParaRPr lang="es-ES" dirty="0"/>
                    </a:p>
                  </a:txBody>
                  <a:tcPr/>
                </a:tc>
              </a:tr>
              <a:tr h="936104">
                <a:tc>
                  <a:txBody>
                    <a:bodyPr/>
                    <a:lstStyle/>
                    <a:p>
                      <a:r>
                        <a:rPr lang="es-ES" dirty="0" smtClean="0"/>
                        <a:t>&gt;</a:t>
                      </a:r>
                      <a:r>
                        <a:rPr lang="es-ES" baseline="0" dirty="0" smtClean="0"/>
                        <a:t> 5 años</a:t>
                      </a:r>
                      <a:endParaRPr lang="es-ES" dirty="0"/>
                    </a:p>
                  </a:txBody>
                  <a:tcPr/>
                </a:tc>
                <a:tc>
                  <a:txBody>
                    <a:bodyPr/>
                    <a:lstStyle/>
                    <a:p>
                      <a:r>
                        <a:rPr lang="es-ES" dirty="0" smtClean="0"/>
                        <a:t>↓ AV</a:t>
                      </a:r>
                    </a:p>
                    <a:p>
                      <a:pPr marL="180000"/>
                      <a:r>
                        <a:rPr lang="es-ES" sz="1600" dirty="0" smtClean="0"/>
                        <a:t>Ambliopía</a:t>
                      </a:r>
                      <a:r>
                        <a:rPr lang="es-ES" sz="1600" baseline="0" dirty="0" smtClean="0"/>
                        <a:t> </a:t>
                      </a:r>
                    </a:p>
                    <a:p>
                      <a:pPr marL="180000"/>
                      <a:r>
                        <a:rPr lang="es-ES" sz="1600" baseline="0" dirty="0" smtClean="0"/>
                        <a:t>Problemas de graduación</a:t>
                      </a:r>
                    </a:p>
                    <a:p>
                      <a:r>
                        <a:rPr lang="es-ES" baseline="0" dirty="0" smtClean="0"/>
                        <a:t>Estrabismo </a:t>
                      </a:r>
                      <a:endParaRPr lang="es-ES" dirty="0" smtClean="0"/>
                    </a:p>
                  </a:txBody>
                  <a:tcPr/>
                </a:tc>
                <a:tc>
                  <a:txBody>
                    <a:bodyPr/>
                    <a:lstStyle/>
                    <a:p>
                      <a:pPr>
                        <a:buFont typeface="Calibri" pitchFamily="34" charset="0"/>
                        <a:buChar char="‐"/>
                      </a:pPr>
                      <a:r>
                        <a:rPr lang="es-ES" dirty="0" smtClean="0"/>
                        <a:t>Medición de agudeza visual</a:t>
                      </a:r>
                    </a:p>
                    <a:p>
                      <a:pPr>
                        <a:buFont typeface="Calibri" pitchFamily="34" charset="0"/>
                        <a:buChar char="‐"/>
                      </a:pPr>
                      <a:r>
                        <a:rPr lang="es-ES" dirty="0" smtClean="0"/>
                        <a:t>Alineación ocular</a:t>
                      </a:r>
                    </a:p>
                    <a:p>
                      <a:pPr marL="0" marR="0" indent="0" algn="l" defTabSz="914400" rtl="0" eaLnBrk="1" fontAlgn="auto" latinLnBrk="0" hangingPunct="1">
                        <a:lnSpc>
                          <a:spcPct val="100000"/>
                        </a:lnSpc>
                        <a:spcBef>
                          <a:spcPts val="0"/>
                        </a:spcBef>
                        <a:spcAft>
                          <a:spcPts val="0"/>
                        </a:spcAft>
                        <a:buClrTx/>
                        <a:buSzTx/>
                        <a:buFont typeface="Calibri" pitchFamily="34" charset="0"/>
                        <a:buChar char="‐"/>
                        <a:tabLst/>
                        <a:defRPr/>
                      </a:pPr>
                      <a:r>
                        <a:rPr lang="es-ES" dirty="0" smtClean="0"/>
                        <a:t>Visión binocular - </a:t>
                      </a:r>
                      <a:r>
                        <a:rPr lang="es-ES" dirty="0" err="1" smtClean="0"/>
                        <a:t>estereopsis</a:t>
                      </a:r>
                      <a:endParaRPr lang="es-ES" dirty="0" smtClean="0"/>
                    </a:p>
                    <a:p>
                      <a:pPr>
                        <a:buFont typeface="Calibri" pitchFamily="34" charset="0"/>
                        <a:buChar char="‐"/>
                      </a:pPr>
                      <a:r>
                        <a:rPr lang="es-ES" dirty="0" err="1" smtClean="0"/>
                        <a:t>MOEs</a:t>
                      </a:r>
                      <a:endParaRPr lang="es-ES" dirty="0" smtClean="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213596" y="1268760"/>
            <a:ext cx="6828758" cy="4392488"/>
          </a:xfrm>
          <a:prstGeom prst="rect">
            <a:avLst/>
          </a:prstGeom>
          <a:noFill/>
          <a:ln w="9525">
            <a:noFill/>
            <a:miter lim="800000"/>
            <a:headEnd/>
            <a:tailEnd/>
          </a:ln>
        </p:spPr>
      </p:pic>
      <p:sp>
        <p:nvSpPr>
          <p:cNvPr id="3" name="2 Rectángulo"/>
          <p:cNvSpPr/>
          <p:nvPr/>
        </p:nvSpPr>
        <p:spPr>
          <a:xfrm>
            <a:off x="533400" y="652626"/>
            <a:ext cx="8417278" cy="400110"/>
          </a:xfrm>
          <a:prstGeom prst="rect">
            <a:avLst/>
          </a:prstGeom>
          <a:effectLst/>
        </p:spPr>
        <p:txBody>
          <a:bodyPr>
            <a:spAutoFit/>
          </a:bodyPr>
          <a:lstStyle/>
          <a:p>
            <a:pPr>
              <a:defRPr/>
            </a:pPr>
            <a:r>
              <a:rPr lang="es-ES" sz="2000" b="1" dirty="0" smtClean="0">
                <a:solidFill>
                  <a:schemeClr val="accent2">
                    <a:lumMod val="60000"/>
                    <a:lumOff val="40000"/>
                  </a:schemeClr>
                </a:solidFill>
                <a:latin typeface="Calibri" pitchFamily="34" charset="0"/>
              </a:rPr>
              <a:t>MEDICIÓN DE AGUDEZA VISUAL</a:t>
            </a:r>
            <a:endParaRPr lang="es-ES" sz="2000" b="1" dirty="0">
              <a:solidFill>
                <a:schemeClr val="accent2">
                  <a:lumMod val="60000"/>
                  <a:lumOff val="40000"/>
                </a:schemeClr>
              </a:solidFill>
              <a:latin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3 Rectángulo"/>
          <p:cNvSpPr>
            <a:spLocks noChangeArrowheads="1"/>
          </p:cNvSpPr>
          <p:nvPr/>
        </p:nvSpPr>
        <p:spPr bwMode="auto">
          <a:xfrm>
            <a:off x="683569" y="1268760"/>
            <a:ext cx="7272808" cy="2108269"/>
          </a:xfrm>
          <a:prstGeom prst="rect">
            <a:avLst/>
          </a:prstGeom>
          <a:noFill/>
          <a:ln w="9525">
            <a:noFill/>
            <a:miter lim="800000"/>
            <a:headEnd/>
            <a:tailEnd/>
          </a:ln>
        </p:spPr>
        <p:txBody>
          <a:bodyPr wrap="square">
            <a:spAutoFit/>
          </a:bodyPr>
          <a:lstStyle/>
          <a:p>
            <a:r>
              <a:rPr lang="es-ES" dirty="0" smtClean="0">
                <a:solidFill>
                  <a:srgbClr val="D99694"/>
                </a:solidFill>
                <a:latin typeface="Calibri" pitchFamily="34" charset="0"/>
              </a:rPr>
              <a:t>OPTOTIPOS</a:t>
            </a:r>
            <a:r>
              <a:rPr lang="es-ES" dirty="0">
                <a:solidFill>
                  <a:srgbClr val="D99694"/>
                </a:solidFill>
                <a:latin typeface="Calibri" pitchFamily="34" charset="0"/>
              </a:rPr>
              <a:t>:</a:t>
            </a:r>
          </a:p>
          <a:p>
            <a:pPr>
              <a:spcBef>
                <a:spcPts val="600"/>
              </a:spcBef>
              <a:buFontTx/>
              <a:buChar char="-"/>
            </a:pPr>
            <a:r>
              <a:rPr lang="es-ES" dirty="0" smtClean="0">
                <a:latin typeface="Calibri" pitchFamily="34" charset="0"/>
              </a:rPr>
              <a:t> Dibujos </a:t>
            </a:r>
            <a:r>
              <a:rPr lang="es-ES" b="1" dirty="0">
                <a:latin typeface="Calibri" pitchFamily="34" charset="0"/>
              </a:rPr>
              <a:t>(</a:t>
            </a:r>
            <a:r>
              <a:rPr lang="es-ES" b="1" dirty="0" smtClean="0">
                <a:latin typeface="Calibri" pitchFamily="34" charset="0"/>
              </a:rPr>
              <a:t>2 – 3.5 años)</a:t>
            </a:r>
            <a:endParaRPr lang="es-ES" b="1" dirty="0">
              <a:latin typeface="Calibri" pitchFamily="34" charset="0"/>
            </a:endParaRPr>
          </a:p>
          <a:p>
            <a:pPr lvl="1"/>
            <a:r>
              <a:rPr lang="es-ES" dirty="0">
                <a:latin typeface="Calibri" pitchFamily="34" charset="0"/>
              </a:rPr>
              <a:t>	</a:t>
            </a:r>
            <a:r>
              <a:rPr lang="es-ES" dirty="0" smtClean="0">
                <a:latin typeface="Calibri" pitchFamily="34" charset="0"/>
              </a:rPr>
              <a:t>Directa </a:t>
            </a:r>
            <a:r>
              <a:rPr lang="es-ES" dirty="0">
                <a:latin typeface="Calibri" pitchFamily="34" charset="0"/>
              </a:rPr>
              <a:t>o </a:t>
            </a:r>
            <a:r>
              <a:rPr lang="es-ES" dirty="0" smtClean="0">
                <a:latin typeface="Calibri" pitchFamily="34" charset="0"/>
              </a:rPr>
              <a:t>Indirecta (confrontación)</a:t>
            </a:r>
            <a:endParaRPr lang="es-ES" dirty="0">
              <a:latin typeface="Calibri" pitchFamily="34" charset="0"/>
            </a:endParaRPr>
          </a:p>
          <a:p>
            <a:r>
              <a:rPr lang="es-ES" dirty="0">
                <a:latin typeface="Calibri" pitchFamily="34" charset="0"/>
              </a:rPr>
              <a:t>	</a:t>
            </a:r>
            <a:r>
              <a:rPr lang="es-ES" dirty="0" smtClean="0">
                <a:latin typeface="Calibri" pitchFamily="34" charset="0"/>
              </a:rPr>
              <a:t>Discriminación visual y </a:t>
            </a:r>
            <a:r>
              <a:rPr lang="es-ES" b="1" dirty="0" smtClean="0">
                <a:latin typeface="Calibri" pitchFamily="34" charset="0"/>
              </a:rPr>
              <a:t>simetría entre AO</a:t>
            </a:r>
          </a:p>
          <a:p>
            <a:r>
              <a:rPr lang="es-ES" dirty="0" smtClean="0">
                <a:latin typeface="Calibri" pitchFamily="34" charset="0"/>
              </a:rPr>
              <a:t>	Distancia </a:t>
            </a:r>
            <a:r>
              <a:rPr lang="es-ES" b="1" dirty="0" smtClean="0">
                <a:latin typeface="Calibri" pitchFamily="34" charset="0"/>
              </a:rPr>
              <a:t>3 metros</a:t>
            </a:r>
            <a:r>
              <a:rPr lang="es-ES" dirty="0" smtClean="0">
                <a:latin typeface="Calibri" pitchFamily="34" charset="0"/>
              </a:rPr>
              <a:t> ….. Visión próxima (33 cm)</a:t>
            </a:r>
          </a:p>
          <a:p>
            <a:r>
              <a:rPr lang="es-ES" dirty="0" smtClean="0">
                <a:latin typeface="Calibri" pitchFamily="34" charset="0"/>
              </a:rPr>
              <a:t>	</a:t>
            </a:r>
            <a:endParaRPr lang="es-ES" dirty="0">
              <a:latin typeface="Calibri" pitchFamily="34" charset="0"/>
            </a:endParaRPr>
          </a:p>
          <a:p>
            <a:endParaRPr lang="es-ES" dirty="0">
              <a:latin typeface="Calibri" pitchFamily="34" charset="0"/>
            </a:endParaRPr>
          </a:p>
        </p:txBody>
      </p:sp>
      <p:grpSp>
        <p:nvGrpSpPr>
          <p:cNvPr id="13" name="12 Grupo"/>
          <p:cNvGrpSpPr/>
          <p:nvPr/>
        </p:nvGrpSpPr>
        <p:grpSpPr>
          <a:xfrm>
            <a:off x="3707904" y="3573016"/>
            <a:ext cx="3238500" cy="3096344"/>
            <a:chOff x="3851920" y="3573016"/>
            <a:chExt cx="3238500" cy="3096344"/>
          </a:xfrm>
        </p:grpSpPr>
        <p:pic>
          <p:nvPicPr>
            <p:cNvPr id="81924" name="Picture 4" descr="http://www.qvision.es/blogs/patrizia-salvestrini/files/2014/03/lea-21.jpg"/>
            <p:cNvPicPr>
              <a:picLocks noChangeAspect="1" noChangeArrowheads="1"/>
            </p:cNvPicPr>
            <p:nvPr/>
          </p:nvPicPr>
          <p:blipFill>
            <a:blip r:embed="rId3" cstate="print"/>
            <a:srcRect/>
            <a:stretch>
              <a:fillRect/>
            </a:stretch>
          </p:blipFill>
          <p:spPr bwMode="auto">
            <a:xfrm>
              <a:off x="3851920" y="3573016"/>
              <a:ext cx="3238500" cy="2627313"/>
            </a:xfrm>
            <a:prstGeom prst="rect">
              <a:avLst/>
            </a:prstGeom>
            <a:noFill/>
            <a:ln w="9525">
              <a:noFill/>
              <a:miter lim="800000"/>
              <a:headEnd/>
              <a:tailEnd/>
            </a:ln>
          </p:spPr>
        </p:pic>
        <p:sp>
          <p:nvSpPr>
            <p:cNvPr id="81926" name="7 Rectángulo"/>
            <p:cNvSpPr>
              <a:spLocks noChangeArrowheads="1"/>
            </p:cNvSpPr>
            <p:nvPr/>
          </p:nvSpPr>
          <p:spPr bwMode="auto">
            <a:xfrm>
              <a:off x="5186660" y="6207695"/>
              <a:ext cx="825500" cy="461665"/>
            </a:xfrm>
            <a:prstGeom prst="rect">
              <a:avLst/>
            </a:prstGeom>
            <a:noFill/>
            <a:ln w="9525">
              <a:noFill/>
              <a:miter lim="800000"/>
              <a:headEnd/>
              <a:tailEnd/>
            </a:ln>
          </p:spPr>
          <p:txBody>
            <a:bodyPr>
              <a:spAutoFit/>
            </a:bodyPr>
            <a:lstStyle/>
            <a:p>
              <a:r>
                <a:rPr lang="es-ES" sz="2400" dirty="0">
                  <a:latin typeface="Calibri" pitchFamily="34" charset="0"/>
                </a:rPr>
                <a:t>Lea</a:t>
              </a:r>
            </a:p>
          </p:txBody>
        </p:sp>
      </p:grpSp>
      <p:sp>
        <p:nvSpPr>
          <p:cNvPr id="9" name="8 Rectángulo"/>
          <p:cNvSpPr/>
          <p:nvPr/>
        </p:nvSpPr>
        <p:spPr>
          <a:xfrm>
            <a:off x="533400" y="438151"/>
            <a:ext cx="8417278" cy="708025"/>
          </a:xfrm>
          <a:prstGeom prst="rect">
            <a:avLst/>
          </a:prstGeom>
          <a:effectLst/>
        </p:spPr>
        <p:txBody>
          <a:bodyPr>
            <a:spAutoFit/>
          </a:bodyPr>
          <a:lstStyle/>
          <a:p>
            <a:pPr>
              <a:defRPr/>
            </a:pPr>
            <a:r>
              <a:rPr lang="es-ES" sz="4000" dirty="0" smtClean="0">
                <a:solidFill>
                  <a:schemeClr val="accent2">
                    <a:lumMod val="60000"/>
                    <a:lumOff val="40000"/>
                  </a:schemeClr>
                </a:solidFill>
                <a:latin typeface="Calibri" pitchFamily="34" charset="0"/>
              </a:rPr>
              <a:t>MEDICIÓN DE AGUDEZA VISUAL</a:t>
            </a:r>
            <a:endParaRPr lang="es-ES" sz="4000" dirty="0">
              <a:solidFill>
                <a:schemeClr val="accent2">
                  <a:lumMod val="60000"/>
                  <a:lumOff val="40000"/>
                </a:schemeClr>
              </a:solidFill>
              <a:latin typeface="Calibri" pitchFamily="34" charset="0"/>
            </a:endParaRPr>
          </a:p>
        </p:txBody>
      </p:sp>
      <p:grpSp>
        <p:nvGrpSpPr>
          <p:cNvPr id="15" name="14 Grupo"/>
          <p:cNvGrpSpPr/>
          <p:nvPr/>
        </p:nvGrpSpPr>
        <p:grpSpPr>
          <a:xfrm>
            <a:off x="683568" y="2924944"/>
            <a:ext cx="2828925" cy="3774033"/>
            <a:chOff x="806971" y="2924944"/>
            <a:chExt cx="2828925" cy="3774033"/>
          </a:xfrm>
        </p:grpSpPr>
        <p:pic>
          <p:nvPicPr>
            <p:cNvPr id="8" name="Picture 2" descr="http://www.admiravision.es/resources/images/20101126-pigassou2602224395429235670.jpg"/>
            <p:cNvPicPr>
              <a:picLocks noChangeAspect="1" noChangeArrowheads="1"/>
            </p:cNvPicPr>
            <p:nvPr/>
          </p:nvPicPr>
          <p:blipFill>
            <a:blip r:embed="rId4" cstate="print"/>
            <a:srcRect/>
            <a:stretch>
              <a:fillRect/>
            </a:stretch>
          </p:blipFill>
          <p:spPr bwMode="auto">
            <a:xfrm>
              <a:off x="806971" y="2924944"/>
              <a:ext cx="2828925" cy="3305175"/>
            </a:xfrm>
            <a:prstGeom prst="rect">
              <a:avLst/>
            </a:prstGeom>
            <a:noFill/>
            <a:ln>
              <a:solidFill>
                <a:schemeClr val="tx1">
                  <a:lumMod val="95000"/>
                  <a:lumOff val="5000"/>
                </a:schemeClr>
              </a:solidFill>
            </a:ln>
          </p:spPr>
        </p:pic>
        <p:sp>
          <p:nvSpPr>
            <p:cNvPr id="12" name="6 Rectángulo"/>
            <p:cNvSpPr>
              <a:spLocks noChangeArrowheads="1"/>
            </p:cNvSpPr>
            <p:nvPr/>
          </p:nvSpPr>
          <p:spPr bwMode="auto">
            <a:xfrm>
              <a:off x="1619672" y="6237312"/>
              <a:ext cx="1264192" cy="461665"/>
            </a:xfrm>
            <a:prstGeom prst="rect">
              <a:avLst/>
            </a:prstGeom>
            <a:noFill/>
            <a:ln w="9525">
              <a:noFill/>
              <a:miter lim="800000"/>
              <a:headEnd/>
              <a:tailEnd/>
            </a:ln>
          </p:spPr>
          <p:txBody>
            <a:bodyPr wrap="none">
              <a:spAutoFit/>
            </a:bodyPr>
            <a:lstStyle/>
            <a:p>
              <a:r>
                <a:rPr lang="es-ES" sz="2400" dirty="0" err="1">
                  <a:latin typeface="Calibri" pitchFamily="34" charset="0"/>
                </a:rPr>
                <a:t>Pigassou</a:t>
              </a:r>
              <a:endParaRPr lang="es-ES" sz="2400" dirty="0">
                <a:latin typeface="Calibri" pitchFamily="34" charset="0"/>
              </a:endParaRPr>
            </a:p>
          </p:txBody>
        </p:sp>
      </p:grpSp>
      <p:grpSp>
        <p:nvGrpSpPr>
          <p:cNvPr id="11" name="10 Grupo"/>
          <p:cNvGrpSpPr/>
          <p:nvPr/>
        </p:nvGrpSpPr>
        <p:grpSpPr>
          <a:xfrm>
            <a:off x="7164288" y="3861048"/>
            <a:ext cx="1584176" cy="2304256"/>
            <a:chOff x="6228184" y="1052736"/>
            <a:chExt cx="1584176" cy="2304256"/>
          </a:xfrm>
        </p:grpSpPr>
        <p:pic>
          <p:nvPicPr>
            <p:cNvPr id="3074" name="Picture 2"/>
            <p:cNvPicPr>
              <a:picLocks noChangeAspect="1" noChangeArrowheads="1"/>
            </p:cNvPicPr>
            <p:nvPr/>
          </p:nvPicPr>
          <p:blipFill>
            <a:blip r:embed="rId5" cstate="print"/>
            <a:srcRect l="6389" t="2831" r="51020" b="6563"/>
            <a:stretch>
              <a:fillRect/>
            </a:stretch>
          </p:blipFill>
          <p:spPr bwMode="auto">
            <a:xfrm>
              <a:off x="6228184" y="1052736"/>
              <a:ext cx="1440160" cy="2304256"/>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4" name="13 Rectángulo"/>
            <p:cNvSpPr/>
            <p:nvPr/>
          </p:nvSpPr>
          <p:spPr>
            <a:xfrm>
              <a:off x="6228184" y="1713582"/>
              <a:ext cx="1584176"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pic>
        <p:nvPicPr>
          <p:cNvPr id="4098" name="Picture 2"/>
          <p:cNvPicPr>
            <a:picLocks noChangeAspect="1" noChangeArrowheads="1"/>
          </p:cNvPicPr>
          <p:nvPr/>
        </p:nvPicPr>
        <p:blipFill>
          <a:blip r:embed="rId6" cstate="print"/>
          <a:srcRect/>
          <a:stretch>
            <a:fillRect/>
          </a:stretch>
        </p:blipFill>
        <p:spPr bwMode="auto">
          <a:xfrm>
            <a:off x="6330398" y="1124744"/>
            <a:ext cx="2274050" cy="2448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3 Rectángulo"/>
          <p:cNvSpPr>
            <a:spLocks noChangeArrowheads="1"/>
          </p:cNvSpPr>
          <p:nvPr/>
        </p:nvSpPr>
        <p:spPr bwMode="auto">
          <a:xfrm>
            <a:off x="681473" y="1160165"/>
            <a:ext cx="7130887" cy="1631216"/>
          </a:xfrm>
          <a:prstGeom prst="rect">
            <a:avLst/>
          </a:prstGeom>
          <a:noFill/>
          <a:ln w="9525">
            <a:noFill/>
            <a:miter lim="800000"/>
            <a:headEnd/>
            <a:tailEnd/>
          </a:ln>
        </p:spPr>
        <p:txBody>
          <a:bodyPr wrap="square">
            <a:spAutoFit/>
          </a:bodyPr>
          <a:lstStyle/>
          <a:p>
            <a:endParaRPr lang="es-ES" dirty="0">
              <a:latin typeface="Calibri" pitchFamily="34" charset="0"/>
            </a:endParaRPr>
          </a:p>
          <a:p>
            <a:r>
              <a:rPr lang="es-ES" dirty="0">
                <a:solidFill>
                  <a:srgbClr val="D99694"/>
                </a:solidFill>
                <a:latin typeface="Calibri" pitchFamily="34" charset="0"/>
              </a:rPr>
              <a:t>OPTOTIPOS:</a:t>
            </a:r>
          </a:p>
          <a:p>
            <a:pPr>
              <a:spcBef>
                <a:spcPts val="600"/>
              </a:spcBef>
              <a:buFontTx/>
              <a:buChar char="-"/>
            </a:pPr>
            <a:r>
              <a:rPr lang="es-ES" dirty="0" smtClean="0">
                <a:latin typeface="Calibri" pitchFamily="34" charset="0"/>
              </a:rPr>
              <a:t> Direccionales </a:t>
            </a:r>
            <a:r>
              <a:rPr lang="es-ES" b="1" dirty="0">
                <a:latin typeface="Calibri" pitchFamily="34" charset="0"/>
              </a:rPr>
              <a:t>(</a:t>
            </a:r>
            <a:r>
              <a:rPr lang="es-ES" b="1" dirty="0" smtClean="0">
                <a:latin typeface="Calibri" pitchFamily="34" charset="0"/>
              </a:rPr>
              <a:t>4 – 5años)</a:t>
            </a:r>
          </a:p>
          <a:p>
            <a:pPr>
              <a:spcBef>
                <a:spcPts val="600"/>
              </a:spcBef>
            </a:pPr>
            <a:r>
              <a:rPr lang="es-ES" b="1" dirty="0" smtClean="0">
                <a:latin typeface="Calibri" pitchFamily="34" charset="0"/>
              </a:rPr>
              <a:t>	</a:t>
            </a:r>
            <a:r>
              <a:rPr lang="es-ES" dirty="0" smtClean="0">
                <a:latin typeface="Calibri" pitchFamily="34" charset="0"/>
              </a:rPr>
              <a:t>No dominio de espacialidad: </a:t>
            </a:r>
            <a:r>
              <a:rPr lang="es-ES" b="1" dirty="0" smtClean="0">
                <a:latin typeface="Calibri" pitchFamily="34" charset="0"/>
              </a:rPr>
              <a:t>Confrontación </a:t>
            </a:r>
            <a:endParaRPr lang="es-ES" dirty="0">
              <a:latin typeface="Calibri" pitchFamily="34" charset="0"/>
            </a:endParaRPr>
          </a:p>
          <a:p>
            <a:pPr lvl="1"/>
            <a:r>
              <a:rPr lang="es-ES" dirty="0">
                <a:latin typeface="Calibri" pitchFamily="34" charset="0"/>
              </a:rPr>
              <a:t>	</a:t>
            </a:r>
          </a:p>
        </p:txBody>
      </p:sp>
      <p:pic>
        <p:nvPicPr>
          <p:cNvPr id="4" name="Picture 4" descr="http://www.ocularvisio.com/blog/wp-content/uploads/ni%C3%B1o.jpg"/>
          <p:cNvPicPr>
            <a:picLocks noChangeAspect="1" noChangeArrowheads="1"/>
          </p:cNvPicPr>
          <p:nvPr/>
        </p:nvPicPr>
        <p:blipFill>
          <a:blip r:embed="rId3" cstate="print"/>
          <a:srcRect/>
          <a:stretch>
            <a:fillRect/>
          </a:stretch>
        </p:blipFill>
        <p:spPr bwMode="auto">
          <a:xfrm>
            <a:off x="323528" y="3429000"/>
            <a:ext cx="3184895" cy="1800200"/>
          </a:xfrm>
          <a:prstGeom prst="rect">
            <a:avLst/>
          </a:prstGeom>
          <a:noFill/>
          <a:ln w="9525">
            <a:noFill/>
            <a:miter lim="800000"/>
            <a:headEnd/>
            <a:tailEnd/>
          </a:ln>
        </p:spPr>
      </p:pic>
      <p:sp>
        <p:nvSpPr>
          <p:cNvPr id="6" name="5 Rectángulo"/>
          <p:cNvSpPr/>
          <p:nvPr/>
        </p:nvSpPr>
        <p:spPr>
          <a:xfrm>
            <a:off x="533400" y="438151"/>
            <a:ext cx="8417278" cy="708025"/>
          </a:xfrm>
          <a:prstGeom prst="rect">
            <a:avLst/>
          </a:prstGeom>
          <a:effectLst/>
        </p:spPr>
        <p:txBody>
          <a:bodyPr>
            <a:spAutoFit/>
          </a:bodyPr>
          <a:lstStyle/>
          <a:p>
            <a:pPr>
              <a:defRPr/>
            </a:pPr>
            <a:r>
              <a:rPr lang="es-ES" sz="4000" dirty="0" smtClean="0">
                <a:solidFill>
                  <a:schemeClr val="accent2">
                    <a:lumMod val="60000"/>
                    <a:lumOff val="40000"/>
                  </a:schemeClr>
                </a:solidFill>
                <a:latin typeface="Calibri" pitchFamily="34" charset="0"/>
              </a:rPr>
              <a:t>MEDICIÓN DE AGUDEZA VISUAL</a:t>
            </a:r>
            <a:endParaRPr lang="es-ES" sz="4000" dirty="0">
              <a:solidFill>
                <a:schemeClr val="accent2">
                  <a:lumMod val="60000"/>
                  <a:lumOff val="40000"/>
                </a:schemeClr>
              </a:solidFill>
              <a:latin typeface="Calibri" pitchFamily="34" charset="0"/>
            </a:endParaRPr>
          </a:p>
        </p:txBody>
      </p:sp>
      <p:grpSp>
        <p:nvGrpSpPr>
          <p:cNvPr id="8" name="7 Grupo"/>
          <p:cNvGrpSpPr/>
          <p:nvPr/>
        </p:nvGrpSpPr>
        <p:grpSpPr>
          <a:xfrm>
            <a:off x="3707904" y="2631951"/>
            <a:ext cx="2881312" cy="3821385"/>
            <a:chOff x="611560" y="2805584"/>
            <a:chExt cx="2881312" cy="3821385"/>
          </a:xfrm>
        </p:grpSpPr>
        <p:pic>
          <p:nvPicPr>
            <p:cNvPr id="5" name="Picture 4" descr="http://www.admiravision.es/resources/images/20101126-esnellen9209143269466260686.gif"/>
            <p:cNvPicPr>
              <a:picLocks noChangeAspect="1" noChangeArrowheads="1"/>
            </p:cNvPicPr>
            <p:nvPr/>
          </p:nvPicPr>
          <p:blipFill>
            <a:blip r:embed="rId4" cstate="print"/>
            <a:srcRect/>
            <a:stretch>
              <a:fillRect/>
            </a:stretch>
          </p:blipFill>
          <p:spPr bwMode="auto">
            <a:xfrm>
              <a:off x="611560" y="2805584"/>
              <a:ext cx="2881312" cy="3287712"/>
            </a:xfrm>
            <a:prstGeom prst="rect">
              <a:avLst/>
            </a:prstGeom>
            <a:noFill/>
            <a:ln>
              <a:solidFill>
                <a:schemeClr val="tx1">
                  <a:lumMod val="95000"/>
                  <a:lumOff val="5000"/>
                </a:schemeClr>
              </a:solidFill>
            </a:ln>
          </p:spPr>
        </p:pic>
        <p:sp>
          <p:nvSpPr>
            <p:cNvPr id="7" name="6 CuadroTexto"/>
            <p:cNvSpPr txBox="1"/>
            <p:nvPr/>
          </p:nvSpPr>
          <p:spPr>
            <a:xfrm>
              <a:off x="899592" y="6165304"/>
              <a:ext cx="2376264" cy="461665"/>
            </a:xfrm>
            <a:prstGeom prst="rect">
              <a:avLst/>
            </a:prstGeom>
            <a:noFill/>
          </p:spPr>
          <p:txBody>
            <a:bodyPr wrap="square" rtlCol="0">
              <a:spAutoFit/>
            </a:bodyPr>
            <a:lstStyle/>
            <a:p>
              <a:pPr algn="ctr"/>
              <a:r>
                <a:rPr lang="es-ES" sz="2400" dirty="0" smtClean="0"/>
                <a:t>E de </a:t>
              </a:r>
              <a:r>
                <a:rPr lang="es-ES" sz="2400" dirty="0" err="1" smtClean="0"/>
                <a:t>Snellen</a:t>
              </a:r>
              <a:endParaRPr lang="es-ES" sz="2400" dirty="0"/>
            </a:p>
          </p:txBody>
        </p:sp>
      </p:grpSp>
      <p:grpSp>
        <p:nvGrpSpPr>
          <p:cNvPr id="2" name="Agrupar 1"/>
          <p:cNvGrpSpPr/>
          <p:nvPr/>
        </p:nvGrpSpPr>
        <p:grpSpPr>
          <a:xfrm>
            <a:off x="6588224" y="1772816"/>
            <a:ext cx="2376264" cy="4680520"/>
            <a:chOff x="3635896" y="1772816"/>
            <a:chExt cx="2376264" cy="4680520"/>
          </a:xfrm>
        </p:grpSpPr>
        <p:pic>
          <p:nvPicPr>
            <p:cNvPr id="13314" name="Picture 2" descr="http://marpe-vision.com/Marpe_Vision/Test_de_Landolt_files/shapeimage_8.png"/>
            <p:cNvPicPr>
              <a:picLocks noChangeAspect="1" noChangeArrowheads="1"/>
            </p:cNvPicPr>
            <p:nvPr/>
          </p:nvPicPr>
          <p:blipFill>
            <a:blip r:embed="rId5" cstate="print"/>
            <a:srcRect/>
            <a:stretch>
              <a:fillRect/>
            </a:stretch>
          </p:blipFill>
          <p:spPr bwMode="auto">
            <a:xfrm>
              <a:off x="3923928" y="1772816"/>
              <a:ext cx="1857375" cy="4133850"/>
            </a:xfrm>
            <a:prstGeom prst="rect">
              <a:avLst/>
            </a:prstGeom>
            <a:noFill/>
            <a:ln>
              <a:solidFill>
                <a:schemeClr val="tx1"/>
              </a:solidFill>
            </a:ln>
          </p:spPr>
        </p:pic>
        <p:sp>
          <p:nvSpPr>
            <p:cNvPr id="9" name="6 CuadroTexto"/>
            <p:cNvSpPr txBox="1"/>
            <p:nvPr/>
          </p:nvSpPr>
          <p:spPr>
            <a:xfrm>
              <a:off x="3635896" y="5991671"/>
              <a:ext cx="2376264" cy="461665"/>
            </a:xfrm>
            <a:prstGeom prst="rect">
              <a:avLst/>
            </a:prstGeom>
            <a:noFill/>
          </p:spPr>
          <p:txBody>
            <a:bodyPr wrap="square" rtlCol="0">
              <a:spAutoFit/>
            </a:bodyPr>
            <a:lstStyle/>
            <a:p>
              <a:pPr algn="ctr"/>
              <a:r>
                <a:rPr lang="es-ES" sz="2400" dirty="0"/>
                <a:t>C</a:t>
              </a:r>
              <a:r>
                <a:rPr lang="es-ES" sz="2400" dirty="0" smtClean="0"/>
                <a:t> de </a:t>
              </a:r>
              <a:r>
                <a:rPr lang="es-ES" sz="2400" dirty="0" err="1" smtClean="0"/>
                <a:t>Landolt</a:t>
              </a:r>
              <a:endParaRPr lang="es-ES" sz="2400" dirty="0"/>
            </a:p>
          </p:txBody>
        </p:sp>
      </p:gr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3 Rectángulo"/>
          <p:cNvSpPr>
            <a:spLocks noChangeArrowheads="1"/>
          </p:cNvSpPr>
          <p:nvPr/>
        </p:nvSpPr>
        <p:spPr bwMode="auto">
          <a:xfrm>
            <a:off x="753481" y="1117193"/>
            <a:ext cx="8643055" cy="1092607"/>
          </a:xfrm>
          <a:prstGeom prst="rect">
            <a:avLst/>
          </a:prstGeom>
          <a:noFill/>
          <a:ln w="9525">
            <a:noFill/>
            <a:miter lim="800000"/>
            <a:headEnd/>
            <a:tailEnd/>
          </a:ln>
        </p:spPr>
        <p:txBody>
          <a:bodyPr>
            <a:spAutoFit/>
          </a:bodyPr>
          <a:lstStyle/>
          <a:p>
            <a:endParaRPr lang="es-ES" sz="2400" dirty="0" smtClean="0">
              <a:latin typeface="Comic Sans MS" pitchFamily="66" charset="0"/>
            </a:endParaRPr>
          </a:p>
          <a:p>
            <a:r>
              <a:rPr lang="es-ES" dirty="0">
                <a:solidFill>
                  <a:srgbClr val="D99694"/>
                </a:solidFill>
              </a:rPr>
              <a:t>OPTOTIPOS:</a:t>
            </a:r>
          </a:p>
          <a:p>
            <a:pPr>
              <a:spcBef>
                <a:spcPts val="600"/>
              </a:spcBef>
            </a:pPr>
            <a:r>
              <a:rPr lang="es-ES" dirty="0" smtClean="0"/>
              <a:t>- </a:t>
            </a:r>
            <a:r>
              <a:rPr lang="es-ES" dirty="0" err="1" smtClean="0"/>
              <a:t>Optotipos</a:t>
            </a:r>
            <a:r>
              <a:rPr lang="es-ES" dirty="0" smtClean="0"/>
              <a:t> de </a:t>
            </a:r>
            <a:r>
              <a:rPr lang="es-ES" dirty="0"/>
              <a:t>Adulto (&gt;6 </a:t>
            </a:r>
            <a:r>
              <a:rPr lang="es-ES" dirty="0" smtClean="0"/>
              <a:t>años): </a:t>
            </a:r>
            <a:r>
              <a:rPr lang="es-ES" dirty="0"/>
              <a:t>Letras o números</a:t>
            </a:r>
          </a:p>
        </p:txBody>
      </p:sp>
      <p:pic>
        <p:nvPicPr>
          <p:cNvPr id="7" name="Picture 2" descr="http://t3.gstatic.com/images?q=tbn:ANd9GcSRGiZcpqlcMR-0gNgLhnMVUD6R0DESUExcFqwAJ_Giy6eRX4KKqg"/>
          <p:cNvPicPr>
            <a:picLocks noChangeAspect="1" noChangeArrowheads="1"/>
          </p:cNvPicPr>
          <p:nvPr/>
        </p:nvPicPr>
        <p:blipFill>
          <a:blip r:embed="rId3" cstate="print"/>
          <a:srcRect/>
          <a:stretch>
            <a:fillRect/>
          </a:stretch>
        </p:blipFill>
        <p:spPr bwMode="auto">
          <a:xfrm>
            <a:off x="1043608" y="2420888"/>
            <a:ext cx="1599714" cy="3676601"/>
          </a:xfrm>
          <a:prstGeom prst="rect">
            <a:avLst/>
          </a:prstGeom>
          <a:noFill/>
          <a:ln w="9525">
            <a:solidFill>
              <a:schemeClr val="tx1"/>
            </a:solidFill>
            <a:miter lim="800000"/>
            <a:headEnd/>
            <a:tailEnd/>
          </a:ln>
        </p:spPr>
      </p:pic>
      <p:pic>
        <p:nvPicPr>
          <p:cNvPr id="12291" name="Picture 3"/>
          <p:cNvPicPr>
            <a:picLocks noChangeAspect="1" noChangeArrowheads="1"/>
          </p:cNvPicPr>
          <p:nvPr/>
        </p:nvPicPr>
        <p:blipFill>
          <a:blip r:embed="rId4" cstate="print">
            <a:lum contrast="37000"/>
          </a:blip>
          <a:srcRect/>
          <a:stretch>
            <a:fillRect/>
          </a:stretch>
        </p:blipFill>
        <p:spPr bwMode="auto">
          <a:xfrm>
            <a:off x="2915816" y="2852936"/>
            <a:ext cx="3742825" cy="3024336"/>
          </a:xfrm>
          <a:prstGeom prst="rect">
            <a:avLst/>
          </a:prstGeom>
          <a:noFill/>
          <a:ln w="9525">
            <a:solidFill>
              <a:schemeClr val="tx1"/>
            </a:solidFill>
            <a:miter lim="800000"/>
            <a:headEnd/>
            <a:tailEnd/>
          </a:ln>
        </p:spPr>
      </p:pic>
      <p:pic>
        <p:nvPicPr>
          <p:cNvPr id="12293" name="Picture 5" descr="http://www2.univadis.net/opencms/export/sites/default/manual_oftalmologia/2/images/Castanera_f6.jpg"/>
          <p:cNvPicPr>
            <a:picLocks noChangeAspect="1" noChangeArrowheads="1"/>
          </p:cNvPicPr>
          <p:nvPr/>
        </p:nvPicPr>
        <p:blipFill>
          <a:blip r:embed="rId5" cstate="print"/>
          <a:srcRect/>
          <a:stretch>
            <a:fillRect/>
          </a:stretch>
        </p:blipFill>
        <p:spPr bwMode="auto">
          <a:xfrm>
            <a:off x="6948264" y="1340768"/>
            <a:ext cx="1800200" cy="26741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5 Rectángulo"/>
          <p:cNvSpPr/>
          <p:nvPr/>
        </p:nvSpPr>
        <p:spPr>
          <a:xfrm>
            <a:off x="533400" y="438151"/>
            <a:ext cx="8417278" cy="708025"/>
          </a:xfrm>
          <a:prstGeom prst="rect">
            <a:avLst/>
          </a:prstGeom>
          <a:effectLst/>
        </p:spPr>
        <p:txBody>
          <a:bodyPr>
            <a:spAutoFit/>
          </a:bodyPr>
          <a:lstStyle/>
          <a:p>
            <a:pPr>
              <a:defRPr/>
            </a:pPr>
            <a:r>
              <a:rPr lang="es-ES" sz="4000" dirty="0" smtClean="0">
                <a:solidFill>
                  <a:schemeClr val="accent2">
                    <a:lumMod val="60000"/>
                    <a:lumOff val="40000"/>
                  </a:schemeClr>
                </a:solidFill>
                <a:latin typeface="Calibri" pitchFamily="34" charset="0"/>
              </a:rPr>
              <a:t>MEDICIÓN DE AGUDEZA VISUAL</a:t>
            </a:r>
            <a:endParaRPr lang="es-ES" sz="4000" dirty="0">
              <a:solidFill>
                <a:schemeClr val="accent2">
                  <a:lumMod val="60000"/>
                  <a:lumOff val="40000"/>
                </a:schemeClr>
              </a:solidFill>
              <a:latin typeface="Calibri" pitchFamily="34" charset="0"/>
            </a:endParaRPr>
          </a:p>
        </p:txBody>
      </p:sp>
      <p:sp>
        <p:nvSpPr>
          <p:cNvPr id="9" name="8 CuadroTexto"/>
          <p:cNvSpPr txBox="1"/>
          <p:nvPr/>
        </p:nvSpPr>
        <p:spPr>
          <a:xfrm>
            <a:off x="683568" y="6165304"/>
            <a:ext cx="2232248" cy="400110"/>
          </a:xfrm>
          <a:prstGeom prst="rect">
            <a:avLst/>
          </a:prstGeom>
          <a:noFill/>
        </p:spPr>
        <p:txBody>
          <a:bodyPr wrap="square" rtlCol="0">
            <a:spAutoFit/>
          </a:bodyPr>
          <a:lstStyle/>
          <a:p>
            <a:pPr algn="ctr"/>
            <a:r>
              <a:rPr lang="es-ES" sz="2000" dirty="0" smtClean="0"/>
              <a:t>Letras de </a:t>
            </a:r>
            <a:r>
              <a:rPr lang="es-ES" sz="2000" dirty="0" err="1" smtClean="0"/>
              <a:t>Snellen</a:t>
            </a:r>
            <a:endParaRPr lang="es-ES" sz="2000" dirty="0"/>
          </a:p>
        </p:txBody>
      </p:sp>
      <p:sp>
        <p:nvSpPr>
          <p:cNvPr id="10" name="9 CuadroTexto"/>
          <p:cNvSpPr txBox="1"/>
          <p:nvPr/>
        </p:nvSpPr>
        <p:spPr>
          <a:xfrm>
            <a:off x="3203848" y="5877272"/>
            <a:ext cx="2448272" cy="400110"/>
          </a:xfrm>
          <a:prstGeom prst="rect">
            <a:avLst/>
          </a:prstGeom>
          <a:noFill/>
        </p:spPr>
        <p:txBody>
          <a:bodyPr wrap="square" rtlCol="0">
            <a:spAutoFit/>
          </a:bodyPr>
          <a:lstStyle/>
          <a:p>
            <a:pPr algn="ctr"/>
            <a:r>
              <a:rPr lang="es-ES" sz="2000" dirty="0" err="1" smtClean="0"/>
              <a:t>Optotipo</a:t>
            </a:r>
            <a:r>
              <a:rPr lang="es-ES" sz="2000" dirty="0" smtClean="0"/>
              <a:t> HOTV</a:t>
            </a:r>
            <a:endParaRPr lang="es-ES" sz="2000"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3 Rectángulo"/>
          <p:cNvSpPr>
            <a:spLocks noChangeArrowheads="1"/>
          </p:cNvSpPr>
          <p:nvPr/>
        </p:nvSpPr>
        <p:spPr bwMode="auto">
          <a:xfrm>
            <a:off x="535921" y="500063"/>
            <a:ext cx="8212543" cy="1723549"/>
          </a:xfrm>
          <a:prstGeom prst="rect">
            <a:avLst/>
          </a:prstGeom>
          <a:noFill/>
          <a:ln w="9525">
            <a:noFill/>
            <a:miter lim="800000"/>
            <a:headEnd/>
            <a:tailEnd/>
          </a:ln>
        </p:spPr>
        <p:txBody>
          <a:bodyPr wrap="square">
            <a:spAutoFit/>
          </a:bodyPr>
          <a:lstStyle/>
          <a:p>
            <a:r>
              <a:rPr lang="es-ES" sz="3200" dirty="0">
                <a:solidFill>
                  <a:schemeClr val="accent2">
                    <a:lumMod val="60000"/>
                    <a:lumOff val="40000"/>
                  </a:schemeClr>
                </a:solidFill>
                <a:latin typeface="Calibri" pitchFamily="34" charset="0"/>
              </a:rPr>
              <a:t>VISION </a:t>
            </a:r>
            <a:r>
              <a:rPr lang="es-ES" sz="3200" dirty="0" smtClean="0">
                <a:solidFill>
                  <a:schemeClr val="accent2">
                    <a:lumMod val="60000"/>
                    <a:lumOff val="40000"/>
                  </a:schemeClr>
                </a:solidFill>
                <a:latin typeface="Calibri" pitchFamily="34" charset="0"/>
              </a:rPr>
              <a:t>BINOCULAR - ESTEREOPSIS </a:t>
            </a:r>
            <a:endParaRPr lang="es-ES" sz="3200" dirty="0">
              <a:solidFill>
                <a:schemeClr val="accent2">
                  <a:lumMod val="60000"/>
                  <a:lumOff val="40000"/>
                </a:schemeClr>
              </a:solidFill>
              <a:latin typeface="Calibri" pitchFamily="34" charset="0"/>
            </a:endParaRPr>
          </a:p>
          <a:p>
            <a:pPr>
              <a:spcBef>
                <a:spcPts val="1800"/>
              </a:spcBef>
            </a:pPr>
            <a:r>
              <a:rPr lang="es-ES" dirty="0" smtClean="0">
                <a:solidFill>
                  <a:schemeClr val="accent2">
                    <a:lumMod val="60000"/>
                    <a:lumOff val="40000"/>
                  </a:schemeClr>
                </a:solidFill>
                <a:latin typeface="Calibri" pitchFamily="34" charset="0"/>
              </a:rPr>
              <a:t>TEST DE AGUDEZA ESTEREOSCÓPICA</a:t>
            </a:r>
          </a:p>
          <a:p>
            <a:pPr>
              <a:spcBef>
                <a:spcPts val="600"/>
              </a:spcBef>
            </a:pPr>
            <a:r>
              <a:rPr lang="es-ES" dirty="0" smtClean="0">
                <a:latin typeface="Calibri" pitchFamily="34" charset="0"/>
              </a:rPr>
              <a:t>	Determinar </a:t>
            </a:r>
            <a:r>
              <a:rPr lang="es-ES" dirty="0">
                <a:latin typeface="Calibri" pitchFamily="34" charset="0"/>
              </a:rPr>
              <a:t>la capacidad de </a:t>
            </a:r>
            <a:r>
              <a:rPr lang="es-ES" dirty="0" smtClean="0">
                <a:latin typeface="Calibri" pitchFamily="34" charset="0"/>
              </a:rPr>
              <a:t>percibir y discriminar detalles </a:t>
            </a:r>
            <a:r>
              <a:rPr lang="es-ES" dirty="0">
                <a:latin typeface="Calibri" pitchFamily="34" charset="0"/>
              </a:rPr>
              <a:t>situados en planos diferentes y a una distancia mínima</a:t>
            </a:r>
          </a:p>
        </p:txBody>
      </p:sp>
      <p:pic>
        <p:nvPicPr>
          <p:cNvPr id="86019" name="Picture 4" descr="http://retinografias.com/panel/wp-content/uploads/2011/07/Estereopsis.jpg"/>
          <p:cNvPicPr>
            <a:picLocks noChangeAspect="1" noChangeArrowheads="1"/>
          </p:cNvPicPr>
          <p:nvPr/>
        </p:nvPicPr>
        <p:blipFill>
          <a:blip r:embed="rId2" cstate="print"/>
          <a:srcRect/>
          <a:stretch>
            <a:fillRect/>
          </a:stretch>
        </p:blipFill>
        <p:spPr bwMode="auto">
          <a:xfrm>
            <a:off x="883940" y="2564904"/>
            <a:ext cx="2247900" cy="3286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0" name="9 Grupo"/>
          <p:cNvGrpSpPr/>
          <p:nvPr/>
        </p:nvGrpSpPr>
        <p:grpSpPr>
          <a:xfrm>
            <a:off x="3781276" y="3877022"/>
            <a:ext cx="4782758" cy="2000250"/>
            <a:chOff x="3781276" y="3429000"/>
            <a:chExt cx="4782758" cy="2000250"/>
          </a:xfrm>
        </p:grpSpPr>
        <p:pic>
          <p:nvPicPr>
            <p:cNvPr id="86020" name="Picture 8" descr="http://media.ophthalmologyweb.com/m/27/Product/49461-187x140.jpg"/>
            <p:cNvPicPr>
              <a:picLocks noChangeAspect="1" noChangeArrowheads="1"/>
            </p:cNvPicPr>
            <p:nvPr/>
          </p:nvPicPr>
          <p:blipFill>
            <a:blip r:embed="rId3" cstate="print"/>
            <a:srcRect/>
            <a:stretch>
              <a:fillRect/>
            </a:stretch>
          </p:blipFill>
          <p:spPr bwMode="auto">
            <a:xfrm>
              <a:off x="3781276" y="3429000"/>
              <a:ext cx="2374900" cy="2000250"/>
            </a:xfrm>
            <a:prstGeom prst="rect">
              <a:avLst/>
            </a:prstGeom>
            <a:noFill/>
            <a:ln w="9525">
              <a:noFill/>
              <a:miter lim="800000"/>
              <a:headEnd/>
              <a:tailEnd/>
            </a:ln>
          </p:spPr>
        </p:pic>
        <p:pic>
          <p:nvPicPr>
            <p:cNvPr id="86021" name="Picture 10" descr="http://drleahyvarinen.files.wordpress.com/2011/01/vivi-2-years-old.png"/>
            <p:cNvPicPr>
              <a:picLocks noChangeAspect="1" noChangeArrowheads="1"/>
            </p:cNvPicPr>
            <p:nvPr/>
          </p:nvPicPr>
          <p:blipFill>
            <a:blip r:embed="rId4" cstate="print"/>
            <a:srcRect/>
            <a:stretch>
              <a:fillRect/>
            </a:stretch>
          </p:blipFill>
          <p:spPr bwMode="auto">
            <a:xfrm>
              <a:off x="6286501" y="3429000"/>
              <a:ext cx="2277533" cy="1924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86023" name="9 Rectángulo"/>
          <p:cNvSpPr>
            <a:spLocks noChangeArrowheads="1"/>
          </p:cNvSpPr>
          <p:nvPr/>
        </p:nvSpPr>
        <p:spPr bwMode="auto">
          <a:xfrm>
            <a:off x="5652120" y="5877272"/>
            <a:ext cx="1159869" cy="400110"/>
          </a:xfrm>
          <a:prstGeom prst="rect">
            <a:avLst/>
          </a:prstGeom>
          <a:noFill/>
          <a:ln w="9525">
            <a:noFill/>
            <a:miter lim="800000"/>
            <a:headEnd/>
            <a:tailEnd/>
          </a:ln>
        </p:spPr>
        <p:txBody>
          <a:bodyPr wrap="none">
            <a:spAutoFit/>
          </a:bodyPr>
          <a:lstStyle/>
          <a:p>
            <a:r>
              <a:rPr lang="es-ES" sz="2000" dirty="0">
                <a:latin typeface="Calibri" pitchFamily="34" charset="0"/>
              </a:rPr>
              <a:t>Test </a:t>
            </a:r>
            <a:r>
              <a:rPr lang="es-ES" sz="2000" dirty="0" err="1">
                <a:latin typeface="Calibri" pitchFamily="34" charset="0"/>
              </a:rPr>
              <a:t>Lang</a:t>
            </a:r>
            <a:endParaRPr lang="es-ES" sz="2000" dirty="0">
              <a:latin typeface="Calibri" pitchFamily="34" charset="0"/>
            </a:endParaRPr>
          </a:p>
        </p:txBody>
      </p:sp>
      <p:sp>
        <p:nvSpPr>
          <p:cNvPr id="86024" name="10 Rectángulo"/>
          <p:cNvSpPr>
            <a:spLocks noChangeArrowheads="1"/>
          </p:cNvSpPr>
          <p:nvPr/>
        </p:nvSpPr>
        <p:spPr bwMode="auto">
          <a:xfrm>
            <a:off x="3491880" y="2854677"/>
            <a:ext cx="5016500" cy="646331"/>
          </a:xfrm>
          <a:prstGeom prst="rect">
            <a:avLst/>
          </a:prstGeom>
          <a:noFill/>
          <a:ln w="9525">
            <a:noFill/>
            <a:miter lim="800000"/>
            <a:headEnd/>
            <a:tailEnd/>
          </a:ln>
        </p:spPr>
        <p:txBody>
          <a:bodyPr>
            <a:spAutoFit/>
          </a:bodyPr>
          <a:lstStyle/>
          <a:p>
            <a:r>
              <a:rPr lang="es-ES" dirty="0" smtClean="0">
                <a:latin typeface="Calibri" pitchFamily="34" charset="0"/>
              </a:rPr>
              <a:t>* Implica </a:t>
            </a:r>
            <a:r>
              <a:rPr lang="es-ES" dirty="0">
                <a:latin typeface="Calibri" pitchFamily="34" charset="0"/>
              </a:rPr>
              <a:t>buena AV bilateral y buen alineamiento ocular</a:t>
            </a:r>
          </a:p>
        </p:txBody>
      </p:sp>
      <p:sp>
        <p:nvSpPr>
          <p:cNvPr id="9" name="8 CuadroTexto"/>
          <p:cNvSpPr txBox="1"/>
          <p:nvPr/>
        </p:nvSpPr>
        <p:spPr>
          <a:xfrm>
            <a:off x="971600" y="6093296"/>
            <a:ext cx="1440160" cy="400110"/>
          </a:xfrm>
          <a:prstGeom prst="rect">
            <a:avLst/>
          </a:prstGeom>
          <a:noFill/>
        </p:spPr>
        <p:txBody>
          <a:bodyPr wrap="square" rtlCol="0">
            <a:spAutoFit/>
          </a:bodyPr>
          <a:lstStyle/>
          <a:p>
            <a:pPr algn="ctr"/>
            <a:r>
              <a:rPr lang="es-ES" sz="2000" dirty="0" smtClean="0"/>
              <a:t>TNO test</a:t>
            </a:r>
            <a:endParaRPr lang="es-ES" sz="2000"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7"/>
          <p:cNvSpPr>
            <a:spLocks noGrp="1" noChangeArrowheads="1"/>
          </p:cNvSpPr>
          <p:nvPr>
            <p:ph type="body" idx="4294967295"/>
          </p:nvPr>
        </p:nvSpPr>
        <p:spPr>
          <a:xfrm>
            <a:off x="539552" y="1268760"/>
            <a:ext cx="7344816" cy="431800"/>
          </a:xfrm>
          <a:noFill/>
        </p:spPr>
        <p:txBody>
          <a:bodyPr>
            <a:noAutofit/>
          </a:bodyPr>
          <a:lstStyle/>
          <a:p>
            <a:pPr eaLnBrk="1" hangingPunct="1">
              <a:lnSpc>
                <a:spcPct val="90000"/>
              </a:lnSpc>
              <a:buNone/>
            </a:pPr>
            <a:r>
              <a:rPr lang="es-ES" sz="2000" dirty="0" smtClean="0">
                <a:solidFill>
                  <a:schemeClr val="accent2">
                    <a:lumMod val="60000"/>
                    <a:lumOff val="40000"/>
                  </a:schemeClr>
                </a:solidFill>
                <a:latin typeface="Calibri" pitchFamily="34" charset="0"/>
              </a:rPr>
              <a:t>Estudio de ducciones y versiones</a:t>
            </a:r>
          </a:p>
          <a:p>
            <a:pPr marL="720000" eaLnBrk="1" hangingPunct="1">
              <a:lnSpc>
                <a:spcPct val="90000"/>
              </a:lnSpc>
              <a:spcBef>
                <a:spcPts val="600"/>
              </a:spcBef>
              <a:buFont typeface="Calibri" pitchFamily="34" charset="0"/>
              <a:buChar char="‐"/>
            </a:pPr>
            <a:r>
              <a:rPr lang="es-ES" sz="1800" dirty="0" smtClean="0">
                <a:latin typeface="Calibri" pitchFamily="34" charset="0"/>
              </a:rPr>
              <a:t>ducciones: movimiento monocular</a:t>
            </a:r>
          </a:p>
          <a:p>
            <a:pPr marL="720000" eaLnBrk="1" hangingPunct="1">
              <a:lnSpc>
                <a:spcPct val="90000"/>
              </a:lnSpc>
              <a:spcBef>
                <a:spcPts val="600"/>
              </a:spcBef>
              <a:buFont typeface="Calibri" pitchFamily="34" charset="0"/>
              <a:buChar char="‐"/>
            </a:pPr>
            <a:r>
              <a:rPr lang="es-ES" sz="1800" b="1" dirty="0" smtClean="0">
                <a:latin typeface="Calibri" pitchFamily="34" charset="0"/>
              </a:rPr>
              <a:t>versiones</a:t>
            </a:r>
            <a:r>
              <a:rPr lang="es-ES" sz="1800" dirty="0" smtClean="0">
                <a:latin typeface="Calibri" pitchFamily="34" charset="0"/>
              </a:rPr>
              <a:t>: movimiento binocular conjugado de los ojos</a:t>
            </a:r>
          </a:p>
          <a:p>
            <a:pPr eaLnBrk="1" hangingPunct="1">
              <a:lnSpc>
                <a:spcPct val="90000"/>
              </a:lnSpc>
              <a:buNone/>
            </a:pPr>
            <a:r>
              <a:rPr lang="es-ES" sz="2000" dirty="0" smtClean="0">
                <a:solidFill>
                  <a:schemeClr val="accent2">
                    <a:lumMod val="60000"/>
                    <a:lumOff val="40000"/>
                  </a:schemeClr>
                </a:solidFill>
                <a:latin typeface="Calibri" pitchFamily="34" charset="0"/>
              </a:rPr>
              <a:t>	</a:t>
            </a:r>
          </a:p>
        </p:txBody>
      </p:sp>
      <p:sp>
        <p:nvSpPr>
          <p:cNvPr id="8" name="7 Marcador de número de diapositiva"/>
          <p:cNvSpPr>
            <a:spLocks noGrp="1"/>
          </p:cNvSpPr>
          <p:nvPr>
            <p:ph type="sldNum" sz="quarter" idx="12"/>
          </p:nvPr>
        </p:nvSpPr>
        <p:spPr/>
        <p:txBody>
          <a:bodyPr/>
          <a:lstStyle/>
          <a:p>
            <a:pPr>
              <a:defRPr/>
            </a:pPr>
            <a:fld id="{9F509EF4-D201-424F-93C5-78A97B291DF9}" type="slidenum">
              <a:rPr lang="es-ES" smtClean="0"/>
              <a:pPr>
                <a:defRPr/>
              </a:pPr>
              <a:t>25</a:t>
            </a:fld>
            <a:endParaRPr lang="es-ES"/>
          </a:p>
        </p:txBody>
      </p:sp>
      <p:sp>
        <p:nvSpPr>
          <p:cNvPr id="10" name="9 CuadroTexto"/>
          <p:cNvSpPr txBox="1"/>
          <p:nvPr/>
        </p:nvSpPr>
        <p:spPr>
          <a:xfrm>
            <a:off x="899592" y="467961"/>
            <a:ext cx="6336704" cy="584775"/>
          </a:xfrm>
          <a:prstGeom prst="rect">
            <a:avLst/>
          </a:prstGeom>
          <a:noFill/>
        </p:spPr>
        <p:txBody>
          <a:bodyPr wrap="square" rtlCol="0">
            <a:spAutoFit/>
          </a:bodyPr>
          <a:lstStyle/>
          <a:p>
            <a:r>
              <a:rPr lang="es-ES" sz="3200" dirty="0" smtClean="0">
                <a:solidFill>
                  <a:srgbClr val="D99694"/>
                </a:solidFill>
              </a:rPr>
              <a:t>MOTILIDAD OCULAR EXTRÍNSECA</a:t>
            </a:r>
            <a:endParaRPr lang="es-ES" sz="3200" dirty="0">
              <a:solidFill>
                <a:srgbClr val="D99694"/>
              </a:solidFill>
            </a:endParaRPr>
          </a:p>
        </p:txBody>
      </p:sp>
      <p:pic>
        <p:nvPicPr>
          <p:cNvPr id="1028" name="Picture 4" descr="http://www.pediatriaintegral.es/wp-content/uploads/2013/xvii07/04/tabla4_p.jpg"/>
          <p:cNvPicPr>
            <a:picLocks noChangeAspect="1" noChangeArrowheads="1"/>
          </p:cNvPicPr>
          <p:nvPr/>
        </p:nvPicPr>
        <p:blipFill>
          <a:blip r:embed="rId3" cstate="print"/>
          <a:srcRect/>
          <a:stretch>
            <a:fillRect/>
          </a:stretch>
        </p:blipFill>
        <p:spPr bwMode="auto">
          <a:xfrm>
            <a:off x="395536" y="2492896"/>
            <a:ext cx="5267325" cy="3867150"/>
          </a:xfrm>
          <a:prstGeom prst="rect">
            <a:avLst/>
          </a:prstGeom>
          <a:noFill/>
        </p:spPr>
      </p:pic>
      <p:pic>
        <p:nvPicPr>
          <p:cNvPr id="6" name="Picture 1"/>
          <p:cNvPicPr>
            <a:picLocks noChangeAspect="1" noChangeArrowheads="1"/>
          </p:cNvPicPr>
          <p:nvPr/>
        </p:nvPicPr>
        <p:blipFill>
          <a:blip r:embed="rId4" cstate="print"/>
          <a:srcRect/>
          <a:stretch>
            <a:fillRect/>
          </a:stretch>
        </p:blipFill>
        <p:spPr bwMode="auto">
          <a:xfrm>
            <a:off x="5796136" y="2564904"/>
            <a:ext cx="3134650" cy="16561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194" name="Picture 2"/>
          <p:cNvPicPr>
            <a:picLocks noChangeAspect="1" noChangeArrowheads="1"/>
          </p:cNvPicPr>
          <p:nvPr/>
        </p:nvPicPr>
        <p:blipFill>
          <a:blip r:embed="rId5" cstate="print">
            <a:lum contrast="5000"/>
          </a:blip>
          <a:srcRect/>
          <a:stretch>
            <a:fillRect/>
          </a:stretch>
        </p:blipFill>
        <p:spPr bwMode="auto">
          <a:xfrm>
            <a:off x="5868144" y="4437112"/>
            <a:ext cx="2597299" cy="1632926"/>
          </a:xfrm>
          <a:prstGeom prst="rect">
            <a:avLst/>
          </a:prstGeom>
          <a:noFill/>
          <a:ln w="9525">
            <a:noFill/>
            <a:miter lim="800000"/>
            <a:headEnd/>
            <a:tailEnd/>
          </a:ln>
        </p:spPr>
      </p:pic>
      <p:pic>
        <p:nvPicPr>
          <p:cNvPr id="1026" name="Picture 2"/>
          <p:cNvPicPr>
            <a:picLocks noChangeAspect="1" noChangeArrowheads="1"/>
          </p:cNvPicPr>
          <p:nvPr/>
        </p:nvPicPr>
        <p:blipFill>
          <a:blip r:embed="rId6" cstate="print"/>
          <a:srcRect/>
          <a:stretch>
            <a:fillRect/>
          </a:stretch>
        </p:blipFill>
        <p:spPr bwMode="auto">
          <a:xfrm>
            <a:off x="7164288" y="188640"/>
            <a:ext cx="1649922" cy="2232248"/>
          </a:xfrm>
          <a:prstGeom prst="rect">
            <a:avLst/>
          </a:prstGeom>
          <a:noFill/>
          <a:ln w="9525">
            <a:noFill/>
            <a:miter lim="800000"/>
            <a:headEnd/>
            <a:tailEnd/>
          </a:ln>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9F509EF4-D201-424F-93C5-78A97B291DF9}" type="slidenum">
              <a:rPr lang="es-ES" smtClean="0"/>
              <a:pPr>
                <a:defRPr/>
              </a:pPr>
              <a:t>26</a:t>
            </a:fld>
            <a:endParaRPr lang="es-ES"/>
          </a:p>
        </p:txBody>
      </p:sp>
      <p:sp>
        <p:nvSpPr>
          <p:cNvPr id="7" name="Rectangle 7"/>
          <p:cNvSpPr txBox="1">
            <a:spLocks noChangeArrowheads="1"/>
          </p:cNvSpPr>
          <p:nvPr/>
        </p:nvSpPr>
        <p:spPr bwMode="auto">
          <a:xfrm>
            <a:off x="683568" y="1484784"/>
            <a:ext cx="5959475" cy="43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
                <a:schemeClr val="accent2"/>
              </a:buClr>
              <a:buSzPct val="80000"/>
              <a:tabLst/>
              <a:defRPr/>
            </a:pPr>
            <a:r>
              <a:rPr kumimoji="0" lang="es-ES" sz="2000" i="0" u="none" strike="noStrike" kern="0" cap="none" spc="0" normalizeH="0" baseline="0" noProof="0" dirty="0" smtClean="0">
                <a:ln>
                  <a:noFill/>
                </a:ln>
                <a:solidFill>
                  <a:schemeClr val="accent2">
                    <a:lumMod val="60000"/>
                    <a:lumOff val="40000"/>
                  </a:schemeClr>
                </a:solidFill>
                <a:effectLst/>
                <a:uLnTx/>
                <a:uFillTx/>
                <a:latin typeface="Calibri" pitchFamily="34" charset="0"/>
              </a:rPr>
              <a:t>Estudio de las </a:t>
            </a:r>
            <a:r>
              <a:rPr kumimoji="0" lang="es-ES" sz="2000" i="0" u="none" strike="noStrike" kern="0" cap="none" spc="0" normalizeH="0" baseline="0" noProof="0" dirty="0" err="1" smtClean="0">
                <a:ln>
                  <a:noFill/>
                </a:ln>
                <a:solidFill>
                  <a:schemeClr val="accent2">
                    <a:lumMod val="60000"/>
                    <a:lumOff val="40000"/>
                  </a:schemeClr>
                </a:solidFill>
                <a:effectLst/>
                <a:uLnTx/>
                <a:uFillTx/>
                <a:latin typeface="Calibri" pitchFamily="34" charset="0"/>
              </a:rPr>
              <a:t>vergencias</a:t>
            </a:r>
            <a:endParaRPr kumimoji="0" lang="es-ES" sz="2000" i="0" u="none" strike="noStrike" kern="0" cap="none" spc="0" normalizeH="0" baseline="0" noProof="0" dirty="0" smtClean="0">
              <a:ln>
                <a:noFill/>
              </a:ln>
              <a:solidFill>
                <a:schemeClr val="accent2">
                  <a:lumMod val="60000"/>
                  <a:lumOff val="40000"/>
                </a:schemeClr>
              </a:solidFill>
              <a:effectLst/>
              <a:uLnTx/>
              <a:uFillTx/>
              <a:latin typeface="Calibri" pitchFamily="34" charset="0"/>
            </a:endParaRPr>
          </a:p>
          <a:p>
            <a:pPr marL="720000" marR="0" lvl="0" indent="-342900" algn="l" defTabSz="914400" rtl="0" eaLnBrk="1" fontAlgn="base" latinLnBrk="0" hangingPunct="1">
              <a:lnSpc>
                <a:spcPct val="90000"/>
              </a:lnSpc>
              <a:spcBef>
                <a:spcPts val="600"/>
              </a:spcBef>
              <a:spcAft>
                <a:spcPct val="0"/>
              </a:spcAft>
              <a:buClr>
                <a:schemeClr val="accent2"/>
              </a:buClr>
              <a:buSzPct val="80000"/>
              <a:tabLst/>
              <a:defRPr/>
            </a:pPr>
            <a:r>
              <a:rPr lang="es-ES" kern="0" dirty="0" smtClean="0">
                <a:latin typeface="Calibri" pitchFamily="34" charset="0"/>
              </a:rPr>
              <a:t>Movimiento binocular disyuntivo de los ojos</a:t>
            </a:r>
          </a:p>
          <a:p>
            <a:pPr marL="720000" marR="0" lvl="0" indent="-342900" algn="l" defTabSz="914400" rtl="0" eaLnBrk="1" fontAlgn="base" latinLnBrk="0" hangingPunct="1">
              <a:lnSpc>
                <a:spcPct val="90000"/>
              </a:lnSpc>
              <a:spcBef>
                <a:spcPts val="600"/>
              </a:spcBef>
              <a:spcAft>
                <a:spcPct val="0"/>
              </a:spcAft>
              <a:buClr>
                <a:schemeClr val="accent2"/>
              </a:buClr>
              <a:buSzPct val="80000"/>
              <a:tabLst/>
              <a:defRPr/>
            </a:pPr>
            <a:r>
              <a:rPr lang="es-ES" kern="0" dirty="0" smtClean="0">
                <a:latin typeface="Calibri" pitchFamily="34" charset="0"/>
              </a:rPr>
              <a:t>	</a:t>
            </a:r>
            <a:r>
              <a:rPr kumimoji="0" lang="es-ES" i="0" u="none" strike="noStrike" kern="0" cap="none" spc="0" normalizeH="0" baseline="0" noProof="0" dirty="0" smtClean="0">
                <a:ln>
                  <a:noFill/>
                </a:ln>
                <a:effectLst/>
                <a:uLnTx/>
                <a:uFillTx/>
                <a:latin typeface="Calibri" pitchFamily="34" charset="0"/>
              </a:rPr>
              <a:t>ejes oculares se dirigen</a:t>
            </a:r>
            <a:r>
              <a:rPr kumimoji="0" lang="es-ES" i="0" u="none" strike="noStrike" kern="0" cap="none" spc="0" normalizeH="0" noProof="0" dirty="0" smtClean="0">
                <a:ln>
                  <a:noFill/>
                </a:ln>
                <a:effectLst/>
                <a:uLnTx/>
                <a:uFillTx/>
                <a:latin typeface="Calibri" pitchFamily="34" charset="0"/>
              </a:rPr>
              <a:t> en sentido opuesto</a:t>
            </a:r>
            <a:endParaRPr kumimoji="0" lang="es-ES" i="0" u="none" strike="noStrike" kern="0" cap="none" spc="0" normalizeH="0" baseline="0" noProof="0" dirty="0" smtClean="0">
              <a:ln>
                <a:noFill/>
              </a:ln>
              <a:effectLst/>
              <a:uLnTx/>
              <a:uFillTx/>
              <a:latin typeface="Calibri" pitchFamily="34" charset="0"/>
            </a:endParaRPr>
          </a:p>
          <a:p>
            <a:pPr marL="342900" marR="0" lvl="0" indent="-342900" algn="l" defTabSz="914400" rtl="0" eaLnBrk="1" fontAlgn="base" latinLnBrk="0" hangingPunct="1">
              <a:lnSpc>
                <a:spcPct val="90000"/>
              </a:lnSpc>
              <a:spcBef>
                <a:spcPct val="20000"/>
              </a:spcBef>
              <a:spcAft>
                <a:spcPct val="0"/>
              </a:spcAft>
              <a:buClr>
                <a:schemeClr val="accent2"/>
              </a:buClr>
              <a:buSzPct val="80000"/>
              <a:tabLst/>
              <a:defRPr/>
            </a:pPr>
            <a:endParaRPr kumimoji="0" lang="es-ES" sz="2000" i="0" u="none" strike="noStrike" kern="0" cap="none" spc="0" normalizeH="0" baseline="0" noProof="0" dirty="0" smtClean="0">
              <a:ln>
                <a:noFill/>
              </a:ln>
              <a:solidFill>
                <a:schemeClr val="accent2">
                  <a:lumMod val="60000"/>
                  <a:lumOff val="40000"/>
                </a:schemeClr>
              </a:solidFill>
              <a:effectLst/>
              <a:uLnTx/>
              <a:uFillTx/>
              <a:latin typeface="Calibri" pitchFamily="34" charset="0"/>
            </a:endParaRPr>
          </a:p>
        </p:txBody>
      </p:sp>
      <p:sp>
        <p:nvSpPr>
          <p:cNvPr id="8" name="7 Rectángulo redondeado"/>
          <p:cNvSpPr/>
          <p:nvPr/>
        </p:nvSpPr>
        <p:spPr bwMode="auto">
          <a:xfrm>
            <a:off x="899592" y="4509120"/>
            <a:ext cx="4680520" cy="936104"/>
          </a:xfrm>
          <a:prstGeom prst="roundRect">
            <a:avLst/>
          </a:prstGeom>
          <a:solidFill>
            <a:schemeClr val="accent2">
              <a:lumMod val="60000"/>
              <a:lumOff val="40000"/>
            </a:schemeClr>
          </a:solidFill>
          <a:ln w="9525" cap="flat" cmpd="sng" algn="ctr">
            <a:solidFill>
              <a:schemeClr val="accent2">
                <a:lumMod val="60000"/>
                <a:lumOff val="4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mn-lt"/>
              </a:rPr>
              <a:t>Punto próximo de convergencia (</a:t>
            </a:r>
            <a:r>
              <a:rPr kumimoji="0" lang="es-ES" sz="2000" b="0" i="0" u="none" strike="noStrike" cap="none" normalizeH="0" baseline="0" dirty="0" err="1" smtClean="0">
                <a:ln>
                  <a:noFill/>
                </a:ln>
                <a:solidFill>
                  <a:schemeClr val="tx1"/>
                </a:solidFill>
                <a:effectLst/>
                <a:latin typeface="+mn-lt"/>
              </a:rPr>
              <a:t>Ppc</a:t>
            </a:r>
            <a:r>
              <a:rPr kumimoji="0" lang="es-ES" sz="2000" b="0" i="0" u="none" strike="noStrike" cap="none" normalizeH="0" baseline="0" dirty="0" smtClean="0">
                <a:ln>
                  <a:noFill/>
                </a:ln>
                <a:solidFill>
                  <a:schemeClr val="tx1"/>
                </a:solidFill>
                <a:effectLst/>
                <a:latin typeface="+mn-lt"/>
              </a:rPr>
              <a:t>)</a:t>
            </a:r>
          </a:p>
          <a:p>
            <a:pPr marL="0" marR="0" indent="0" algn="ctr" defTabSz="914400" rtl="0" eaLnBrk="1" fontAlgn="base" latinLnBrk="0" hangingPunct="1">
              <a:lnSpc>
                <a:spcPct val="100000"/>
              </a:lnSpc>
              <a:spcBef>
                <a:spcPct val="0"/>
              </a:spcBef>
              <a:spcAft>
                <a:spcPct val="0"/>
              </a:spcAft>
              <a:buClrTx/>
              <a:buSzTx/>
              <a:buFontTx/>
              <a:buNone/>
              <a:tabLst/>
            </a:pPr>
            <a:r>
              <a:rPr lang="es-ES" sz="2000" dirty="0" smtClean="0">
                <a:latin typeface="+mn-lt"/>
              </a:rPr>
              <a:t> 4-5 cm</a:t>
            </a:r>
            <a:endParaRPr kumimoji="0" lang="es-ES" sz="2000" b="0" i="0" u="none" strike="noStrike" cap="none" normalizeH="0" baseline="0" dirty="0" smtClean="0">
              <a:ln>
                <a:noFill/>
              </a:ln>
              <a:solidFill>
                <a:schemeClr val="tx1"/>
              </a:solidFill>
              <a:effectLst/>
              <a:latin typeface="+mn-lt"/>
            </a:endParaRPr>
          </a:p>
        </p:txBody>
      </p:sp>
      <p:pic>
        <p:nvPicPr>
          <p:cNvPr id="126978" name="Picture 2" descr="http://gsdl.bvs.sld.cu/greenstone/collect/oftalmol/index/assoc/HASH89bd.dir/fig3.20g.png"/>
          <p:cNvPicPr>
            <a:picLocks noChangeAspect="1" noChangeArrowheads="1"/>
          </p:cNvPicPr>
          <p:nvPr/>
        </p:nvPicPr>
        <p:blipFill>
          <a:blip r:embed="rId3" cstate="print">
            <a:lum contrast="18000"/>
          </a:blip>
          <a:srcRect/>
          <a:stretch>
            <a:fillRect/>
          </a:stretch>
        </p:blipFill>
        <p:spPr bwMode="auto">
          <a:xfrm>
            <a:off x="1336307" y="2492896"/>
            <a:ext cx="6404045" cy="1224136"/>
          </a:xfrm>
          <a:prstGeom prst="rect">
            <a:avLst/>
          </a:prstGeom>
          <a:noFill/>
        </p:spPr>
      </p:pic>
      <p:pic>
        <p:nvPicPr>
          <p:cNvPr id="126980" name="Picture 4" descr="http://www.grupoitsaya.com/Admin/productos/fotos/CFLB%204480.jpg"/>
          <p:cNvPicPr>
            <a:picLocks noChangeAspect="1" noChangeArrowheads="1"/>
          </p:cNvPicPr>
          <p:nvPr/>
        </p:nvPicPr>
        <p:blipFill>
          <a:blip r:embed="rId4" cstate="print"/>
          <a:srcRect/>
          <a:stretch>
            <a:fillRect/>
          </a:stretch>
        </p:blipFill>
        <p:spPr bwMode="auto">
          <a:xfrm>
            <a:off x="6156176" y="3816424"/>
            <a:ext cx="1851887" cy="2924944"/>
          </a:xfrm>
          <a:prstGeom prst="rect">
            <a:avLst/>
          </a:prstGeom>
          <a:noFill/>
        </p:spPr>
      </p:pic>
      <p:sp>
        <p:nvSpPr>
          <p:cNvPr id="13" name="12 CuadroTexto"/>
          <p:cNvSpPr txBox="1"/>
          <p:nvPr/>
        </p:nvSpPr>
        <p:spPr>
          <a:xfrm>
            <a:off x="899592" y="467961"/>
            <a:ext cx="6336704" cy="584775"/>
          </a:xfrm>
          <a:prstGeom prst="rect">
            <a:avLst/>
          </a:prstGeom>
          <a:noFill/>
        </p:spPr>
        <p:txBody>
          <a:bodyPr wrap="square" rtlCol="0">
            <a:spAutoFit/>
          </a:bodyPr>
          <a:lstStyle/>
          <a:p>
            <a:r>
              <a:rPr lang="es-ES" sz="3200" dirty="0" smtClean="0">
                <a:solidFill>
                  <a:srgbClr val="D99694"/>
                </a:solidFill>
              </a:rPr>
              <a:t>MOTILIDAD OCULAR EXTRÍNSECA</a:t>
            </a:r>
            <a:endParaRPr lang="es-ES" sz="3200" dirty="0">
              <a:solidFill>
                <a:srgbClr val="D99694"/>
              </a:solidFill>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echa abajo 2"/>
          <p:cNvSpPr/>
          <p:nvPr/>
        </p:nvSpPr>
        <p:spPr>
          <a:xfrm>
            <a:off x="4283968" y="2060848"/>
            <a:ext cx="720080" cy="1656184"/>
          </a:xfrm>
          <a:prstGeom prst="downArrow">
            <a:avLst/>
          </a:prstGeom>
          <a:solidFill>
            <a:srgbClr val="8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1 Marcador de número de diapositiva"/>
          <p:cNvSpPr>
            <a:spLocks noGrp="1"/>
          </p:cNvSpPr>
          <p:nvPr>
            <p:ph type="sldNum" sz="quarter" idx="12"/>
          </p:nvPr>
        </p:nvSpPr>
        <p:spPr/>
        <p:txBody>
          <a:bodyPr/>
          <a:lstStyle/>
          <a:p>
            <a:pPr>
              <a:defRPr/>
            </a:pPr>
            <a:fld id="{9F509EF4-D201-424F-93C5-78A97B291DF9}" type="slidenum">
              <a:rPr lang="es-ES" smtClean="0"/>
              <a:pPr>
                <a:defRPr/>
              </a:pPr>
              <a:t>27</a:t>
            </a:fld>
            <a:endParaRPr lang="es-ES"/>
          </a:p>
        </p:txBody>
      </p:sp>
      <p:sp>
        <p:nvSpPr>
          <p:cNvPr id="8" name="7 Rectángulo redondeado"/>
          <p:cNvSpPr/>
          <p:nvPr/>
        </p:nvSpPr>
        <p:spPr bwMode="auto">
          <a:xfrm>
            <a:off x="2051720" y="620688"/>
            <a:ext cx="5184576" cy="1296144"/>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2800" b="0" i="0" u="none" strike="noStrike" cap="none" normalizeH="0" baseline="0" dirty="0" smtClean="0">
                <a:ln>
                  <a:noFill/>
                </a:ln>
                <a:solidFill>
                  <a:srgbClr val="FFFFFF"/>
                </a:solidFill>
                <a:effectLst/>
                <a:latin typeface="+mn-lt"/>
              </a:rPr>
              <a:t>Cribado visual en la consulta de </a:t>
            </a:r>
          </a:p>
          <a:p>
            <a:pPr marL="0" marR="0" indent="0" algn="ctr" defTabSz="914400" rtl="0" eaLnBrk="1" fontAlgn="base" latinLnBrk="0" hangingPunct="1">
              <a:lnSpc>
                <a:spcPct val="100000"/>
              </a:lnSpc>
              <a:spcBef>
                <a:spcPct val="0"/>
              </a:spcBef>
              <a:spcAft>
                <a:spcPct val="0"/>
              </a:spcAft>
              <a:buClrTx/>
              <a:buSzTx/>
              <a:buFontTx/>
              <a:buNone/>
              <a:tabLst/>
            </a:pPr>
            <a:r>
              <a:rPr kumimoji="0" lang="es-ES" sz="2800" b="0" i="0" u="none" strike="noStrike" cap="none" normalizeH="0" baseline="0" dirty="0" smtClean="0">
                <a:ln>
                  <a:noFill/>
                </a:ln>
                <a:solidFill>
                  <a:srgbClr val="FFFFFF"/>
                </a:solidFill>
                <a:effectLst/>
                <a:latin typeface="+mn-lt"/>
              </a:rPr>
              <a:t>Pediatría de Atención Primaria</a:t>
            </a:r>
          </a:p>
        </p:txBody>
      </p:sp>
      <p:sp>
        <p:nvSpPr>
          <p:cNvPr id="9" name="7 Rectángulo redondeado"/>
          <p:cNvSpPr/>
          <p:nvPr/>
        </p:nvSpPr>
        <p:spPr bwMode="auto">
          <a:xfrm>
            <a:off x="179512" y="3789040"/>
            <a:ext cx="3024336" cy="1440160"/>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dirty="0" smtClean="0">
                <a:ln>
                  <a:noFill/>
                </a:ln>
                <a:effectLst/>
                <a:latin typeface="+mn-lt"/>
              </a:rPr>
              <a:t>1. Unidad de </a:t>
            </a:r>
          </a:p>
          <a:p>
            <a:pPr marL="0" marR="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dirty="0" smtClean="0">
                <a:ln>
                  <a:noFill/>
                </a:ln>
                <a:effectLst/>
                <a:latin typeface="+mn-lt"/>
              </a:rPr>
              <a:t>Oftalmología </a:t>
            </a:r>
            <a:r>
              <a:rPr kumimoji="0" lang="es-ES" sz="2400" b="0" i="0" u="none" strike="noStrike" cap="none" normalizeH="0" dirty="0" smtClean="0">
                <a:ln>
                  <a:noFill/>
                </a:ln>
                <a:effectLst/>
                <a:latin typeface="+mn-lt"/>
              </a:rPr>
              <a:t>Infantil</a:t>
            </a:r>
          </a:p>
          <a:p>
            <a:pPr marL="0" marR="0" indent="0" algn="ctr" defTabSz="914400" rtl="0" eaLnBrk="1" fontAlgn="base" latinLnBrk="0" hangingPunct="1">
              <a:lnSpc>
                <a:spcPct val="100000"/>
              </a:lnSpc>
              <a:spcBef>
                <a:spcPct val="0"/>
              </a:spcBef>
              <a:spcAft>
                <a:spcPct val="0"/>
              </a:spcAft>
              <a:buClrTx/>
              <a:buSzTx/>
              <a:buFontTx/>
              <a:buNone/>
              <a:tabLst/>
            </a:pPr>
            <a:r>
              <a:rPr lang="es-ES" sz="2400" baseline="0" dirty="0" err="1" smtClean="0"/>
              <a:t>Hosp</a:t>
            </a:r>
            <a:r>
              <a:rPr lang="es-ES" sz="2400" baseline="0" dirty="0" smtClean="0"/>
              <a:t>. Infantil</a:t>
            </a:r>
            <a:endParaRPr kumimoji="0" lang="es-ES" sz="2400" b="0" i="0" u="none" strike="noStrike" cap="none" normalizeH="0" baseline="0" dirty="0" smtClean="0">
              <a:ln>
                <a:noFill/>
              </a:ln>
              <a:effectLst/>
              <a:latin typeface="+mn-lt"/>
            </a:endParaRPr>
          </a:p>
        </p:txBody>
      </p:sp>
      <p:sp>
        <p:nvSpPr>
          <p:cNvPr id="10" name="7 Rectángulo redondeado"/>
          <p:cNvSpPr/>
          <p:nvPr/>
        </p:nvSpPr>
        <p:spPr bwMode="auto">
          <a:xfrm>
            <a:off x="3347864" y="3789040"/>
            <a:ext cx="2736304" cy="1080120"/>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effectLst/>
                <a:latin typeface="+mn-lt"/>
              </a:rPr>
              <a:t>2. Oftalmología </a:t>
            </a:r>
          </a:p>
          <a:p>
            <a:pPr marL="0" marR="0" indent="0" algn="ctr" defTabSz="914400" rtl="0" eaLnBrk="1" fontAlgn="base" latinLnBrk="0" hangingPunct="1">
              <a:lnSpc>
                <a:spcPct val="100000"/>
              </a:lnSpc>
              <a:spcBef>
                <a:spcPct val="0"/>
              </a:spcBef>
              <a:spcAft>
                <a:spcPct val="0"/>
              </a:spcAft>
              <a:buClrTx/>
              <a:buSzTx/>
              <a:buFontTx/>
              <a:buNone/>
              <a:tabLst/>
            </a:pPr>
            <a:r>
              <a:rPr lang="es-ES" sz="2400" dirty="0" smtClean="0"/>
              <a:t>Infantil de CME</a:t>
            </a:r>
            <a:endParaRPr kumimoji="0" lang="es-ES" sz="2400" b="0" i="0" u="none" strike="noStrike" cap="none" normalizeH="0" baseline="0" dirty="0" smtClean="0">
              <a:ln>
                <a:noFill/>
              </a:ln>
              <a:effectLst/>
              <a:latin typeface="+mn-lt"/>
            </a:endParaRPr>
          </a:p>
        </p:txBody>
      </p:sp>
      <p:sp>
        <p:nvSpPr>
          <p:cNvPr id="11" name="7 Rectángulo redondeado"/>
          <p:cNvSpPr/>
          <p:nvPr/>
        </p:nvSpPr>
        <p:spPr bwMode="auto">
          <a:xfrm>
            <a:off x="6228184" y="3789040"/>
            <a:ext cx="2736304" cy="1080120"/>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effectLst/>
                <a:latin typeface="+mn-lt"/>
              </a:rPr>
              <a:t>2. Oftalmología </a:t>
            </a:r>
          </a:p>
          <a:p>
            <a:pPr marL="0" marR="0" indent="0" algn="ctr" defTabSz="914400" rtl="0" eaLnBrk="1" fontAlgn="base" latinLnBrk="0" hangingPunct="1">
              <a:lnSpc>
                <a:spcPct val="100000"/>
              </a:lnSpc>
              <a:spcBef>
                <a:spcPct val="0"/>
              </a:spcBef>
              <a:spcAft>
                <a:spcPct val="0"/>
              </a:spcAft>
              <a:buClrTx/>
              <a:buSzTx/>
              <a:buFontTx/>
              <a:buNone/>
              <a:tabLst/>
            </a:pPr>
            <a:r>
              <a:rPr lang="es-ES" sz="2400" dirty="0" smtClean="0"/>
              <a:t>General de CME</a:t>
            </a:r>
            <a:endParaRPr kumimoji="0" lang="es-ES" sz="2400" b="0" i="0" u="none" strike="noStrike" cap="none" normalizeH="0" baseline="0" dirty="0" smtClean="0">
              <a:ln>
                <a:noFill/>
              </a:ln>
              <a:effectLst/>
              <a:latin typeface="+mn-lt"/>
            </a:endParaRPr>
          </a:p>
        </p:txBody>
      </p:sp>
      <p:sp>
        <p:nvSpPr>
          <p:cNvPr id="12" name="10 Rectángulo"/>
          <p:cNvSpPr>
            <a:spLocks noChangeArrowheads="1"/>
          </p:cNvSpPr>
          <p:nvPr/>
        </p:nvSpPr>
        <p:spPr bwMode="auto">
          <a:xfrm>
            <a:off x="2771800" y="2391271"/>
            <a:ext cx="3672408" cy="461665"/>
          </a:xfrm>
          <a:prstGeom prst="rect">
            <a:avLst/>
          </a:prstGeom>
          <a:solidFill>
            <a:schemeClr val="bg1"/>
          </a:solidFill>
          <a:ln w="9525">
            <a:noFill/>
            <a:miter lim="800000"/>
            <a:headEnd/>
            <a:tailEnd/>
          </a:ln>
        </p:spPr>
        <p:txBody>
          <a:bodyPr wrap="square">
            <a:spAutoFit/>
          </a:bodyPr>
          <a:lstStyle/>
          <a:p>
            <a:r>
              <a:rPr lang="es-ES" sz="2400" dirty="0" smtClean="0">
                <a:latin typeface="Calibri" pitchFamily="34" charset="0"/>
              </a:rPr>
              <a:t>Si patología </a:t>
            </a:r>
            <a:r>
              <a:rPr lang="es-ES" sz="2400" dirty="0" smtClean="0">
                <a:latin typeface="Wingdings"/>
                <a:ea typeface="Wingdings"/>
                <a:cs typeface="Wingdings"/>
                <a:sym typeface="Wingdings"/>
              </a:rPr>
              <a:t></a:t>
            </a:r>
            <a:r>
              <a:rPr lang="es-ES" sz="2400" dirty="0">
                <a:latin typeface="Calibri" pitchFamily="34" charset="0"/>
                <a:sym typeface="Wingdings"/>
              </a:rPr>
              <a:t> </a:t>
            </a:r>
            <a:r>
              <a:rPr lang="es-ES" sz="2400" dirty="0" smtClean="0">
                <a:latin typeface="Calibri" pitchFamily="34" charset="0"/>
              </a:rPr>
              <a:t>Derivar a:</a:t>
            </a:r>
            <a:endParaRPr lang="es-ES" sz="2400" dirty="0">
              <a:latin typeface="Calibri" pitchFamily="34" charset="0"/>
            </a:endParaRPr>
          </a:p>
        </p:txBody>
      </p:sp>
    </p:spTree>
    <p:extLst>
      <p:ext uri="{BB962C8B-B14F-4D97-AF65-F5344CB8AC3E}">
        <p14:creationId xmlns:p14="http://schemas.microsoft.com/office/powerpoint/2010/main" val="365018069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echa abajo 2"/>
          <p:cNvSpPr/>
          <p:nvPr/>
        </p:nvSpPr>
        <p:spPr>
          <a:xfrm>
            <a:off x="4283968" y="2060848"/>
            <a:ext cx="720080" cy="1656184"/>
          </a:xfrm>
          <a:prstGeom prst="downArrow">
            <a:avLst/>
          </a:prstGeom>
          <a:solidFill>
            <a:srgbClr val="8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1 Marcador de número de diapositiva"/>
          <p:cNvSpPr>
            <a:spLocks noGrp="1"/>
          </p:cNvSpPr>
          <p:nvPr>
            <p:ph type="sldNum" sz="quarter" idx="12"/>
          </p:nvPr>
        </p:nvSpPr>
        <p:spPr/>
        <p:txBody>
          <a:bodyPr/>
          <a:lstStyle/>
          <a:p>
            <a:pPr>
              <a:defRPr/>
            </a:pPr>
            <a:fld id="{9F509EF4-D201-424F-93C5-78A97B291DF9}" type="slidenum">
              <a:rPr lang="es-ES" smtClean="0"/>
              <a:pPr>
                <a:defRPr/>
              </a:pPr>
              <a:t>28</a:t>
            </a:fld>
            <a:endParaRPr lang="es-ES"/>
          </a:p>
        </p:txBody>
      </p:sp>
      <p:sp>
        <p:nvSpPr>
          <p:cNvPr id="8" name="7 Rectángulo redondeado"/>
          <p:cNvSpPr/>
          <p:nvPr/>
        </p:nvSpPr>
        <p:spPr bwMode="auto">
          <a:xfrm>
            <a:off x="2051720" y="620688"/>
            <a:ext cx="5184576" cy="1296144"/>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2800" b="0" i="0" u="none" strike="noStrike" cap="none" normalizeH="0" baseline="0" dirty="0" smtClean="0">
                <a:ln>
                  <a:noFill/>
                </a:ln>
                <a:solidFill>
                  <a:srgbClr val="FFFFFF"/>
                </a:solidFill>
                <a:effectLst/>
                <a:latin typeface="+mn-lt"/>
              </a:rPr>
              <a:t>Cribado visual en la consulta de </a:t>
            </a:r>
          </a:p>
          <a:p>
            <a:pPr marL="0" marR="0" indent="0" algn="ctr" defTabSz="914400" rtl="0" eaLnBrk="1" fontAlgn="base" latinLnBrk="0" hangingPunct="1">
              <a:lnSpc>
                <a:spcPct val="100000"/>
              </a:lnSpc>
              <a:spcBef>
                <a:spcPct val="0"/>
              </a:spcBef>
              <a:spcAft>
                <a:spcPct val="0"/>
              </a:spcAft>
              <a:buClrTx/>
              <a:buSzTx/>
              <a:buFontTx/>
              <a:buNone/>
              <a:tabLst/>
            </a:pPr>
            <a:r>
              <a:rPr kumimoji="0" lang="es-ES" sz="2800" b="0" i="0" u="none" strike="noStrike" cap="none" normalizeH="0" baseline="0" dirty="0" smtClean="0">
                <a:ln>
                  <a:noFill/>
                </a:ln>
                <a:solidFill>
                  <a:srgbClr val="FFFFFF"/>
                </a:solidFill>
                <a:effectLst/>
                <a:latin typeface="+mn-lt"/>
              </a:rPr>
              <a:t>Pediatría de Atención Primaria</a:t>
            </a:r>
          </a:p>
        </p:txBody>
      </p:sp>
      <p:sp>
        <p:nvSpPr>
          <p:cNvPr id="9" name="7 Rectángulo redondeado"/>
          <p:cNvSpPr/>
          <p:nvPr/>
        </p:nvSpPr>
        <p:spPr bwMode="auto">
          <a:xfrm>
            <a:off x="179512" y="3789040"/>
            <a:ext cx="3024336" cy="1440160"/>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dirty="0" smtClean="0">
                <a:ln>
                  <a:noFill/>
                </a:ln>
                <a:effectLst/>
                <a:latin typeface="+mn-lt"/>
              </a:rPr>
              <a:t>1. Unidad de </a:t>
            </a:r>
          </a:p>
          <a:p>
            <a:pPr marL="0" marR="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dirty="0" smtClean="0">
                <a:ln>
                  <a:noFill/>
                </a:ln>
                <a:effectLst/>
                <a:latin typeface="+mn-lt"/>
              </a:rPr>
              <a:t>Oftalmología </a:t>
            </a:r>
            <a:r>
              <a:rPr kumimoji="0" lang="es-ES" sz="2400" b="0" i="0" u="none" strike="noStrike" cap="none" normalizeH="0" dirty="0" smtClean="0">
                <a:ln>
                  <a:noFill/>
                </a:ln>
                <a:effectLst/>
                <a:latin typeface="+mn-lt"/>
              </a:rPr>
              <a:t>Infantil</a:t>
            </a:r>
          </a:p>
          <a:p>
            <a:pPr marL="0" marR="0" indent="0" algn="ctr" defTabSz="914400" rtl="0" eaLnBrk="1" fontAlgn="base" latinLnBrk="0" hangingPunct="1">
              <a:lnSpc>
                <a:spcPct val="100000"/>
              </a:lnSpc>
              <a:spcBef>
                <a:spcPct val="0"/>
              </a:spcBef>
              <a:spcAft>
                <a:spcPct val="0"/>
              </a:spcAft>
              <a:buClrTx/>
              <a:buSzTx/>
              <a:buFontTx/>
              <a:buNone/>
              <a:tabLst/>
            </a:pPr>
            <a:r>
              <a:rPr lang="es-ES" sz="2400" baseline="0" dirty="0" err="1" smtClean="0"/>
              <a:t>Hosp</a:t>
            </a:r>
            <a:r>
              <a:rPr lang="es-ES" sz="2400" baseline="0" dirty="0" smtClean="0"/>
              <a:t>. Infantil</a:t>
            </a:r>
            <a:endParaRPr kumimoji="0" lang="es-ES" sz="2400" b="0" i="0" u="none" strike="noStrike" cap="none" normalizeH="0" baseline="0" dirty="0" smtClean="0">
              <a:ln>
                <a:noFill/>
              </a:ln>
              <a:effectLst/>
              <a:latin typeface="+mn-lt"/>
            </a:endParaRPr>
          </a:p>
        </p:txBody>
      </p:sp>
      <p:sp>
        <p:nvSpPr>
          <p:cNvPr id="10" name="7 Rectángulo redondeado"/>
          <p:cNvSpPr/>
          <p:nvPr/>
        </p:nvSpPr>
        <p:spPr bwMode="auto">
          <a:xfrm>
            <a:off x="3347864" y="3789040"/>
            <a:ext cx="2736304" cy="1080120"/>
          </a:xfrm>
          <a:prstGeom prst="roundRect">
            <a:avLst/>
          </a:prstGeom>
          <a:solidFill>
            <a:srgbClr val="F2DCDB"/>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effectLst/>
                <a:latin typeface="+mn-lt"/>
              </a:rPr>
              <a:t>2. Oftalmología </a:t>
            </a:r>
          </a:p>
          <a:p>
            <a:pPr marL="0" marR="0" indent="0" algn="ctr" defTabSz="914400" rtl="0" eaLnBrk="1" fontAlgn="base" latinLnBrk="0" hangingPunct="1">
              <a:lnSpc>
                <a:spcPct val="100000"/>
              </a:lnSpc>
              <a:spcBef>
                <a:spcPct val="0"/>
              </a:spcBef>
              <a:spcAft>
                <a:spcPct val="0"/>
              </a:spcAft>
              <a:buClrTx/>
              <a:buSzTx/>
              <a:buFontTx/>
              <a:buNone/>
              <a:tabLst/>
            </a:pPr>
            <a:r>
              <a:rPr lang="es-ES" sz="2400" dirty="0" smtClean="0"/>
              <a:t>Infantil de CME</a:t>
            </a:r>
            <a:endParaRPr kumimoji="0" lang="es-ES" sz="2400" b="0" i="0" u="none" strike="noStrike" cap="none" normalizeH="0" baseline="0" dirty="0" smtClean="0">
              <a:ln>
                <a:noFill/>
              </a:ln>
              <a:effectLst/>
              <a:latin typeface="+mn-lt"/>
            </a:endParaRPr>
          </a:p>
        </p:txBody>
      </p:sp>
      <p:sp>
        <p:nvSpPr>
          <p:cNvPr id="11" name="7 Rectángulo redondeado"/>
          <p:cNvSpPr/>
          <p:nvPr/>
        </p:nvSpPr>
        <p:spPr bwMode="auto">
          <a:xfrm>
            <a:off x="6228184" y="3789040"/>
            <a:ext cx="2736304" cy="1080120"/>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effectLst/>
                <a:latin typeface="+mn-lt"/>
              </a:rPr>
              <a:t>2. Oftalmología </a:t>
            </a:r>
          </a:p>
          <a:p>
            <a:pPr marL="0" marR="0" indent="0" algn="ctr" defTabSz="914400" rtl="0" eaLnBrk="1" fontAlgn="base" latinLnBrk="0" hangingPunct="1">
              <a:lnSpc>
                <a:spcPct val="100000"/>
              </a:lnSpc>
              <a:spcBef>
                <a:spcPct val="0"/>
              </a:spcBef>
              <a:spcAft>
                <a:spcPct val="0"/>
              </a:spcAft>
              <a:buClrTx/>
              <a:buSzTx/>
              <a:buFontTx/>
              <a:buNone/>
              <a:tabLst/>
            </a:pPr>
            <a:r>
              <a:rPr lang="es-ES" sz="2400" dirty="0" smtClean="0"/>
              <a:t>General de CME</a:t>
            </a:r>
            <a:endParaRPr kumimoji="0" lang="es-ES" sz="2400" b="0" i="0" u="none" strike="noStrike" cap="none" normalizeH="0" baseline="0" dirty="0" smtClean="0">
              <a:ln>
                <a:noFill/>
              </a:ln>
              <a:effectLst/>
              <a:latin typeface="+mn-lt"/>
            </a:endParaRPr>
          </a:p>
        </p:txBody>
      </p:sp>
      <p:sp>
        <p:nvSpPr>
          <p:cNvPr id="12" name="10 Rectángulo"/>
          <p:cNvSpPr>
            <a:spLocks noChangeArrowheads="1"/>
          </p:cNvSpPr>
          <p:nvPr/>
        </p:nvSpPr>
        <p:spPr bwMode="auto">
          <a:xfrm>
            <a:off x="2771800" y="2391271"/>
            <a:ext cx="3672408" cy="461665"/>
          </a:xfrm>
          <a:prstGeom prst="rect">
            <a:avLst/>
          </a:prstGeom>
          <a:solidFill>
            <a:schemeClr val="bg1"/>
          </a:solidFill>
          <a:ln w="9525">
            <a:noFill/>
            <a:miter lim="800000"/>
            <a:headEnd/>
            <a:tailEnd/>
          </a:ln>
        </p:spPr>
        <p:txBody>
          <a:bodyPr wrap="square">
            <a:spAutoFit/>
          </a:bodyPr>
          <a:lstStyle/>
          <a:p>
            <a:r>
              <a:rPr lang="es-ES" sz="2400" dirty="0" smtClean="0">
                <a:latin typeface="Calibri" pitchFamily="34" charset="0"/>
              </a:rPr>
              <a:t>Si patología </a:t>
            </a:r>
            <a:r>
              <a:rPr lang="es-ES" sz="2400" dirty="0" smtClean="0">
                <a:latin typeface="Wingdings"/>
                <a:ea typeface="Wingdings"/>
                <a:cs typeface="Wingdings"/>
                <a:sym typeface="Wingdings"/>
              </a:rPr>
              <a:t></a:t>
            </a:r>
            <a:r>
              <a:rPr lang="es-ES" sz="2400" dirty="0">
                <a:latin typeface="Calibri" pitchFamily="34" charset="0"/>
                <a:sym typeface="Wingdings"/>
              </a:rPr>
              <a:t> </a:t>
            </a:r>
            <a:r>
              <a:rPr lang="es-ES" sz="2400" dirty="0" smtClean="0">
                <a:latin typeface="Calibri" pitchFamily="34" charset="0"/>
              </a:rPr>
              <a:t>Derivar a:</a:t>
            </a:r>
            <a:endParaRPr lang="es-ES" sz="2400" dirty="0">
              <a:latin typeface="Calibri" pitchFamily="34" charset="0"/>
            </a:endParaRPr>
          </a:p>
        </p:txBody>
      </p:sp>
    </p:spTree>
    <p:extLst>
      <p:ext uri="{BB962C8B-B14F-4D97-AF65-F5344CB8AC3E}">
        <p14:creationId xmlns:p14="http://schemas.microsoft.com/office/powerpoint/2010/main" val="286906969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9F509EF4-D201-424F-93C5-78A97B291DF9}" type="slidenum">
              <a:rPr lang="es-ES" smtClean="0"/>
              <a:pPr>
                <a:defRPr/>
              </a:pPr>
              <a:t>29</a:t>
            </a:fld>
            <a:endParaRPr lang="es-ES"/>
          </a:p>
        </p:txBody>
      </p:sp>
      <p:sp>
        <p:nvSpPr>
          <p:cNvPr id="10" name="7 Rectángulo redondeado"/>
          <p:cNvSpPr/>
          <p:nvPr/>
        </p:nvSpPr>
        <p:spPr bwMode="auto">
          <a:xfrm>
            <a:off x="827584" y="620688"/>
            <a:ext cx="6480720" cy="72008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s-ES" sz="2800" b="0" i="0" u="none" strike="noStrike" cap="none" normalizeH="0" baseline="0" dirty="0" smtClean="0">
                <a:ln>
                  <a:noFill/>
                </a:ln>
                <a:solidFill>
                  <a:schemeClr val="bg1"/>
                </a:solidFill>
                <a:effectLst/>
              </a:rPr>
              <a:t>Consulta de Oftalmología </a:t>
            </a:r>
            <a:r>
              <a:rPr lang="es-ES" sz="2800" dirty="0" smtClean="0">
                <a:solidFill>
                  <a:schemeClr val="bg1"/>
                </a:solidFill>
              </a:rPr>
              <a:t>Infantil de CME</a:t>
            </a:r>
            <a:endParaRPr kumimoji="0" lang="es-ES" sz="2800" b="0" i="0" u="none" strike="noStrike" cap="none" normalizeH="0" baseline="0" dirty="0" smtClean="0">
              <a:ln>
                <a:noFill/>
              </a:ln>
              <a:solidFill>
                <a:schemeClr val="bg1"/>
              </a:solidFill>
              <a:effectLst/>
            </a:endParaRPr>
          </a:p>
        </p:txBody>
      </p:sp>
      <p:sp>
        <p:nvSpPr>
          <p:cNvPr id="11" name="7 Rectángulo redondeado"/>
          <p:cNvSpPr/>
          <p:nvPr/>
        </p:nvSpPr>
        <p:spPr bwMode="auto">
          <a:xfrm>
            <a:off x="683568" y="1628800"/>
            <a:ext cx="7704856" cy="4824536"/>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effectLst/>
                <a:latin typeface="+mn-lt"/>
              </a:rPr>
              <a:t>Objetivo: </a:t>
            </a:r>
            <a:r>
              <a:rPr kumimoji="0" lang="es-ES" sz="2400" b="0" i="0" u="none" strike="noStrike" cap="none" normalizeH="0" baseline="0" dirty="0" smtClean="0">
                <a:ln>
                  <a:noFill/>
                </a:ln>
                <a:effectLst/>
                <a:latin typeface="+mn-lt"/>
              </a:rPr>
              <a:t>Creación de una</a:t>
            </a:r>
            <a:r>
              <a:rPr kumimoji="0" lang="es-ES" sz="2400" b="0" i="0" u="none" strike="noStrike" cap="none" normalizeH="0" dirty="0" smtClean="0">
                <a:ln>
                  <a:noFill/>
                </a:ln>
                <a:effectLst/>
                <a:latin typeface="+mn-lt"/>
              </a:rPr>
              <a:t> consulta altamente especializada </a:t>
            </a:r>
          </a:p>
          <a:p>
            <a:pPr marL="0" marR="0" indent="0" algn="just" defTabSz="914400" rtl="0" eaLnBrk="1" fontAlgn="base" latinLnBrk="0" hangingPunct="1">
              <a:lnSpc>
                <a:spcPct val="100000"/>
              </a:lnSpc>
              <a:spcBef>
                <a:spcPct val="0"/>
              </a:spcBef>
              <a:spcAft>
                <a:spcPct val="0"/>
              </a:spcAft>
              <a:buClrTx/>
              <a:buSzTx/>
              <a:buFontTx/>
              <a:buNone/>
              <a:tabLst/>
            </a:pPr>
            <a:r>
              <a:rPr lang="es-ES" sz="2400" dirty="0" smtClean="0"/>
              <a:t>de Oftalmología pediátrica en CME de Atención secundaria</a:t>
            </a:r>
          </a:p>
          <a:p>
            <a:pPr marL="0" marR="0" indent="0" algn="just"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dirty="0" smtClean="0">
                <a:ln>
                  <a:noFill/>
                </a:ln>
                <a:effectLst/>
                <a:latin typeface="+mn-lt"/>
              </a:rPr>
              <a:t> </a:t>
            </a:r>
          </a:p>
          <a:p>
            <a:pPr marL="0" marR="0" indent="0" algn="just" defTabSz="914400" rtl="0" eaLnBrk="1" fontAlgn="base" latinLnBrk="0" hangingPunct="1">
              <a:lnSpc>
                <a:spcPct val="100000"/>
              </a:lnSpc>
              <a:spcBef>
                <a:spcPct val="0"/>
              </a:spcBef>
              <a:spcAft>
                <a:spcPct val="0"/>
              </a:spcAft>
              <a:buClrTx/>
              <a:buSzTx/>
              <a:buFontTx/>
              <a:buNone/>
              <a:tabLst/>
            </a:pPr>
            <a:r>
              <a:rPr lang="es-ES" sz="2400" b="1" baseline="0" dirty="0" smtClean="0"/>
              <a:t>Ubicación: </a:t>
            </a:r>
            <a:r>
              <a:rPr lang="es-ES" sz="2400" baseline="0" dirty="0" smtClean="0"/>
              <a:t>CME Ramón y Cajal</a:t>
            </a:r>
            <a:r>
              <a:rPr lang="es-ES" sz="2400" dirty="0" smtClean="0"/>
              <a:t> y CME San José</a:t>
            </a:r>
            <a:endParaRPr kumimoji="0" lang="es-ES" sz="2400" b="1" i="0" u="none" strike="noStrike" cap="none" normalizeH="0" baseline="0" dirty="0" smtClean="0">
              <a:ln>
                <a:noFill/>
              </a:ln>
              <a:effectLst/>
              <a:latin typeface="+mn-lt"/>
            </a:endParaRPr>
          </a:p>
        </p:txBody>
      </p:sp>
    </p:spTree>
    <p:extLst>
      <p:ext uri="{BB962C8B-B14F-4D97-AF65-F5344CB8AC3E}">
        <p14:creationId xmlns:p14="http://schemas.microsoft.com/office/powerpoint/2010/main" val="6158626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6258" name="2 Rectángulo"/>
          <p:cNvSpPr>
            <a:spLocks noChangeArrowheads="1"/>
          </p:cNvSpPr>
          <p:nvPr/>
        </p:nvSpPr>
        <p:spPr bwMode="auto">
          <a:xfrm>
            <a:off x="755576" y="1484784"/>
            <a:ext cx="7632848" cy="1569660"/>
          </a:xfrm>
          <a:prstGeom prst="rect">
            <a:avLst/>
          </a:prstGeom>
          <a:solidFill>
            <a:schemeClr val="accent2">
              <a:lumMod val="60000"/>
              <a:lumOff val="40000"/>
            </a:schemeClr>
          </a:solidFill>
          <a:ln w="9525">
            <a:noFill/>
            <a:miter lim="800000"/>
            <a:headEnd/>
            <a:tailEnd/>
          </a:ln>
          <a:effectLst/>
        </p:spPr>
        <p:txBody>
          <a:bodyPr wrap="square">
            <a:spAutoFit/>
          </a:bodyPr>
          <a:lstStyle/>
          <a:p>
            <a:pPr marL="457200" indent="-457200">
              <a:buFont typeface="+mj-lt"/>
              <a:buAutoNum type="arabicPeriod"/>
            </a:pPr>
            <a:r>
              <a:rPr lang="es-ES" sz="2400" dirty="0" smtClean="0">
                <a:latin typeface="Calibri" pitchFamily="34" charset="0"/>
              </a:rPr>
              <a:t>Inspección y comportamiento visual</a:t>
            </a:r>
          </a:p>
          <a:p>
            <a:pPr marL="457200" indent="-457200">
              <a:buFont typeface="+mj-lt"/>
              <a:buAutoNum type="arabicPeriod"/>
            </a:pPr>
            <a:r>
              <a:rPr lang="es-ES" sz="2400" dirty="0" smtClean="0">
                <a:latin typeface="Calibri" pitchFamily="34" charset="0"/>
              </a:rPr>
              <a:t>Fijación y seguimiento</a:t>
            </a:r>
          </a:p>
          <a:p>
            <a:pPr marL="457200" indent="-457200">
              <a:buFont typeface="+mj-lt"/>
              <a:buAutoNum type="arabicPeriod"/>
            </a:pPr>
            <a:r>
              <a:rPr lang="es-ES" sz="2400" dirty="0" smtClean="0">
                <a:latin typeface="Calibri" pitchFamily="34" charset="0"/>
              </a:rPr>
              <a:t>Alineación ocular</a:t>
            </a:r>
          </a:p>
          <a:p>
            <a:pPr marL="457200" indent="-457200">
              <a:buFont typeface="+mj-lt"/>
              <a:buAutoNum type="arabicPeriod"/>
            </a:pPr>
            <a:r>
              <a:rPr lang="es-ES" sz="2400" dirty="0" smtClean="0">
                <a:latin typeface="Calibri" pitchFamily="34" charset="0"/>
              </a:rPr>
              <a:t>Reflejo rojo</a:t>
            </a:r>
            <a:r>
              <a:rPr lang="es-ES" sz="2400" dirty="0">
                <a:latin typeface="Calibri" pitchFamily="34" charset="0"/>
              </a:rPr>
              <a:t>.</a:t>
            </a:r>
          </a:p>
        </p:txBody>
      </p:sp>
      <p:sp>
        <p:nvSpPr>
          <p:cNvPr id="4" name="3 Rectángulo"/>
          <p:cNvSpPr/>
          <p:nvPr/>
        </p:nvSpPr>
        <p:spPr>
          <a:xfrm>
            <a:off x="428978" y="357189"/>
            <a:ext cx="8417278" cy="584775"/>
          </a:xfrm>
          <a:prstGeom prst="rect">
            <a:avLst/>
          </a:prstGeom>
          <a:effectLst/>
        </p:spPr>
        <p:txBody>
          <a:bodyPr>
            <a:spAutoFit/>
          </a:bodyPr>
          <a:lstStyle/>
          <a:p>
            <a:pPr algn="ctr">
              <a:defRPr/>
            </a:pPr>
            <a:r>
              <a:rPr lang="es-ES" sz="3200" dirty="0">
                <a:solidFill>
                  <a:schemeClr val="accent2">
                    <a:lumMod val="60000"/>
                    <a:lumOff val="40000"/>
                  </a:schemeClr>
                </a:solidFill>
                <a:latin typeface="Calibri" pitchFamily="34" charset="0"/>
              </a:rPr>
              <a:t>EXAMEN EN </a:t>
            </a:r>
            <a:r>
              <a:rPr lang="es-ES" sz="3200" dirty="0" smtClean="0">
                <a:solidFill>
                  <a:schemeClr val="accent2">
                    <a:lumMod val="60000"/>
                    <a:lumOff val="40000"/>
                  </a:schemeClr>
                </a:solidFill>
                <a:latin typeface="Calibri" pitchFamily="34" charset="0"/>
              </a:rPr>
              <a:t>LACTANTES - ETAPA </a:t>
            </a:r>
            <a:r>
              <a:rPr lang="es-ES" sz="3200" dirty="0">
                <a:solidFill>
                  <a:schemeClr val="accent2">
                    <a:lumMod val="60000"/>
                    <a:lumOff val="40000"/>
                  </a:schemeClr>
                </a:solidFill>
                <a:latin typeface="Calibri" pitchFamily="34" charset="0"/>
              </a:rPr>
              <a:t>PREVERBAL</a:t>
            </a:r>
          </a:p>
        </p:txBody>
      </p:sp>
      <p:sp>
        <p:nvSpPr>
          <p:cNvPr id="96260" name="AutoShape 2" descr="Resultado de imagen de reflejo rojo pupilar"/>
          <p:cNvSpPr>
            <a:spLocks noChangeAspect="1" noChangeArrowheads="1"/>
          </p:cNvSpPr>
          <p:nvPr/>
        </p:nvSpPr>
        <p:spPr bwMode="auto">
          <a:xfrm>
            <a:off x="138289" y="-144463"/>
            <a:ext cx="270933" cy="304801"/>
          </a:xfrm>
          <a:prstGeom prst="rect">
            <a:avLst/>
          </a:prstGeom>
          <a:noFill/>
          <a:ln w="9525">
            <a:noFill/>
            <a:miter lim="800000"/>
            <a:headEnd/>
            <a:tailEnd/>
          </a:ln>
        </p:spPr>
        <p:txBody>
          <a:bodyPr/>
          <a:lstStyle/>
          <a:p>
            <a:endParaRPr lang="es-ES"/>
          </a:p>
        </p:txBody>
      </p:sp>
      <p:pic>
        <p:nvPicPr>
          <p:cNvPr id="6146" name="Picture 2"/>
          <p:cNvPicPr>
            <a:picLocks noChangeAspect="1" noChangeArrowheads="1"/>
          </p:cNvPicPr>
          <p:nvPr/>
        </p:nvPicPr>
        <p:blipFill>
          <a:blip r:embed="rId2" cstate="print">
            <a:lum bright="-13000" contrast="34000"/>
          </a:blip>
          <a:srcRect/>
          <a:stretch>
            <a:fillRect/>
          </a:stretch>
        </p:blipFill>
        <p:spPr bwMode="auto">
          <a:xfrm>
            <a:off x="1644356" y="3140968"/>
            <a:ext cx="5691458" cy="34343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9F509EF4-D201-424F-93C5-78A97B291DF9}" type="slidenum">
              <a:rPr lang="es-ES" smtClean="0"/>
              <a:pPr>
                <a:defRPr/>
              </a:pPr>
              <a:t>30</a:t>
            </a:fld>
            <a:endParaRPr lang="es-ES"/>
          </a:p>
        </p:txBody>
      </p:sp>
      <p:sp>
        <p:nvSpPr>
          <p:cNvPr id="10" name="7 Rectángulo redondeado"/>
          <p:cNvSpPr/>
          <p:nvPr/>
        </p:nvSpPr>
        <p:spPr bwMode="auto">
          <a:xfrm>
            <a:off x="827584" y="620688"/>
            <a:ext cx="6480720" cy="72008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s-ES" sz="2800" b="0" i="0" u="none" strike="noStrike" cap="none" normalizeH="0" baseline="0" dirty="0" smtClean="0">
                <a:ln>
                  <a:noFill/>
                </a:ln>
                <a:solidFill>
                  <a:schemeClr val="bg1"/>
                </a:solidFill>
                <a:effectLst/>
              </a:rPr>
              <a:t>Consulta de Oftalmología </a:t>
            </a:r>
            <a:r>
              <a:rPr lang="es-ES" sz="2800" dirty="0" smtClean="0">
                <a:solidFill>
                  <a:schemeClr val="bg1"/>
                </a:solidFill>
              </a:rPr>
              <a:t>Infantil de CME</a:t>
            </a:r>
            <a:endParaRPr kumimoji="0" lang="es-ES" sz="2800" b="0" i="0" u="none" strike="noStrike" cap="none" normalizeH="0" baseline="0" dirty="0" smtClean="0">
              <a:ln>
                <a:noFill/>
              </a:ln>
              <a:solidFill>
                <a:schemeClr val="bg1"/>
              </a:solidFill>
              <a:effectLst/>
            </a:endParaRPr>
          </a:p>
        </p:txBody>
      </p:sp>
      <p:sp>
        <p:nvSpPr>
          <p:cNvPr id="11" name="7 Rectángulo redondeado"/>
          <p:cNvSpPr/>
          <p:nvPr/>
        </p:nvSpPr>
        <p:spPr bwMode="auto">
          <a:xfrm>
            <a:off x="683568" y="1412776"/>
            <a:ext cx="7992888" cy="5040560"/>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effectLst/>
                <a:latin typeface="+mn-lt"/>
              </a:rPr>
              <a:t>Población diana: </a:t>
            </a:r>
            <a:r>
              <a:rPr kumimoji="0" lang="es-ES" sz="2400" i="0" u="none" strike="noStrike" cap="none" normalizeH="0" baseline="0" dirty="0" smtClean="0">
                <a:ln>
                  <a:noFill/>
                </a:ln>
                <a:effectLst/>
                <a:latin typeface="+mn-lt"/>
              </a:rPr>
              <a:t>Niños menores</a:t>
            </a:r>
            <a:r>
              <a:rPr kumimoji="0" lang="es-ES" sz="2400" i="0" u="none" strike="noStrike" cap="none" normalizeH="0" dirty="0" smtClean="0">
                <a:ln>
                  <a:noFill/>
                </a:ln>
                <a:effectLst/>
                <a:latin typeface="+mn-lt"/>
              </a:rPr>
              <a:t> de 9 años, pertenecientes </a:t>
            </a:r>
          </a:p>
          <a:p>
            <a:pPr marL="0" marR="0" indent="0" algn="just" defTabSz="914400" rtl="0" eaLnBrk="1" fontAlgn="base" latinLnBrk="0" hangingPunct="1">
              <a:lnSpc>
                <a:spcPct val="100000"/>
              </a:lnSpc>
              <a:spcBef>
                <a:spcPct val="0"/>
              </a:spcBef>
              <a:spcAft>
                <a:spcPct val="0"/>
              </a:spcAft>
              <a:buClrTx/>
              <a:buSzTx/>
              <a:buFontTx/>
              <a:buNone/>
              <a:tabLst/>
            </a:pPr>
            <a:r>
              <a:rPr lang="es-ES" sz="2400" dirty="0" smtClean="0"/>
              <a:t>a los centros de atención primaria de referencia de cada </a:t>
            </a:r>
          </a:p>
          <a:p>
            <a:pPr marL="0" marR="0" indent="0" algn="just" defTabSz="914400" rtl="0" eaLnBrk="1" fontAlgn="base" latinLnBrk="0" hangingPunct="1">
              <a:lnSpc>
                <a:spcPct val="100000"/>
              </a:lnSpc>
              <a:spcBef>
                <a:spcPct val="0"/>
              </a:spcBef>
              <a:spcAft>
                <a:spcPct val="0"/>
              </a:spcAft>
              <a:buClrTx/>
              <a:buSzTx/>
              <a:buFontTx/>
              <a:buNone/>
              <a:tabLst/>
            </a:pPr>
            <a:r>
              <a:rPr lang="es-ES" sz="2400" dirty="0" smtClean="0"/>
              <a:t>uno de los dos CME, que cumplan uno de los siguientes </a:t>
            </a:r>
          </a:p>
          <a:p>
            <a:pPr marL="0" marR="0" indent="0" algn="just" defTabSz="914400" rtl="0" eaLnBrk="1" fontAlgn="base" latinLnBrk="0" hangingPunct="1">
              <a:lnSpc>
                <a:spcPct val="100000"/>
              </a:lnSpc>
              <a:spcBef>
                <a:spcPct val="0"/>
              </a:spcBef>
              <a:spcAft>
                <a:spcPct val="0"/>
              </a:spcAft>
              <a:buClrTx/>
              <a:buSzTx/>
              <a:buFontTx/>
              <a:buNone/>
              <a:tabLst/>
            </a:pPr>
            <a:r>
              <a:rPr lang="es-ES" sz="2400" dirty="0" smtClean="0"/>
              <a:t>criterios:</a:t>
            </a:r>
          </a:p>
          <a:p>
            <a:pPr marL="0" marR="0" indent="0" algn="just" defTabSz="914400" rtl="0" eaLnBrk="1" fontAlgn="base" latinLnBrk="0" hangingPunct="1">
              <a:lnSpc>
                <a:spcPct val="100000"/>
              </a:lnSpc>
              <a:spcBef>
                <a:spcPct val="0"/>
              </a:spcBef>
              <a:spcAft>
                <a:spcPct val="0"/>
              </a:spcAft>
              <a:buClrTx/>
              <a:buSzTx/>
              <a:buFontTx/>
              <a:buNone/>
              <a:tabLst/>
            </a:pPr>
            <a:endParaRPr kumimoji="0" lang="es-ES" sz="2400" i="0" u="none" strike="noStrike" cap="none" normalizeH="0" baseline="0" dirty="0">
              <a:ln>
                <a:noFill/>
              </a:ln>
              <a:effectLst/>
              <a:latin typeface="+mn-lt"/>
            </a:endParaRPr>
          </a:p>
        </p:txBody>
      </p:sp>
    </p:spTree>
    <p:extLst>
      <p:ext uri="{BB962C8B-B14F-4D97-AF65-F5344CB8AC3E}">
        <p14:creationId xmlns:p14="http://schemas.microsoft.com/office/powerpoint/2010/main" val="161221608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9F509EF4-D201-424F-93C5-78A97B291DF9}" type="slidenum">
              <a:rPr lang="es-ES" smtClean="0"/>
              <a:pPr>
                <a:defRPr/>
              </a:pPr>
              <a:t>31</a:t>
            </a:fld>
            <a:endParaRPr lang="es-ES"/>
          </a:p>
        </p:txBody>
      </p:sp>
      <p:sp>
        <p:nvSpPr>
          <p:cNvPr id="10" name="7 Rectángulo redondeado"/>
          <p:cNvSpPr/>
          <p:nvPr/>
        </p:nvSpPr>
        <p:spPr bwMode="auto">
          <a:xfrm>
            <a:off x="827584" y="620688"/>
            <a:ext cx="6480720" cy="72008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s-ES" sz="2800" b="0" i="0" u="none" strike="noStrike" cap="none" normalizeH="0" baseline="0" dirty="0" smtClean="0">
                <a:ln>
                  <a:noFill/>
                </a:ln>
                <a:solidFill>
                  <a:schemeClr val="bg1"/>
                </a:solidFill>
                <a:effectLst/>
              </a:rPr>
              <a:t>Consulta de Oftalmología </a:t>
            </a:r>
            <a:r>
              <a:rPr lang="es-ES" sz="2800" dirty="0" smtClean="0">
                <a:solidFill>
                  <a:schemeClr val="bg1"/>
                </a:solidFill>
              </a:rPr>
              <a:t>Infantil de CME</a:t>
            </a:r>
            <a:endParaRPr kumimoji="0" lang="es-ES" sz="2800" b="0" i="0" u="none" strike="noStrike" cap="none" normalizeH="0" baseline="0" dirty="0" smtClean="0">
              <a:ln>
                <a:noFill/>
              </a:ln>
              <a:solidFill>
                <a:schemeClr val="bg1"/>
              </a:solidFill>
              <a:effectLst/>
            </a:endParaRPr>
          </a:p>
        </p:txBody>
      </p:sp>
      <p:sp>
        <p:nvSpPr>
          <p:cNvPr id="11" name="7 Rectángulo redondeado"/>
          <p:cNvSpPr/>
          <p:nvPr/>
        </p:nvSpPr>
        <p:spPr bwMode="auto">
          <a:xfrm>
            <a:off x="683568" y="1412776"/>
            <a:ext cx="7992888" cy="5040560"/>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effectLst/>
                <a:latin typeface="+mn-lt"/>
              </a:rPr>
              <a:t>Población diana: </a:t>
            </a:r>
            <a:r>
              <a:rPr kumimoji="0" lang="es-ES" sz="2400" i="0" u="none" strike="noStrike" cap="none" normalizeH="0" baseline="0" dirty="0" smtClean="0">
                <a:ln>
                  <a:noFill/>
                </a:ln>
                <a:effectLst/>
                <a:latin typeface="+mn-lt"/>
              </a:rPr>
              <a:t>Niños menores</a:t>
            </a:r>
            <a:r>
              <a:rPr kumimoji="0" lang="es-ES" sz="2400" i="0" u="none" strike="noStrike" cap="none" normalizeH="0" dirty="0" smtClean="0">
                <a:ln>
                  <a:noFill/>
                </a:ln>
                <a:effectLst/>
                <a:latin typeface="+mn-lt"/>
              </a:rPr>
              <a:t> de 9 años, pertenecientes </a:t>
            </a:r>
          </a:p>
          <a:p>
            <a:pPr marL="0" marR="0" indent="0" algn="just" defTabSz="914400" rtl="0" eaLnBrk="1" fontAlgn="base" latinLnBrk="0" hangingPunct="1">
              <a:lnSpc>
                <a:spcPct val="100000"/>
              </a:lnSpc>
              <a:spcBef>
                <a:spcPct val="0"/>
              </a:spcBef>
              <a:spcAft>
                <a:spcPct val="0"/>
              </a:spcAft>
              <a:buClrTx/>
              <a:buSzTx/>
              <a:buFontTx/>
              <a:buNone/>
              <a:tabLst/>
            </a:pPr>
            <a:r>
              <a:rPr lang="es-ES" sz="2400" dirty="0" smtClean="0"/>
              <a:t>a los centros de atención primaria de referencia de cada </a:t>
            </a:r>
          </a:p>
          <a:p>
            <a:pPr marL="0" marR="0" indent="0" algn="just" defTabSz="914400" rtl="0" eaLnBrk="1" fontAlgn="base" latinLnBrk="0" hangingPunct="1">
              <a:lnSpc>
                <a:spcPct val="100000"/>
              </a:lnSpc>
              <a:spcBef>
                <a:spcPct val="0"/>
              </a:spcBef>
              <a:spcAft>
                <a:spcPct val="0"/>
              </a:spcAft>
              <a:buClrTx/>
              <a:buSzTx/>
              <a:buFontTx/>
              <a:buNone/>
              <a:tabLst/>
            </a:pPr>
            <a:r>
              <a:rPr lang="es-ES" sz="2400" dirty="0" smtClean="0"/>
              <a:t>uno de los dos CME, que cumplan uno de los siguientes </a:t>
            </a:r>
          </a:p>
          <a:p>
            <a:pPr marL="0" marR="0" indent="0" algn="just" defTabSz="914400" rtl="0" eaLnBrk="1" fontAlgn="base" latinLnBrk="0" hangingPunct="1">
              <a:lnSpc>
                <a:spcPct val="100000"/>
              </a:lnSpc>
              <a:spcBef>
                <a:spcPct val="0"/>
              </a:spcBef>
              <a:spcAft>
                <a:spcPct val="0"/>
              </a:spcAft>
              <a:buClrTx/>
              <a:buSzTx/>
              <a:buFontTx/>
              <a:buNone/>
              <a:tabLst/>
            </a:pPr>
            <a:r>
              <a:rPr lang="es-ES" sz="2400" dirty="0" smtClean="0"/>
              <a:t>criterios:</a:t>
            </a:r>
          </a:p>
          <a:p>
            <a:pPr marL="0" marR="0" indent="0" algn="just" defTabSz="914400" rtl="0" eaLnBrk="1" fontAlgn="base" latinLnBrk="0" hangingPunct="1">
              <a:lnSpc>
                <a:spcPct val="100000"/>
              </a:lnSpc>
              <a:spcBef>
                <a:spcPct val="0"/>
              </a:spcBef>
              <a:spcAft>
                <a:spcPct val="0"/>
              </a:spcAft>
              <a:buClrTx/>
              <a:buSzTx/>
              <a:buFontTx/>
              <a:buNone/>
              <a:tabLst/>
            </a:pPr>
            <a:endParaRPr kumimoji="0" lang="es-ES" sz="2400" i="0" u="none" strike="noStrike" cap="none" normalizeH="0" baseline="0" dirty="0">
              <a:ln>
                <a:noFill/>
              </a:ln>
              <a:effectLst/>
              <a:latin typeface="+mn-lt"/>
            </a:endParaRPr>
          </a:p>
          <a:p>
            <a:r>
              <a:rPr lang="es-ES_tradnl" sz="2200" dirty="0" smtClean="0"/>
              <a:t>a</a:t>
            </a:r>
            <a:r>
              <a:rPr lang="es-ES_tradnl" sz="2200" dirty="0"/>
              <a:t>. Sospecha de dificultades visuales detectadas en programa </a:t>
            </a:r>
            <a:endParaRPr lang="es-ES_tradnl" sz="2200" dirty="0" smtClean="0"/>
          </a:p>
          <a:p>
            <a:r>
              <a:rPr lang="es-ES_tradnl" sz="2200" dirty="0" smtClean="0"/>
              <a:t>	de </a:t>
            </a:r>
            <a:r>
              <a:rPr lang="es-ES_tradnl" sz="2200" dirty="0"/>
              <a:t>cribado visual del pediatra</a:t>
            </a:r>
          </a:p>
          <a:p>
            <a:endParaRPr kumimoji="0" lang="es-ES" sz="2200" i="0" u="none" strike="noStrike" cap="none" normalizeH="0" baseline="0" dirty="0" smtClean="0">
              <a:ln>
                <a:noFill/>
              </a:ln>
              <a:effectLst/>
            </a:endParaRPr>
          </a:p>
        </p:txBody>
      </p:sp>
    </p:spTree>
    <p:extLst>
      <p:ext uri="{BB962C8B-B14F-4D97-AF65-F5344CB8AC3E}">
        <p14:creationId xmlns:p14="http://schemas.microsoft.com/office/powerpoint/2010/main" val="308679797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9F509EF4-D201-424F-93C5-78A97B291DF9}" type="slidenum">
              <a:rPr lang="es-ES" smtClean="0"/>
              <a:pPr>
                <a:defRPr/>
              </a:pPr>
              <a:t>32</a:t>
            </a:fld>
            <a:endParaRPr lang="es-ES"/>
          </a:p>
        </p:txBody>
      </p:sp>
      <p:sp>
        <p:nvSpPr>
          <p:cNvPr id="10" name="7 Rectángulo redondeado"/>
          <p:cNvSpPr/>
          <p:nvPr/>
        </p:nvSpPr>
        <p:spPr bwMode="auto">
          <a:xfrm>
            <a:off x="827584" y="620688"/>
            <a:ext cx="6480720" cy="72008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s-ES" sz="2800" b="0" i="0" u="none" strike="noStrike" cap="none" normalizeH="0" baseline="0" dirty="0" smtClean="0">
                <a:ln>
                  <a:noFill/>
                </a:ln>
                <a:solidFill>
                  <a:schemeClr val="bg1"/>
                </a:solidFill>
                <a:effectLst/>
              </a:rPr>
              <a:t>Consulta de Oftalmología </a:t>
            </a:r>
            <a:r>
              <a:rPr lang="es-ES" sz="2800" dirty="0" smtClean="0">
                <a:solidFill>
                  <a:schemeClr val="bg1"/>
                </a:solidFill>
              </a:rPr>
              <a:t>Infantil de CME</a:t>
            </a:r>
            <a:endParaRPr kumimoji="0" lang="es-ES" sz="2800" b="0" i="0" u="none" strike="noStrike" cap="none" normalizeH="0" baseline="0" dirty="0" smtClean="0">
              <a:ln>
                <a:noFill/>
              </a:ln>
              <a:solidFill>
                <a:schemeClr val="bg1"/>
              </a:solidFill>
              <a:effectLst/>
            </a:endParaRPr>
          </a:p>
        </p:txBody>
      </p:sp>
      <p:sp>
        <p:nvSpPr>
          <p:cNvPr id="11" name="7 Rectángulo redondeado"/>
          <p:cNvSpPr/>
          <p:nvPr/>
        </p:nvSpPr>
        <p:spPr bwMode="auto">
          <a:xfrm>
            <a:off x="683568" y="1412776"/>
            <a:ext cx="7992888" cy="5040560"/>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effectLst/>
                <a:latin typeface="+mn-lt"/>
              </a:rPr>
              <a:t>Población diana: </a:t>
            </a:r>
            <a:r>
              <a:rPr kumimoji="0" lang="es-ES" sz="2400" i="0" u="none" strike="noStrike" cap="none" normalizeH="0" baseline="0" dirty="0" smtClean="0">
                <a:ln>
                  <a:noFill/>
                </a:ln>
                <a:effectLst/>
                <a:latin typeface="+mn-lt"/>
              </a:rPr>
              <a:t>Niños menores</a:t>
            </a:r>
            <a:r>
              <a:rPr kumimoji="0" lang="es-ES" sz="2400" i="0" u="none" strike="noStrike" cap="none" normalizeH="0" dirty="0" smtClean="0">
                <a:ln>
                  <a:noFill/>
                </a:ln>
                <a:effectLst/>
                <a:latin typeface="+mn-lt"/>
              </a:rPr>
              <a:t> de 9 años, pertenecientes </a:t>
            </a:r>
          </a:p>
          <a:p>
            <a:pPr marL="0" marR="0" indent="0" algn="just" defTabSz="914400" rtl="0" eaLnBrk="1" fontAlgn="base" latinLnBrk="0" hangingPunct="1">
              <a:lnSpc>
                <a:spcPct val="100000"/>
              </a:lnSpc>
              <a:spcBef>
                <a:spcPct val="0"/>
              </a:spcBef>
              <a:spcAft>
                <a:spcPct val="0"/>
              </a:spcAft>
              <a:buClrTx/>
              <a:buSzTx/>
              <a:buFontTx/>
              <a:buNone/>
              <a:tabLst/>
            </a:pPr>
            <a:r>
              <a:rPr lang="es-ES" sz="2400" dirty="0" smtClean="0"/>
              <a:t>a los centros de atención primaria de referencia de cada </a:t>
            </a:r>
          </a:p>
          <a:p>
            <a:pPr marL="0" marR="0" indent="0" algn="just" defTabSz="914400" rtl="0" eaLnBrk="1" fontAlgn="base" latinLnBrk="0" hangingPunct="1">
              <a:lnSpc>
                <a:spcPct val="100000"/>
              </a:lnSpc>
              <a:spcBef>
                <a:spcPct val="0"/>
              </a:spcBef>
              <a:spcAft>
                <a:spcPct val="0"/>
              </a:spcAft>
              <a:buClrTx/>
              <a:buSzTx/>
              <a:buFontTx/>
              <a:buNone/>
              <a:tabLst/>
            </a:pPr>
            <a:r>
              <a:rPr lang="es-ES" sz="2400" dirty="0" smtClean="0"/>
              <a:t>uno de los dos CME, que cumplan uno de los siguientes </a:t>
            </a:r>
          </a:p>
          <a:p>
            <a:pPr marL="0" marR="0" indent="0" algn="just" defTabSz="914400" rtl="0" eaLnBrk="1" fontAlgn="base" latinLnBrk="0" hangingPunct="1">
              <a:lnSpc>
                <a:spcPct val="100000"/>
              </a:lnSpc>
              <a:spcBef>
                <a:spcPct val="0"/>
              </a:spcBef>
              <a:spcAft>
                <a:spcPct val="0"/>
              </a:spcAft>
              <a:buClrTx/>
              <a:buSzTx/>
              <a:buFontTx/>
              <a:buNone/>
              <a:tabLst/>
            </a:pPr>
            <a:r>
              <a:rPr lang="es-ES" sz="2400" dirty="0" smtClean="0"/>
              <a:t>criterios:</a:t>
            </a:r>
          </a:p>
          <a:p>
            <a:pPr marL="0" marR="0" indent="0" algn="just" defTabSz="914400" rtl="0" eaLnBrk="1" fontAlgn="base" latinLnBrk="0" hangingPunct="1">
              <a:lnSpc>
                <a:spcPct val="100000"/>
              </a:lnSpc>
              <a:spcBef>
                <a:spcPct val="0"/>
              </a:spcBef>
              <a:spcAft>
                <a:spcPct val="0"/>
              </a:spcAft>
              <a:buClrTx/>
              <a:buSzTx/>
              <a:buFontTx/>
              <a:buNone/>
              <a:tabLst/>
            </a:pPr>
            <a:endParaRPr kumimoji="0" lang="es-ES" sz="2400" i="0" u="none" strike="noStrike" cap="none" normalizeH="0" baseline="0" dirty="0">
              <a:ln>
                <a:noFill/>
              </a:ln>
              <a:effectLst/>
              <a:latin typeface="+mn-lt"/>
            </a:endParaRPr>
          </a:p>
          <a:p>
            <a:r>
              <a:rPr lang="es-ES_tradnl" sz="2200" dirty="0" smtClean="0"/>
              <a:t>a</a:t>
            </a:r>
            <a:r>
              <a:rPr lang="es-ES_tradnl" sz="2200" dirty="0"/>
              <a:t>. Sospecha de dificultades visuales detectadas en programa </a:t>
            </a:r>
            <a:endParaRPr lang="es-ES_tradnl" sz="2200" dirty="0" smtClean="0"/>
          </a:p>
          <a:p>
            <a:r>
              <a:rPr lang="es-ES_tradnl" sz="2200" dirty="0" smtClean="0"/>
              <a:t>	de </a:t>
            </a:r>
            <a:r>
              <a:rPr lang="es-ES_tradnl" sz="2200" dirty="0"/>
              <a:t>cribado visual del pediatra</a:t>
            </a:r>
          </a:p>
          <a:p>
            <a:r>
              <a:rPr lang="es-ES_tradnl" sz="2200" dirty="0" smtClean="0"/>
              <a:t>b</a:t>
            </a:r>
            <a:r>
              <a:rPr lang="es-ES_tradnl" sz="2200" dirty="0"/>
              <a:t>. Desviación ocular objetivada por pediatra </a:t>
            </a:r>
          </a:p>
          <a:p>
            <a:endParaRPr kumimoji="0" lang="es-ES" sz="2200" i="0" u="none" strike="noStrike" cap="none" normalizeH="0" baseline="0" dirty="0" smtClean="0">
              <a:ln>
                <a:noFill/>
              </a:ln>
              <a:effectLst/>
            </a:endParaRPr>
          </a:p>
        </p:txBody>
      </p:sp>
    </p:spTree>
    <p:extLst>
      <p:ext uri="{BB962C8B-B14F-4D97-AF65-F5344CB8AC3E}">
        <p14:creationId xmlns:p14="http://schemas.microsoft.com/office/powerpoint/2010/main" val="308679797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9F509EF4-D201-424F-93C5-78A97B291DF9}" type="slidenum">
              <a:rPr lang="es-ES" smtClean="0"/>
              <a:pPr>
                <a:defRPr/>
              </a:pPr>
              <a:t>33</a:t>
            </a:fld>
            <a:endParaRPr lang="es-ES"/>
          </a:p>
        </p:txBody>
      </p:sp>
      <p:sp>
        <p:nvSpPr>
          <p:cNvPr id="10" name="7 Rectángulo redondeado"/>
          <p:cNvSpPr/>
          <p:nvPr/>
        </p:nvSpPr>
        <p:spPr bwMode="auto">
          <a:xfrm>
            <a:off x="827584" y="620688"/>
            <a:ext cx="6480720" cy="72008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s-ES" sz="2800" b="0" i="0" u="none" strike="noStrike" cap="none" normalizeH="0" baseline="0" dirty="0" smtClean="0">
                <a:ln>
                  <a:noFill/>
                </a:ln>
                <a:solidFill>
                  <a:schemeClr val="bg1"/>
                </a:solidFill>
                <a:effectLst/>
              </a:rPr>
              <a:t>Consulta de Oftalmología </a:t>
            </a:r>
            <a:r>
              <a:rPr lang="es-ES" sz="2800" dirty="0" smtClean="0">
                <a:solidFill>
                  <a:schemeClr val="bg1"/>
                </a:solidFill>
              </a:rPr>
              <a:t>Infantil de CME</a:t>
            </a:r>
            <a:endParaRPr kumimoji="0" lang="es-ES" sz="2800" b="0" i="0" u="none" strike="noStrike" cap="none" normalizeH="0" baseline="0" dirty="0" smtClean="0">
              <a:ln>
                <a:noFill/>
              </a:ln>
              <a:solidFill>
                <a:schemeClr val="bg1"/>
              </a:solidFill>
              <a:effectLst/>
            </a:endParaRPr>
          </a:p>
        </p:txBody>
      </p:sp>
      <p:sp>
        <p:nvSpPr>
          <p:cNvPr id="11" name="7 Rectángulo redondeado"/>
          <p:cNvSpPr/>
          <p:nvPr/>
        </p:nvSpPr>
        <p:spPr bwMode="auto">
          <a:xfrm>
            <a:off x="683568" y="1412776"/>
            <a:ext cx="7992888" cy="5040560"/>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effectLst/>
                <a:latin typeface="+mn-lt"/>
              </a:rPr>
              <a:t>Población diana: </a:t>
            </a:r>
            <a:r>
              <a:rPr kumimoji="0" lang="es-ES" sz="2400" i="0" u="none" strike="noStrike" cap="none" normalizeH="0" baseline="0" dirty="0" smtClean="0">
                <a:ln>
                  <a:noFill/>
                </a:ln>
                <a:effectLst/>
                <a:latin typeface="+mn-lt"/>
              </a:rPr>
              <a:t>Niños menores</a:t>
            </a:r>
            <a:r>
              <a:rPr kumimoji="0" lang="es-ES" sz="2400" i="0" u="none" strike="noStrike" cap="none" normalizeH="0" dirty="0" smtClean="0">
                <a:ln>
                  <a:noFill/>
                </a:ln>
                <a:effectLst/>
                <a:latin typeface="+mn-lt"/>
              </a:rPr>
              <a:t> de 9 años, pertenecientes </a:t>
            </a:r>
          </a:p>
          <a:p>
            <a:pPr marL="0" marR="0" indent="0" algn="just" defTabSz="914400" rtl="0" eaLnBrk="1" fontAlgn="base" latinLnBrk="0" hangingPunct="1">
              <a:lnSpc>
                <a:spcPct val="100000"/>
              </a:lnSpc>
              <a:spcBef>
                <a:spcPct val="0"/>
              </a:spcBef>
              <a:spcAft>
                <a:spcPct val="0"/>
              </a:spcAft>
              <a:buClrTx/>
              <a:buSzTx/>
              <a:buFontTx/>
              <a:buNone/>
              <a:tabLst/>
            </a:pPr>
            <a:r>
              <a:rPr lang="es-ES" sz="2400" dirty="0" smtClean="0"/>
              <a:t>a los centros de atención primaria de referencia de cada </a:t>
            </a:r>
          </a:p>
          <a:p>
            <a:pPr marL="0" marR="0" indent="0" algn="just" defTabSz="914400" rtl="0" eaLnBrk="1" fontAlgn="base" latinLnBrk="0" hangingPunct="1">
              <a:lnSpc>
                <a:spcPct val="100000"/>
              </a:lnSpc>
              <a:spcBef>
                <a:spcPct val="0"/>
              </a:spcBef>
              <a:spcAft>
                <a:spcPct val="0"/>
              </a:spcAft>
              <a:buClrTx/>
              <a:buSzTx/>
              <a:buFontTx/>
              <a:buNone/>
              <a:tabLst/>
            </a:pPr>
            <a:r>
              <a:rPr lang="es-ES" sz="2400" dirty="0" smtClean="0"/>
              <a:t>uno de los dos CME, que cumplan uno de los siguientes </a:t>
            </a:r>
          </a:p>
          <a:p>
            <a:pPr marL="0" marR="0" indent="0" algn="just" defTabSz="914400" rtl="0" eaLnBrk="1" fontAlgn="base" latinLnBrk="0" hangingPunct="1">
              <a:lnSpc>
                <a:spcPct val="100000"/>
              </a:lnSpc>
              <a:spcBef>
                <a:spcPct val="0"/>
              </a:spcBef>
              <a:spcAft>
                <a:spcPct val="0"/>
              </a:spcAft>
              <a:buClrTx/>
              <a:buSzTx/>
              <a:buFontTx/>
              <a:buNone/>
              <a:tabLst/>
            </a:pPr>
            <a:r>
              <a:rPr lang="es-ES" sz="2400" dirty="0" smtClean="0"/>
              <a:t>criterios:</a:t>
            </a:r>
          </a:p>
          <a:p>
            <a:pPr marL="0" marR="0" indent="0" algn="just" defTabSz="914400" rtl="0" eaLnBrk="1" fontAlgn="base" latinLnBrk="0" hangingPunct="1">
              <a:lnSpc>
                <a:spcPct val="100000"/>
              </a:lnSpc>
              <a:spcBef>
                <a:spcPct val="0"/>
              </a:spcBef>
              <a:spcAft>
                <a:spcPct val="0"/>
              </a:spcAft>
              <a:buClrTx/>
              <a:buSzTx/>
              <a:buFontTx/>
              <a:buNone/>
              <a:tabLst/>
            </a:pPr>
            <a:endParaRPr kumimoji="0" lang="es-ES" sz="2400" i="0" u="none" strike="noStrike" cap="none" normalizeH="0" baseline="0" dirty="0">
              <a:ln>
                <a:noFill/>
              </a:ln>
              <a:effectLst/>
              <a:latin typeface="+mn-lt"/>
            </a:endParaRPr>
          </a:p>
          <a:p>
            <a:r>
              <a:rPr lang="es-ES_tradnl" sz="2200" dirty="0" smtClean="0"/>
              <a:t>a</a:t>
            </a:r>
            <a:r>
              <a:rPr lang="es-ES_tradnl" sz="2200" dirty="0"/>
              <a:t>. Sospecha de dificultades visuales detectadas en programa </a:t>
            </a:r>
            <a:endParaRPr lang="es-ES_tradnl" sz="2200" dirty="0" smtClean="0"/>
          </a:p>
          <a:p>
            <a:r>
              <a:rPr lang="es-ES_tradnl" sz="2200" dirty="0" smtClean="0"/>
              <a:t>	de </a:t>
            </a:r>
            <a:r>
              <a:rPr lang="es-ES_tradnl" sz="2200" dirty="0"/>
              <a:t>cribado visual del pediatra</a:t>
            </a:r>
          </a:p>
          <a:p>
            <a:r>
              <a:rPr lang="es-ES_tradnl" sz="2200" dirty="0" smtClean="0"/>
              <a:t>b</a:t>
            </a:r>
            <a:r>
              <a:rPr lang="es-ES_tradnl" sz="2200" dirty="0"/>
              <a:t>. Desviación ocular objetivada por pediatra </a:t>
            </a:r>
          </a:p>
          <a:p>
            <a:r>
              <a:rPr lang="es-ES_tradnl" sz="2200" dirty="0"/>
              <a:t>c. Patología general que requiera exploración oftalmológica: </a:t>
            </a:r>
            <a:endParaRPr lang="es-ES_tradnl" sz="2200" dirty="0" smtClean="0"/>
          </a:p>
          <a:p>
            <a:r>
              <a:rPr lang="es-ES_tradnl" sz="2200" dirty="0" smtClean="0"/>
              <a:t>	AIJ</a:t>
            </a:r>
            <a:r>
              <a:rPr lang="es-ES_tradnl" sz="2200" dirty="0"/>
              <a:t>, facomatosis, DM,</a:t>
            </a:r>
            <a:r>
              <a:rPr lang="es-ES_tradnl" sz="2200" dirty="0" smtClean="0"/>
              <a:t>…</a:t>
            </a:r>
            <a:endParaRPr lang="es-ES_tradnl" sz="2200" dirty="0"/>
          </a:p>
        </p:txBody>
      </p:sp>
    </p:spTree>
    <p:extLst>
      <p:ext uri="{BB962C8B-B14F-4D97-AF65-F5344CB8AC3E}">
        <p14:creationId xmlns:p14="http://schemas.microsoft.com/office/powerpoint/2010/main" val="308679797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9F509EF4-D201-424F-93C5-78A97B291DF9}" type="slidenum">
              <a:rPr lang="es-ES" smtClean="0"/>
              <a:pPr>
                <a:defRPr/>
              </a:pPr>
              <a:t>34</a:t>
            </a:fld>
            <a:endParaRPr lang="es-ES"/>
          </a:p>
        </p:txBody>
      </p:sp>
      <p:sp>
        <p:nvSpPr>
          <p:cNvPr id="10" name="7 Rectángulo redondeado"/>
          <p:cNvSpPr/>
          <p:nvPr/>
        </p:nvSpPr>
        <p:spPr bwMode="auto">
          <a:xfrm>
            <a:off x="827584" y="620688"/>
            <a:ext cx="6480720" cy="72008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s-ES" sz="2800" b="0" i="0" u="none" strike="noStrike" cap="none" normalizeH="0" baseline="0" dirty="0" smtClean="0">
                <a:ln>
                  <a:noFill/>
                </a:ln>
                <a:solidFill>
                  <a:schemeClr val="bg1"/>
                </a:solidFill>
                <a:effectLst/>
              </a:rPr>
              <a:t>Consulta de Oftalmología </a:t>
            </a:r>
            <a:r>
              <a:rPr lang="es-ES" sz="2800" dirty="0" smtClean="0">
                <a:solidFill>
                  <a:schemeClr val="bg1"/>
                </a:solidFill>
              </a:rPr>
              <a:t>Infantil de CME</a:t>
            </a:r>
            <a:endParaRPr kumimoji="0" lang="es-ES" sz="2800" b="0" i="0" u="none" strike="noStrike" cap="none" normalizeH="0" baseline="0" dirty="0" smtClean="0">
              <a:ln>
                <a:noFill/>
              </a:ln>
              <a:solidFill>
                <a:schemeClr val="bg1"/>
              </a:solidFill>
              <a:effectLst/>
            </a:endParaRPr>
          </a:p>
        </p:txBody>
      </p:sp>
      <p:sp>
        <p:nvSpPr>
          <p:cNvPr id="11" name="7 Rectángulo redondeado"/>
          <p:cNvSpPr/>
          <p:nvPr/>
        </p:nvSpPr>
        <p:spPr bwMode="auto">
          <a:xfrm>
            <a:off x="683568" y="1412776"/>
            <a:ext cx="7992888" cy="5040560"/>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effectLst/>
                <a:latin typeface="+mn-lt"/>
              </a:rPr>
              <a:t>Población diana: </a:t>
            </a:r>
            <a:r>
              <a:rPr kumimoji="0" lang="es-ES" sz="2400" i="0" u="none" strike="noStrike" cap="none" normalizeH="0" baseline="0" dirty="0" smtClean="0">
                <a:ln>
                  <a:noFill/>
                </a:ln>
                <a:effectLst/>
                <a:latin typeface="+mn-lt"/>
              </a:rPr>
              <a:t>Niños menores</a:t>
            </a:r>
            <a:r>
              <a:rPr kumimoji="0" lang="es-ES" sz="2400" i="0" u="none" strike="noStrike" cap="none" normalizeH="0" dirty="0" smtClean="0">
                <a:ln>
                  <a:noFill/>
                </a:ln>
                <a:effectLst/>
                <a:latin typeface="+mn-lt"/>
              </a:rPr>
              <a:t> de 9 años, pertenecientes </a:t>
            </a:r>
          </a:p>
          <a:p>
            <a:pPr marL="0" marR="0" indent="0" algn="just" defTabSz="914400" rtl="0" eaLnBrk="1" fontAlgn="base" latinLnBrk="0" hangingPunct="1">
              <a:lnSpc>
                <a:spcPct val="100000"/>
              </a:lnSpc>
              <a:spcBef>
                <a:spcPct val="0"/>
              </a:spcBef>
              <a:spcAft>
                <a:spcPct val="0"/>
              </a:spcAft>
              <a:buClrTx/>
              <a:buSzTx/>
              <a:buFontTx/>
              <a:buNone/>
              <a:tabLst/>
            </a:pPr>
            <a:r>
              <a:rPr lang="es-ES" sz="2400" dirty="0" smtClean="0"/>
              <a:t>a los centros de atención primaria de referencia de cada </a:t>
            </a:r>
          </a:p>
          <a:p>
            <a:pPr marL="0" marR="0" indent="0" algn="just" defTabSz="914400" rtl="0" eaLnBrk="1" fontAlgn="base" latinLnBrk="0" hangingPunct="1">
              <a:lnSpc>
                <a:spcPct val="100000"/>
              </a:lnSpc>
              <a:spcBef>
                <a:spcPct val="0"/>
              </a:spcBef>
              <a:spcAft>
                <a:spcPct val="0"/>
              </a:spcAft>
              <a:buClrTx/>
              <a:buSzTx/>
              <a:buFontTx/>
              <a:buNone/>
              <a:tabLst/>
            </a:pPr>
            <a:r>
              <a:rPr lang="es-ES" sz="2400" dirty="0" smtClean="0"/>
              <a:t>uno de los dos CME, que cumplan uno de los siguientes </a:t>
            </a:r>
          </a:p>
          <a:p>
            <a:pPr marL="0" marR="0" indent="0" algn="just" defTabSz="914400" rtl="0" eaLnBrk="1" fontAlgn="base" latinLnBrk="0" hangingPunct="1">
              <a:lnSpc>
                <a:spcPct val="100000"/>
              </a:lnSpc>
              <a:spcBef>
                <a:spcPct val="0"/>
              </a:spcBef>
              <a:spcAft>
                <a:spcPct val="0"/>
              </a:spcAft>
              <a:buClrTx/>
              <a:buSzTx/>
              <a:buFontTx/>
              <a:buNone/>
              <a:tabLst/>
            </a:pPr>
            <a:r>
              <a:rPr lang="es-ES" sz="2400" dirty="0" smtClean="0"/>
              <a:t>criterios:</a:t>
            </a:r>
          </a:p>
          <a:p>
            <a:pPr marL="0" marR="0" indent="0" algn="just" defTabSz="914400" rtl="0" eaLnBrk="1" fontAlgn="base" latinLnBrk="0" hangingPunct="1">
              <a:lnSpc>
                <a:spcPct val="100000"/>
              </a:lnSpc>
              <a:spcBef>
                <a:spcPct val="0"/>
              </a:spcBef>
              <a:spcAft>
                <a:spcPct val="0"/>
              </a:spcAft>
              <a:buClrTx/>
              <a:buSzTx/>
              <a:buFontTx/>
              <a:buNone/>
              <a:tabLst/>
            </a:pPr>
            <a:endParaRPr kumimoji="0" lang="es-ES" sz="2400" i="0" u="none" strike="noStrike" cap="none" normalizeH="0" baseline="0" dirty="0">
              <a:ln>
                <a:noFill/>
              </a:ln>
              <a:effectLst/>
              <a:latin typeface="+mn-lt"/>
            </a:endParaRPr>
          </a:p>
          <a:p>
            <a:r>
              <a:rPr lang="es-ES_tradnl" sz="2200" dirty="0" smtClean="0"/>
              <a:t>a</a:t>
            </a:r>
            <a:r>
              <a:rPr lang="es-ES_tradnl" sz="2200" dirty="0"/>
              <a:t>. Sospecha de dificultades visuales detectadas en programa </a:t>
            </a:r>
            <a:endParaRPr lang="es-ES_tradnl" sz="2200" dirty="0" smtClean="0"/>
          </a:p>
          <a:p>
            <a:r>
              <a:rPr lang="es-ES_tradnl" sz="2200" dirty="0" smtClean="0"/>
              <a:t>	de </a:t>
            </a:r>
            <a:r>
              <a:rPr lang="es-ES_tradnl" sz="2200" dirty="0"/>
              <a:t>cribado visual del pediatra</a:t>
            </a:r>
          </a:p>
          <a:p>
            <a:r>
              <a:rPr lang="es-ES_tradnl" sz="2200" dirty="0" smtClean="0"/>
              <a:t>b</a:t>
            </a:r>
            <a:r>
              <a:rPr lang="es-ES_tradnl" sz="2200" dirty="0"/>
              <a:t>. Desviación ocular objetivada por pediatra </a:t>
            </a:r>
          </a:p>
          <a:p>
            <a:r>
              <a:rPr lang="es-ES_tradnl" sz="2200" dirty="0"/>
              <a:t>c. Patología general que requiera exploración oftalmológica: </a:t>
            </a:r>
            <a:endParaRPr lang="es-ES_tradnl" sz="2200" dirty="0" smtClean="0"/>
          </a:p>
          <a:p>
            <a:r>
              <a:rPr lang="es-ES_tradnl" sz="2200" dirty="0" smtClean="0"/>
              <a:t>	AIJ</a:t>
            </a:r>
            <a:r>
              <a:rPr lang="es-ES_tradnl" sz="2200" dirty="0"/>
              <a:t>, facomatosis, DM,…</a:t>
            </a:r>
          </a:p>
          <a:p>
            <a:r>
              <a:rPr lang="es-ES_tradnl" sz="2200" dirty="0" smtClean="0"/>
              <a:t>d</a:t>
            </a:r>
            <a:r>
              <a:rPr lang="es-ES_tradnl" sz="2200" dirty="0"/>
              <a:t>. Otras patologías: Orzuelos de repetición, cefaleas</a:t>
            </a:r>
          </a:p>
          <a:p>
            <a:endParaRPr kumimoji="0" lang="es-ES" sz="2200" i="0" u="none" strike="noStrike" cap="none" normalizeH="0" baseline="0" dirty="0" smtClean="0">
              <a:ln>
                <a:noFill/>
              </a:ln>
              <a:effectLst/>
            </a:endParaRPr>
          </a:p>
        </p:txBody>
      </p:sp>
    </p:spTree>
    <p:extLst>
      <p:ext uri="{BB962C8B-B14F-4D97-AF65-F5344CB8AC3E}">
        <p14:creationId xmlns:p14="http://schemas.microsoft.com/office/powerpoint/2010/main" val="308679797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9F509EF4-D201-424F-93C5-78A97B291DF9}" type="slidenum">
              <a:rPr lang="es-ES" smtClean="0"/>
              <a:pPr>
                <a:defRPr/>
              </a:pPr>
              <a:t>35</a:t>
            </a:fld>
            <a:endParaRPr lang="es-ES"/>
          </a:p>
        </p:txBody>
      </p:sp>
      <p:sp>
        <p:nvSpPr>
          <p:cNvPr id="10" name="7 Rectángulo redondeado"/>
          <p:cNvSpPr/>
          <p:nvPr/>
        </p:nvSpPr>
        <p:spPr bwMode="auto">
          <a:xfrm>
            <a:off x="827584" y="620688"/>
            <a:ext cx="6480720" cy="72008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s-ES" sz="2800" b="0" i="0" u="none" strike="noStrike" cap="none" normalizeH="0" baseline="0" dirty="0" smtClean="0">
                <a:ln>
                  <a:noFill/>
                </a:ln>
                <a:solidFill>
                  <a:schemeClr val="bg1"/>
                </a:solidFill>
                <a:effectLst/>
              </a:rPr>
              <a:t>Consulta de Oftalmología </a:t>
            </a:r>
            <a:r>
              <a:rPr lang="es-ES" sz="2800" dirty="0" smtClean="0">
                <a:solidFill>
                  <a:schemeClr val="bg1"/>
                </a:solidFill>
              </a:rPr>
              <a:t>Infantil de CME</a:t>
            </a:r>
            <a:endParaRPr kumimoji="0" lang="es-ES" sz="2800" b="0" i="0" u="none" strike="noStrike" cap="none" normalizeH="0" baseline="0" dirty="0" smtClean="0">
              <a:ln>
                <a:noFill/>
              </a:ln>
              <a:solidFill>
                <a:schemeClr val="bg1"/>
              </a:solidFill>
              <a:effectLst/>
            </a:endParaRPr>
          </a:p>
        </p:txBody>
      </p:sp>
      <p:sp>
        <p:nvSpPr>
          <p:cNvPr id="11" name="7 Rectángulo redondeado"/>
          <p:cNvSpPr/>
          <p:nvPr/>
        </p:nvSpPr>
        <p:spPr bwMode="auto">
          <a:xfrm>
            <a:off x="683568" y="1412776"/>
            <a:ext cx="7992888" cy="5040560"/>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effectLst/>
                <a:latin typeface="+mn-lt"/>
              </a:rPr>
              <a:t>Población diana: </a:t>
            </a:r>
            <a:r>
              <a:rPr kumimoji="0" lang="es-ES" sz="2400" i="0" u="none" strike="noStrike" cap="none" normalizeH="0" baseline="0" dirty="0" smtClean="0">
                <a:ln>
                  <a:noFill/>
                </a:ln>
                <a:effectLst/>
                <a:latin typeface="+mn-lt"/>
              </a:rPr>
              <a:t>Niños menores</a:t>
            </a:r>
            <a:r>
              <a:rPr kumimoji="0" lang="es-ES" sz="2400" i="0" u="none" strike="noStrike" cap="none" normalizeH="0" dirty="0" smtClean="0">
                <a:ln>
                  <a:noFill/>
                </a:ln>
                <a:effectLst/>
                <a:latin typeface="+mn-lt"/>
              </a:rPr>
              <a:t> de 9 años, pertenecientes </a:t>
            </a:r>
          </a:p>
          <a:p>
            <a:pPr marL="0" marR="0" indent="0" algn="just" defTabSz="914400" rtl="0" eaLnBrk="1" fontAlgn="base" latinLnBrk="0" hangingPunct="1">
              <a:lnSpc>
                <a:spcPct val="100000"/>
              </a:lnSpc>
              <a:spcBef>
                <a:spcPct val="0"/>
              </a:spcBef>
              <a:spcAft>
                <a:spcPct val="0"/>
              </a:spcAft>
              <a:buClrTx/>
              <a:buSzTx/>
              <a:buFontTx/>
              <a:buNone/>
              <a:tabLst/>
            </a:pPr>
            <a:r>
              <a:rPr lang="es-ES" sz="2400" dirty="0" smtClean="0"/>
              <a:t>a los centros de atención primaria de referencia de cada </a:t>
            </a:r>
          </a:p>
          <a:p>
            <a:pPr marL="0" marR="0" indent="0" algn="just" defTabSz="914400" rtl="0" eaLnBrk="1" fontAlgn="base" latinLnBrk="0" hangingPunct="1">
              <a:lnSpc>
                <a:spcPct val="100000"/>
              </a:lnSpc>
              <a:spcBef>
                <a:spcPct val="0"/>
              </a:spcBef>
              <a:spcAft>
                <a:spcPct val="0"/>
              </a:spcAft>
              <a:buClrTx/>
              <a:buSzTx/>
              <a:buFontTx/>
              <a:buNone/>
              <a:tabLst/>
            </a:pPr>
            <a:r>
              <a:rPr lang="es-ES" sz="2400" dirty="0" smtClean="0"/>
              <a:t>uno de los dos CME, que cumplan uno de los siguientes </a:t>
            </a:r>
          </a:p>
          <a:p>
            <a:pPr marL="0" marR="0" indent="0" algn="just" defTabSz="914400" rtl="0" eaLnBrk="1" fontAlgn="base" latinLnBrk="0" hangingPunct="1">
              <a:lnSpc>
                <a:spcPct val="100000"/>
              </a:lnSpc>
              <a:spcBef>
                <a:spcPct val="0"/>
              </a:spcBef>
              <a:spcAft>
                <a:spcPct val="0"/>
              </a:spcAft>
              <a:buClrTx/>
              <a:buSzTx/>
              <a:buFontTx/>
              <a:buNone/>
              <a:tabLst/>
            </a:pPr>
            <a:r>
              <a:rPr lang="es-ES" sz="2400" dirty="0" smtClean="0"/>
              <a:t>criterios:</a:t>
            </a:r>
          </a:p>
          <a:p>
            <a:pPr marL="0" marR="0" indent="0" algn="just" defTabSz="914400" rtl="0" eaLnBrk="1" fontAlgn="base" latinLnBrk="0" hangingPunct="1">
              <a:lnSpc>
                <a:spcPct val="100000"/>
              </a:lnSpc>
              <a:spcBef>
                <a:spcPct val="0"/>
              </a:spcBef>
              <a:spcAft>
                <a:spcPct val="0"/>
              </a:spcAft>
              <a:buClrTx/>
              <a:buSzTx/>
              <a:buFontTx/>
              <a:buNone/>
              <a:tabLst/>
            </a:pPr>
            <a:endParaRPr kumimoji="0" lang="es-ES" sz="2400" i="0" u="none" strike="noStrike" cap="none" normalizeH="0" baseline="0" dirty="0">
              <a:ln>
                <a:noFill/>
              </a:ln>
              <a:effectLst/>
              <a:latin typeface="+mn-lt"/>
            </a:endParaRPr>
          </a:p>
          <a:p>
            <a:r>
              <a:rPr lang="es-ES_tradnl" sz="2200" dirty="0" smtClean="0"/>
              <a:t>a</a:t>
            </a:r>
            <a:r>
              <a:rPr lang="es-ES_tradnl" sz="2200" dirty="0"/>
              <a:t>. Sospecha de dificultades visuales detectadas en programa </a:t>
            </a:r>
            <a:endParaRPr lang="es-ES_tradnl" sz="2200" dirty="0" smtClean="0"/>
          </a:p>
          <a:p>
            <a:r>
              <a:rPr lang="es-ES_tradnl" sz="2200" dirty="0" smtClean="0"/>
              <a:t>	de </a:t>
            </a:r>
            <a:r>
              <a:rPr lang="es-ES_tradnl" sz="2200" dirty="0"/>
              <a:t>cribado visual del pediatra</a:t>
            </a:r>
          </a:p>
          <a:p>
            <a:r>
              <a:rPr lang="es-ES_tradnl" sz="2200" dirty="0" smtClean="0"/>
              <a:t>b</a:t>
            </a:r>
            <a:r>
              <a:rPr lang="es-ES_tradnl" sz="2200" dirty="0"/>
              <a:t>. Desviación ocular objetivada por pediatra </a:t>
            </a:r>
          </a:p>
          <a:p>
            <a:r>
              <a:rPr lang="es-ES_tradnl" sz="2200" dirty="0"/>
              <a:t>c. Patología general que requiera exploración oftalmológica: </a:t>
            </a:r>
            <a:endParaRPr lang="es-ES_tradnl" sz="2200" dirty="0" smtClean="0"/>
          </a:p>
          <a:p>
            <a:r>
              <a:rPr lang="es-ES_tradnl" sz="2200" dirty="0" smtClean="0"/>
              <a:t>	AIJ</a:t>
            </a:r>
            <a:r>
              <a:rPr lang="es-ES_tradnl" sz="2200" dirty="0"/>
              <a:t>, facomatosis, DM,…</a:t>
            </a:r>
          </a:p>
          <a:p>
            <a:r>
              <a:rPr lang="es-ES_tradnl" sz="2200" dirty="0" smtClean="0"/>
              <a:t>d</a:t>
            </a:r>
            <a:r>
              <a:rPr lang="es-ES_tradnl" sz="2200" dirty="0"/>
              <a:t>. Otras patologías: Orzuelos de repetición, cefaleas</a:t>
            </a:r>
          </a:p>
          <a:p>
            <a:r>
              <a:rPr lang="es-ES_tradnl" sz="2200" dirty="0" smtClean="0"/>
              <a:t>e. Antecedentes familiares de patología visual grave potencialmente </a:t>
            </a:r>
          </a:p>
          <a:p>
            <a:r>
              <a:rPr lang="es-ES_tradnl" sz="2200" dirty="0"/>
              <a:t>	</a:t>
            </a:r>
            <a:r>
              <a:rPr lang="es-ES_tradnl" sz="2200" dirty="0" smtClean="0"/>
              <a:t>hereditaria: glaucoma congénito, catarata congénita, </a:t>
            </a:r>
          </a:p>
          <a:p>
            <a:r>
              <a:rPr lang="es-ES_tradnl" sz="2200" dirty="0"/>
              <a:t>	</a:t>
            </a:r>
            <a:r>
              <a:rPr lang="es-ES_tradnl" sz="2200" dirty="0" smtClean="0"/>
              <a:t>ambliopía, miopía con </a:t>
            </a:r>
            <a:r>
              <a:rPr lang="es-ES_tradnl" sz="2200" dirty="0" err="1" smtClean="0"/>
              <a:t>prob</a:t>
            </a:r>
            <a:r>
              <a:rPr lang="es-ES_tradnl" sz="2200" dirty="0" smtClean="0"/>
              <a:t>. de retina </a:t>
            </a:r>
          </a:p>
          <a:p>
            <a:pPr marL="0" marR="0" indent="0" algn="just" defTabSz="914400" rtl="0" eaLnBrk="1" fontAlgn="base" latinLnBrk="0" hangingPunct="1">
              <a:lnSpc>
                <a:spcPct val="100000"/>
              </a:lnSpc>
              <a:spcBef>
                <a:spcPct val="0"/>
              </a:spcBef>
              <a:spcAft>
                <a:spcPct val="0"/>
              </a:spcAft>
              <a:buClrTx/>
              <a:buSzTx/>
              <a:buFontTx/>
              <a:buNone/>
              <a:tabLst/>
            </a:pPr>
            <a:endParaRPr kumimoji="0" lang="es-ES" sz="2200" i="0" u="none" strike="noStrike" cap="none" normalizeH="0" baseline="0" dirty="0" smtClean="0">
              <a:ln>
                <a:noFill/>
              </a:ln>
              <a:effectLst/>
            </a:endParaRPr>
          </a:p>
        </p:txBody>
      </p:sp>
    </p:spTree>
    <p:extLst>
      <p:ext uri="{BB962C8B-B14F-4D97-AF65-F5344CB8AC3E}">
        <p14:creationId xmlns:p14="http://schemas.microsoft.com/office/powerpoint/2010/main" val="308120153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9F509EF4-D201-424F-93C5-78A97B291DF9}" type="slidenum">
              <a:rPr lang="es-ES" smtClean="0"/>
              <a:pPr>
                <a:defRPr/>
              </a:pPr>
              <a:t>36</a:t>
            </a:fld>
            <a:endParaRPr lang="es-ES"/>
          </a:p>
        </p:txBody>
      </p:sp>
      <p:sp>
        <p:nvSpPr>
          <p:cNvPr id="10" name="7 Rectángulo redondeado"/>
          <p:cNvSpPr/>
          <p:nvPr/>
        </p:nvSpPr>
        <p:spPr bwMode="auto">
          <a:xfrm>
            <a:off x="827584" y="620688"/>
            <a:ext cx="6480720" cy="72008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s-ES" sz="2800" b="0" i="0" u="none" strike="noStrike" cap="none" normalizeH="0" baseline="0" dirty="0" smtClean="0">
                <a:ln>
                  <a:noFill/>
                </a:ln>
                <a:solidFill>
                  <a:schemeClr val="bg1"/>
                </a:solidFill>
                <a:effectLst/>
              </a:rPr>
              <a:t>Consulta de Oftalmología </a:t>
            </a:r>
            <a:r>
              <a:rPr lang="es-ES" sz="2800" dirty="0" smtClean="0">
                <a:solidFill>
                  <a:schemeClr val="bg1"/>
                </a:solidFill>
              </a:rPr>
              <a:t>Infantil de CME</a:t>
            </a:r>
            <a:endParaRPr kumimoji="0" lang="es-ES" sz="2800" b="0" i="0" u="none" strike="noStrike" cap="none" normalizeH="0" baseline="0" dirty="0" smtClean="0">
              <a:ln>
                <a:noFill/>
              </a:ln>
              <a:solidFill>
                <a:schemeClr val="bg1"/>
              </a:solidFill>
              <a:effectLst/>
            </a:endParaRPr>
          </a:p>
        </p:txBody>
      </p:sp>
      <p:sp>
        <p:nvSpPr>
          <p:cNvPr id="11" name="7 Rectángulo redondeado"/>
          <p:cNvSpPr/>
          <p:nvPr/>
        </p:nvSpPr>
        <p:spPr bwMode="auto">
          <a:xfrm>
            <a:off x="683568" y="1412776"/>
            <a:ext cx="7992888" cy="5040560"/>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effectLst/>
                <a:latin typeface="+mn-lt"/>
              </a:rPr>
              <a:t>¿Cómo derivar?: </a:t>
            </a:r>
            <a:r>
              <a:rPr kumimoji="0" lang="es-ES_tradnl" sz="2400" i="0" u="none" strike="noStrike" cap="none" normalizeH="0" baseline="0" dirty="0" smtClean="0">
                <a:ln>
                  <a:noFill/>
                </a:ln>
                <a:effectLst/>
                <a:latin typeface="+mn-lt"/>
              </a:rPr>
              <a:t>Volante habitual de derivación indicando </a:t>
            </a:r>
          </a:p>
          <a:p>
            <a:pPr marL="0" marR="0" indent="0" algn="just" defTabSz="914400" rtl="0" eaLnBrk="1" fontAlgn="base" latinLnBrk="0" hangingPunct="1">
              <a:lnSpc>
                <a:spcPct val="100000"/>
              </a:lnSpc>
              <a:spcBef>
                <a:spcPct val="0"/>
              </a:spcBef>
              <a:spcAft>
                <a:spcPct val="0"/>
              </a:spcAft>
              <a:buClrTx/>
              <a:buSzTx/>
              <a:buFontTx/>
              <a:buNone/>
              <a:tabLst/>
            </a:pPr>
            <a:r>
              <a:rPr lang="es-ES_tradnl" sz="2400" i="1" dirty="0" smtClean="0"/>
              <a:t>Oftalmología Infantil.</a:t>
            </a:r>
          </a:p>
          <a:p>
            <a:pPr marL="0" marR="0" indent="0" algn="just" defTabSz="914400" rtl="0" eaLnBrk="1" fontAlgn="base" latinLnBrk="0" hangingPunct="1">
              <a:lnSpc>
                <a:spcPct val="100000"/>
              </a:lnSpc>
              <a:spcBef>
                <a:spcPct val="0"/>
              </a:spcBef>
              <a:spcAft>
                <a:spcPct val="0"/>
              </a:spcAft>
              <a:buClrTx/>
              <a:buSzTx/>
              <a:buFontTx/>
              <a:buNone/>
              <a:tabLst/>
            </a:pPr>
            <a:endParaRPr lang="es-ES_tradnl" sz="2400" i="1" dirty="0"/>
          </a:p>
          <a:p>
            <a:pPr marL="0" marR="0" indent="0" algn="just" defTabSz="914400" rtl="0" eaLnBrk="1" fontAlgn="base" latinLnBrk="0" hangingPunct="1">
              <a:lnSpc>
                <a:spcPct val="100000"/>
              </a:lnSpc>
              <a:spcBef>
                <a:spcPct val="0"/>
              </a:spcBef>
              <a:spcAft>
                <a:spcPct val="0"/>
              </a:spcAft>
              <a:buClrTx/>
              <a:buSzTx/>
              <a:buFontTx/>
              <a:buNone/>
              <a:tabLst/>
            </a:pPr>
            <a:r>
              <a:rPr lang="es-ES_tradnl" sz="2400" dirty="0" smtClean="0"/>
              <a:t>Datos imprescindibles:</a:t>
            </a:r>
          </a:p>
          <a:p>
            <a:pPr marL="0" marR="0" indent="0" algn="just" defTabSz="914400" rtl="0" eaLnBrk="1" fontAlgn="base" latinLnBrk="0" hangingPunct="1">
              <a:lnSpc>
                <a:spcPct val="100000"/>
              </a:lnSpc>
              <a:spcBef>
                <a:spcPct val="0"/>
              </a:spcBef>
              <a:spcAft>
                <a:spcPct val="0"/>
              </a:spcAft>
              <a:buClrTx/>
              <a:buSzTx/>
              <a:buFontTx/>
              <a:buNone/>
              <a:tabLst/>
            </a:pPr>
            <a:r>
              <a:rPr lang="es-ES_tradnl" sz="2400" dirty="0"/>
              <a:t>	</a:t>
            </a:r>
            <a:r>
              <a:rPr lang="es-ES_tradnl" sz="2400" dirty="0" smtClean="0"/>
              <a:t>- Edad del niño</a:t>
            </a:r>
          </a:p>
          <a:p>
            <a:pPr marL="0" marR="0" indent="0" algn="just" defTabSz="914400" rtl="0" eaLnBrk="1" fontAlgn="base" latinLnBrk="0" hangingPunct="1">
              <a:lnSpc>
                <a:spcPct val="100000"/>
              </a:lnSpc>
              <a:spcBef>
                <a:spcPct val="0"/>
              </a:spcBef>
              <a:spcAft>
                <a:spcPct val="0"/>
              </a:spcAft>
              <a:buClrTx/>
              <a:buSzTx/>
              <a:buFontTx/>
              <a:buNone/>
              <a:tabLst/>
            </a:pPr>
            <a:r>
              <a:rPr lang="es-ES_tradnl" sz="2400" dirty="0"/>
              <a:t>	</a:t>
            </a:r>
            <a:r>
              <a:rPr lang="es-ES_tradnl" sz="2400" dirty="0" smtClean="0"/>
              <a:t>- Motivo de consulta: uno de los 5 descritos</a:t>
            </a:r>
          </a:p>
          <a:p>
            <a:pPr marL="0" marR="0" indent="0" algn="just" defTabSz="914400" rtl="0" eaLnBrk="1" fontAlgn="base" latinLnBrk="0" hangingPunct="1">
              <a:lnSpc>
                <a:spcPct val="100000"/>
              </a:lnSpc>
              <a:spcBef>
                <a:spcPct val="0"/>
              </a:spcBef>
              <a:spcAft>
                <a:spcPct val="0"/>
              </a:spcAft>
              <a:buClrTx/>
              <a:buSzTx/>
              <a:buFontTx/>
              <a:buNone/>
              <a:tabLst/>
            </a:pPr>
            <a:r>
              <a:rPr lang="es-ES_tradnl" sz="2400" dirty="0"/>
              <a:t>	</a:t>
            </a:r>
            <a:r>
              <a:rPr lang="es-ES_tradnl" sz="2400" dirty="0" smtClean="0"/>
              <a:t>- Agudeza visual</a:t>
            </a:r>
          </a:p>
          <a:p>
            <a:pPr marL="0" marR="0" indent="0" algn="just" defTabSz="914400" rtl="0" eaLnBrk="1" fontAlgn="base" latinLnBrk="0" hangingPunct="1">
              <a:lnSpc>
                <a:spcPct val="100000"/>
              </a:lnSpc>
              <a:spcBef>
                <a:spcPct val="0"/>
              </a:spcBef>
              <a:spcAft>
                <a:spcPct val="0"/>
              </a:spcAft>
              <a:buClrTx/>
              <a:buSzTx/>
              <a:buFontTx/>
              <a:buNone/>
              <a:tabLst/>
            </a:pPr>
            <a:r>
              <a:rPr lang="es-ES_tradnl" sz="2400" dirty="0"/>
              <a:t>	</a:t>
            </a:r>
            <a:r>
              <a:rPr lang="es-ES_tradnl" sz="2400" dirty="0" smtClean="0"/>
              <a:t>- Motilidad ocular extrínseca</a:t>
            </a:r>
            <a:endParaRPr lang="es-ES_tradnl" sz="2200" dirty="0"/>
          </a:p>
          <a:p>
            <a:pPr marL="0" marR="0" indent="0" algn="just" defTabSz="914400" rtl="0" eaLnBrk="1" fontAlgn="base" latinLnBrk="0" hangingPunct="1">
              <a:lnSpc>
                <a:spcPct val="100000"/>
              </a:lnSpc>
              <a:spcBef>
                <a:spcPct val="0"/>
              </a:spcBef>
              <a:spcAft>
                <a:spcPct val="0"/>
              </a:spcAft>
              <a:buClrTx/>
              <a:buSzTx/>
              <a:buFontTx/>
              <a:buNone/>
              <a:tabLst/>
            </a:pPr>
            <a:endParaRPr kumimoji="0" lang="es-ES" sz="2200" i="0" u="none" strike="noStrike" cap="none" normalizeH="0" baseline="0" dirty="0" smtClean="0">
              <a:ln>
                <a:noFill/>
              </a:ln>
              <a:effectLst/>
            </a:endParaRPr>
          </a:p>
        </p:txBody>
      </p:sp>
    </p:spTree>
    <p:extLst>
      <p:ext uri="{BB962C8B-B14F-4D97-AF65-F5344CB8AC3E}">
        <p14:creationId xmlns:p14="http://schemas.microsoft.com/office/powerpoint/2010/main" val="330126980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9F509EF4-D201-424F-93C5-78A97B291DF9}" type="slidenum">
              <a:rPr lang="es-ES" smtClean="0"/>
              <a:pPr>
                <a:defRPr/>
              </a:pPr>
              <a:t>37</a:t>
            </a:fld>
            <a:endParaRPr lang="es-ES"/>
          </a:p>
        </p:txBody>
      </p:sp>
      <p:sp>
        <p:nvSpPr>
          <p:cNvPr id="10" name="7 Rectángulo redondeado"/>
          <p:cNvSpPr/>
          <p:nvPr/>
        </p:nvSpPr>
        <p:spPr bwMode="auto">
          <a:xfrm>
            <a:off x="827584" y="620688"/>
            <a:ext cx="6480720" cy="72008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s-ES" sz="2800" b="0" i="0" u="none" strike="noStrike" cap="none" normalizeH="0" baseline="0" dirty="0" smtClean="0">
                <a:ln>
                  <a:noFill/>
                </a:ln>
                <a:solidFill>
                  <a:schemeClr val="bg1"/>
                </a:solidFill>
                <a:effectLst/>
              </a:rPr>
              <a:t>Consulta de Oftalmología </a:t>
            </a:r>
            <a:r>
              <a:rPr lang="es-ES" sz="2800" dirty="0" smtClean="0">
                <a:solidFill>
                  <a:schemeClr val="bg1"/>
                </a:solidFill>
              </a:rPr>
              <a:t>Infantil de CME</a:t>
            </a:r>
            <a:endParaRPr kumimoji="0" lang="es-ES" sz="2800" b="0" i="0" u="none" strike="noStrike" cap="none" normalizeH="0" baseline="0" dirty="0" smtClean="0">
              <a:ln>
                <a:noFill/>
              </a:ln>
              <a:solidFill>
                <a:schemeClr val="bg1"/>
              </a:solidFill>
              <a:effectLst/>
            </a:endParaRPr>
          </a:p>
        </p:txBody>
      </p:sp>
      <p:sp>
        <p:nvSpPr>
          <p:cNvPr id="11" name="7 Rectángulo redondeado"/>
          <p:cNvSpPr/>
          <p:nvPr/>
        </p:nvSpPr>
        <p:spPr bwMode="auto">
          <a:xfrm>
            <a:off x="683568" y="1412776"/>
            <a:ext cx="7992888" cy="5040560"/>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effectLst/>
                <a:latin typeface="+mn-lt"/>
              </a:rPr>
              <a:t>¿Cómo derivar</a:t>
            </a:r>
            <a:r>
              <a:rPr kumimoji="0" lang="es-ES" sz="2400" b="1" i="0" u="none" strike="noStrike" cap="none" normalizeH="0" baseline="0" dirty="0" smtClean="0">
                <a:ln>
                  <a:noFill/>
                </a:ln>
                <a:effectLst/>
                <a:latin typeface="+mn-lt"/>
              </a:rPr>
              <a:t>?</a:t>
            </a:r>
            <a:endParaRPr kumimoji="0" lang="es-ES" sz="2200" i="0" u="none" strike="noStrike" cap="none" normalizeH="0" baseline="0" dirty="0" smtClean="0">
              <a:ln>
                <a:noFill/>
              </a:ln>
              <a:effectLst/>
            </a:endParaRPr>
          </a:p>
        </p:txBody>
      </p:sp>
    </p:spTree>
    <p:extLst>
      <p:ext uri="{BB962C8B-B14F-4D97-AF65-F5344CB8AC3E}">
        <p14:creationId xmlns:p14="http://schemas.microsoft.com/office/powerpoint/2010/main" val="215686916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9F509EF4-D201-424F-93C5-78A97B291DF9}" type="slidenum">
              <a:rPr lang="es-ES" smtClean="0"/>
              <a:pPr>
                <a:defRPr/>
              </a:pPr>
              <a:t>38</a:t>
            </a:fld>
            <a:endParaRPr lang="es-ES"/>
          </a:p>
        </p:txBody>
      </p:sp>
      <p:sp>
        <p:nvSpPr>
          <p:cNvPr id="10" name="7 Rectángulo redondeado"/>
          <p:cNvSpPr/>
          <p:nvPr/>
        </p:nvSpPr>
        <p:spPr bwMode="auto">
          <a:xfrm>
            <a:off x="827584" y="620688"/>
            <a:ext cx="6480720" cy="72008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s-ES" sz="2800" b="0" i="0" u="none" strike="noStrike" cap="none" normalizeH="0" baseline="0" dirty="0" smtClean="0">
                <a:ln>
                  <a:noFill/>
                </a:ln>
                <a:solidFill>
                  <a:schemeClr val="bg1"/>
                </a:solidFill>
                <a:effectLst/>
              </a:rPr>
              <a:t>Consulta de Oftalmología </a:t>
            </a:r>
            <a:r>
              <a:rPr lang="es-ES" sz="2800" dirty="0" smtClean="0">
                <a:solidFill>
                  <a:schemeClr val="bg1"/>
                </a:solidFill>
              </a:rPr>
              <a:t>Infantil de CME</a:t>
            </a:r>
            <a:endParaRPr kumimoji="0" lang="es-ES" sz="2800" b="0" i="0" u="none" strike="noStrike" cap="none" normalizeH="0" baseline="0" dirty="0" smtClean="0">
              <a:ln>
                <a:noFill/>
              </a:ln>
              <a:solidFill>
                <a:schemeClr val="bg1"/>
              </a:solidFill>
              <a:effectLst/>
            </a:endParaRPr>
          </a:p>
        </p:txBody>
      </p:sp>
      <p:sp>
        <p:nvSpPr>
          <p:cNvPr id="11" name="7 Rectángulo redondeado"/>
          <p:cNvSpPr/>
          <p:nvPr/>
        </p:nvSpPr>
        <p:spPr bwMode="auto">
          <a:xfrm>
            <a:off x="683568" y="1412776"/>
            <a:ext cx="7992888" cy="5040560"/>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effectLst/>
                <a:latin typeface="+mn-lt"/>
              </a:rPr>
              <a:t>¿Cómo derivar?: </a:t>
            </a:r>
            <a:r>
              <a:rPr kumimoji="0" lang="es-ES_tradnl" sz="2400" i="0" u="none" strike="noStrike" cap="none" normalizeH="0" baseline="0" dirty="0" smtClean="0">
                <a:ln>
                  <a:noFill/>
                </a:ln>
                <a:effectLst/>
                <a:latin typeface="+mn-lt"/>
              </a:rPr>
              <a:t>Volante habitual de derivación indicando </a:t>
            </a:r>
          </a:p>
          <a:p>
            <a:pPr marL="0" marR="0" indent="0" algn="just" defTabSz="914400" rtl="0" eaLnBrk="1" fontAlgn="base" latinLnBrk="0" hangingPunct="1">
              <a:lnSpc>
                <a:spcPct val="100000"/>
              </a:lnSpc>
              <a:spcBef>
                <a:spcPct val="0"/>
              </a:spcBef>
              <a:spcAft>
                <a:spcPct val="0"/>
              </a:spcAft>
              <a:buClrTx/>
              <a:buSzTx/>
              <a:buFontTx/>
              <a:buNone/>
              <a:tabLst/>
            </a:pPr>
            <a:r>
              <a:rPr lang="es-ES_tradnl" sz="2400" i="1" dirty="0" smtClean="0"/>
              <a:t>Oftalmología </a:t>
            </a:r>
            <a:r>
              <a:rPr lang="es-ES_tradnl" sz="2400" i="1" dirty="0" smtClean="0"/>
              <a:t>Infantil </a:t>
            </a:r>
            <a:r>
              <a:rPr lang="es-ES_tradnl" sz="2400" dirty="0" smtClean="0"/>
              <a:t>+ criterios</a:t>
            </a:r>
            <a:r>
              <a:rPr lang="es-ES_tradnl" sz="2400" i="1" dirty="0" smtClean="0"/>
              <a:t>.</a:t>
            </a:r>
            <a:endParaRPr lang="es-ES_tradnl" sz="2400" i="1" dirty="0" smtClean="0"/>
          </a:p>
          <a:p>
            <a:pPr marL="0" marR="0" indent="0" algn="just" defTabSz="914400" rtl="0" eaLnBrk="1" fontAlgn="base" latinLnBrk="0" hangingPunct="1">
              <a:lnSpc>
                <a:spcPct val="100000"/>
              </a:lnSpc>
              <a:spcBef>
                <a:spcPct val="0"/>
              </a:spcBef>
              <a:spcAft>
                <a:spcPct val="0"/>
              </a:spcAft>
              <a:buClrTx/>
              <a:buSzTx/>
              <a:buFontTx/>
              <a:buNone/>
              <a:tabLst/>
            </a:pPr>
            <a:endParaRPr lang="es-ES_tradnl" sz="2400" i="1" dirty="0"/>
          </a:p>
          <a:p>
            <a:pPr marL="0" marR="0" indent="0" algn="just" defTabSz="914400" rtl="0" eaLnBrk="1" fontAlgn="base" latinLnBrk="0" hangingPunct="1">
              <a:lnSpc>
                <a:spcPct val="100000"/>
              </a:lnSpc>
              <a:spcBef>
                <a:spcPct val="0"/>
              </a:spcBef>
              <a:spcAft>
                <a:spcPct val="0"/>
              </a:spcAft>
              <a:buClrTx/>
              <a:buSzTx/>
              <a:buFontTx/>
              <a:buNone/>
              <a:tabLst/>
            </a:pPr>
            <a:endParaRPr kumimoji="0" lang="es-ES" sz="2200" i="0" u="none" strike="noStrike" cap="none" normalizeH="0" baseline="0" dirty="0" smtClean="0">
              <a:ln>
                <a:noFill/>
              </a:ln>
              <a:effectLst/>
            </a:endParaRPr>
          </a:p>
        </p:txBody>
      </p:sp>
      <p:sp>
        <p:nvSpPr>
          <p:cNvPr id="5" name="7 Rectángulo redondeado"/>
          <p:cNvSpPr/>
          <p:nvPr/>
        </p:nvSpPr>
        <p:spPr bwMode="auto">
          <a:xfrm>
            <a:off x="1547664" y="2852936"/>
            <a:ext cx="3888432" cy="720080"/>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s-ES" sz="2800" b="0" i="0" u="none" strike="noStrike" cap="none" normalizeH="0" baseline="0" dirty="0" smtClean="0">
                <a:ln>
                  <a:noFill/>
                </a:ln>
                <a:effectLst/>
              </a:rPr>
              <a:t>Revisión de los volantes</a:t>
            </a:r>
          </a:p>
        </p:txBody>
      </p:sp>
      <p:sp>
        <p:nvSpPr>
          <p:cNvPr id="6" name="7 Rectángulo redondeado"/>
          <p:cNvSpPr/>
          <p:nvPr/>
        </p:nvSpPr>
        <p:spPr bwMode="auto">
          <a:xfrm>
            <a:off x="1547664" y="3789040"/>
            <a:ext cx="2160240" cy="720080"/>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s-ES" sz="2800" dirty="0" smtClean="0"/>
              <a:t>Envío de c</a:t>
            </a:r>
            <a:r>
              <a:rPr kumimoji="0" lang="es-ES" sz="2800" b="0" i="0" u="none" strike="noStrike" cap="none" normalizeH="0" baseline="0" dirty="0" smtClean="0">
                <a:ln>
                  <a:noFill/>
                </a:ln>
                <a:effectLst/>
              </a:rPr>
              <a:t>ita</a:t>
            </a:r>
          </a:p>
        </p:txBody>
      </p:sp>
      <p:sp>
        <p:nvSpPr>
          <p:cNvPr id="4" name="Flecha derecha 3"/>
          <p:cNvSpPr/>
          <p:nvPr/>
        </p:nvSpPr>
        <p:spPr>
          <a:xfrm rot="5400000">
            <a:off x="-648580" y="4329100"/>
            <a:ext cx="3456384" cy="504056"/>
          </a:xfrm>
          <a:prstGeom prst="rightArrow">
            <a:avLst/>
          </a:prstGeom>
          <a:solidFill>
            <a:srgbClr val="8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9" name="7 Rectángulo redondeado"/>
          <p:cNvSpPr/>
          <p:nvPr/>
        </p:nvSpPr>
        <p:spPr bwMode="auto">
          <a:xfrm>
            <a:off x="1547664" y="4725144"/>
            <a:ext cx="2160240" cy="720080"/>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s-ES" sz="2800" dirty="0" smtClean="0"/>
              <a:t>Visita médica</a:t>
            </a:r>
            <a:endParaRPr kumimoji="0" lang="es-ES" sz="2800" b="0" i="0" u="none" strike="noStrike" cap="none" normalizeH="0" baseline="0" dirty="0" smtClean="0">
              <a:ln>
                <a:noFill/>
              </a:ln>
              <a:effectLst/>
            </a:endParaRPr>
          </a:p>
        </p:txBody>
      </p:sp>
      <p:sp>
        <p:nvSpPr>
          <p:cNvPr id="12" name="7 Rectángulo redondeado"/>
          <p:cNvSpPr/>
          <p:nvPr/>
        </p:nvSpPr>
        <p:spPr bwMode="auto">
          <a:xfrm>
            <a:off x="1907704" y="5517232"/>
            <a:ext cx="3816424" cy="1296144"/>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s-ES" sz="2400" dirty="0" smtClean="0"/>
              <a:t>- Informe para pediatra</a:t>
            </a:r>
          </a:p>
          <a:p>
            <a:pPr marL="0" marR="0" indent="0"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effectLst/>
              </a:rPr>
              <a:t>- Nueva cita si precisa</a:t>
            </a:r>
          </a:p>
        </p:txBody>
      </p:sp>
    </p:spTree>
    <p:extLst>
      <p:ext uri="{BB962C8B-B14F-4D97-AF65-F5344CB8AC3E}">
        <p14:creationId xmlns:p14="http://schemas.microsoft.com/office/powerpoint/2010/main" val="7702531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 grpId="0" animBg="1"/>
      <p:bldP spid="9" grpId="0" animBg="1"/>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echa abajo 2"/>
          <p:cNvSpPr/>
          <p:nvPr/>
        </p:nvSpPr>
        <p:spPr>
          <a:xfrm>
            <a:off x="4283968" y="2060848"/>
            <a:ext cx="720080" cy="1656184"/>
          </a:xfrm>
          <a:prstGeom prst="downArrow">
            <a:avLst/>
          </a:prstGeom>
          <a:solidFill>
            <a:srgbClr val="8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1 Marcador de número de diapositiva"/>
          <p:cNvSpPr>
            <a:spLocks noGrp="1"/>
          </p:cNvSpPr>
          <p:nvPr>
            <p:ph type="sldNum" sz="quarter" idx="12"/>
          </p:nvPr>
        </p:nvSpPr>
        <p:spPr/>
        <p:txBody>
          <a:bodyPr/>
          <a:lstStyle/>
          <a:p>
            <a:pPr>
              <a:defRPr/>
            </a:pPr>
            <a:fld id="{9F509EF4-D201-424F-93C5-78A97B291DF9}" type="slidenum">
              <a:rPr lang="es-ES" smtClean="0"/>
              <a:pPr>
                <a:defRPr/>
              </a:pPr>
              <a:t>39</a:t>
            </a:fld>
            <a:endParaRPr lang="es-ES"/>
          </a:p>
        </p:txBody>
      </p:sp>
      <p:sp>
        <p:nvSpPr>
          <p:cNvPr id="8" name="7 Rectángulo redondeado"/>
          <p:cNvSpPr/>
          <p:nvPr/>
        </p:nvSpPr>
        <p:spPr bwMode="auto">
          <a:xfrm>
            <a:off x="2051720" y="620688"/>
            <a:ext cx="5184576" cy="1296144"/>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2800" b="0" i="0" u="none" strike="noStrike" cap="none" normalizeH="0" baseline="0" dirty="0" smtClean="0">
                <a:ln>
                  <a:noFill/>
                </a:ln>
                <a:solidFill>
                  <a:srgbClr val="FFFFFF"/>
                </a:solidFill>
                <a:effectLst/>
                <a:latin typeface="+mn-lt"/>
              </a:rPr>
              <a:t>Cribado visual en la consulta de </a:t>
            </a:r>
          </a:p>
          <a:p>
            <a:pPr marL="0" marR="0" indent="0" algn="ctr" defTabSz="914400" rtl="0" eaLnBrk="1" fontAlgn="base" latinLnBrk="0" hangingPunct="1">
              <a:lnSpc>
                <a:spcPct val="100000"/>
              </a:lnSpc>
              <a:spcBef>
                <a:spcPct val="0"/>
              </a:spcBef>
              <a:spcAft>
                <a:spcPct val="0"/>
              </a:spcAft>
              <a:buClrTx/>
              <a:buSzTx/>
              <a:buFontTx/>
              <a:buNone/>
              <a:tabLst/>
            </a:pPr>
            <a:r>
              <a:rPr kumimoji="0" lang="es-ES" sz="2800" b="0" i="0" u="none" strike="noStrike" cap="none" normalizeH="0" baseline="0" dirty="0" smtClean="0">
                <a:ln>
                  <a:noFill/>
                </a:ln>
                <a:solidFill>
                  <a:srgbClr val="FFFFFF"/>
                </a:solidFill>
                <a:effectLst/>
                <a:latin typeface="+mn-lt"/>
              </a:rPr>
              <a:t>Pediatría de Atención Primaria</a:t>
            </a:r>
          </a:p>
        </p:txBody>
      </p:sp>
      <p:sp>
        <p:nvSpPr>
          <p:cNvPr id="9" name="7 Rectángulo redondeado"/>
          <p:cNvSpPr/>
          <p:nvPr/>
        </p:nvSpPr>
        <p:spPr bwMode="auto">
          <a:xfrm>
            <a:off x="179512" y="3789040"/>
            <a:ext cx="3024336" cy="108012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dirty="0" smtClean="0">
                <a:ln>
                  <a:noFill/>
                </a:ln>
                <a:effectLst/>
                <a:latin typeface="+mn-lt"/>
              </a:rPr>
              <a:t>1. Unidad de </a:t>
            </a:r>
          </a:p>
          <a:p>
            <a:pPr marL="0" marR="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dirty="0" smtClean="0">
                <a:ln>
                  <a:noFill/>
                </a:ln>
                <a:effectLst/>
                <a:latin typeface="+mn-lt"/>
              </a:rPr>
              <a:t>Oftalmología Infantil</a:t>
            </a:r>
            <a:endParaRPr kumimoji="0" lang="es-ES" sz="2400" b="0" i="0" u="none" strike="noStrike" cap="none" normalizeH="0" baseline="0" dirty="0" smtClean="0">
              <a:ln>
                <a:noFill/>
              </a:ln>
              <a:effectLst/>
              <a:latin typeface="+mn-lt"/>
            </a:endParaRPr>
          </a:p>
        </p:txBody>
      </p:sp>
      <p:sp>
        <p:nvSpPr>
          <p:cNvPr id="10" name="7 Rectángulo redondeado"/>
          <p:cNvSpPr/>
          <p:nvPr/>
        </p:nvSpPr>
        <p:spPr bwMode="auto">
          <a:xfrm>
            <a:off x="3347864" y="3789040"/>
            <a:ext cx="2736304" cy="1080120"/>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effectLst/>
                <a:latin typeface="+mn-lt"/>
              </a:rPr>
              <a:t>2. Oftalmología </a:t>
            </a:r>
          </a:p>
          <a:p>
            <a:pPr marL="0" marR="0" indent="0" algn="ctr" defTabSz="914400" rtl="0" eaLnBrk="1" fontAlgn="base" latinLnBrk="0" hangingPunct="1">
              <a:lnSpc>
                <a:spcPct val="100000"/>
              </a:lnSpc>
              <a:spcBef>
                <a:spcPct val="0"/>
              </a:spcBef>
              <a:spcAft>
                <a:spcPct val="0"/>
              </a:spcAft>
              <a:buClrTx/>
              <a:buSzTx/>
              <a:buFontTx/>
              <a:buNone/>
              <a:tabLst/>
            </a:pPr>
            <a:r>
              <a:rPr lang="es-ES" sz="2400" dirty="0" smtClean="0"/>
              <a:t>Infantil de CME</a:t>
            </a:r>
            <a:endParaRPr kumimoji="0" lang="es-ES" sz="2400" b="0" i="0" u="none" strike="noStrike" cap="none" normalizeH="0" baseline="0" dirty="0" smtClean="0">
              <a:ln>
                <a:noFill/>
              </a:ln>
              <a:effectLst/>
              <a:latin typeface="+mn-lt"/>
            </a:endParaRPr>
          </a:p>
        </p:txBody>
      </p:sp>
      <p:sp>
        <p:nvSpPr>
          <p:cNvPr id="11" name="7 Rectángulo redondeado"/>
          <p:cNvSpPr/>
          <p:nvPr/>
        </p:nvSpPr>
        <p:spPr bwMode="auto">
          <a:xfrm>
            <a:off x="6228184" y="3789040"/>
            <a:ext cx="2736304" cy="1080120"/>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effectLst/>
                <a:latin typeface="+mn-lt"/>
              </a:rPr>
              <a:t>2. Oftalmología </a:t>
            </a:r>
          </a:p>
          <a:p>
            <a:pPr marL="0" marR="0" indent="0" algn="ctr" defTabSz="914400" rtl="0" eaLnBrk="1" fontAlgn="base" latinLnBrk="0" hangingPunct="1">
              <a:lnSpc>
                <a:spcPct val="100000"/>
              </a:lnSpc>
              <a:spcBef>
                <a:spcPct val="0"/>
              </a:spcBef>
              <a:spcAft>
                <a:spcPct val="0"/>
              </a:spcAft>
              <a:buClrTx/>
              <a:buSzTx/>
              <a:buFontTx/>
              <a:buNone/>
              <a:tabLst/>
            </a:pPr>
            <a:r>
              <a:rPr lang="es-ES" sz="2400" dirty="0" smtClean="0"/>
              <a:t>General de CME</a:t>
            </a:r>
            <a:endParaRPr kumimoji="0" lang="es-ES" sz="2400" b="0" i="0" u="none" strike="noStrike" cap="none" normalizeH="0" baseline="0" dirty="0" smtClean="0">
              <a:ln>
                <a:noFill/>
              </a:ln>
              <a:effectLst/>
              <a:latin typeface="+mn-lt"/>
            </a:endParaRPr>
          </a:p>
        </p:txBody>
      </p:sp>
      <p:sp>
        <p:nvSpPr>
          <p:cNvPr id="12" name="10 Rectángulo"/>
          <p:cNvSpPr>
            <a:spLocks noChangeArrowheads="1"/>
          </p:cNvSpPr>
          <p:nvPr/>
        </p:nvSpPr>
        <p:spPr bwMode="auto">
          <a:xfrm>
            <a:off x="2771800" y="2391271"/>
            <a:ext cx="3672408" cy="461665"/>
          </a:xfrm>
          <a:prstGeom prst="rect">
            <a:avLst/>
          </a:prstGeom>
          <a:solidFill>
            <a:schemeClr val="bg1"/>
          </a:solidFill>
          <a:ln w="9525">
            <a:noFill/>
            <a:miter lim="800000"/>
            <a:headEnd/>
            <a:tailEnd/>
          </a:ln>
        </p:spPr>
        <p:txBody>
          <a:bodyPr wrap="square">
            <a:spAutoFit/>
          </a:bodyPr>
          <a:lstStyle/>
          <a:p>
            <a:r>
              <a:rPr lang="es-ES" sz="2400" dirty="0" smtClean="0">
                <a:latin typeface="Calibri" pitchFamily="34" charset="0"/>
              </a:rPr>
              <a:t>Si patología </a:t>
            </a:r>
            <a:r>
              <a:rPr lang="es-ES" sz="2400" dirty="0" smtClean="0">
                <a:latin typeface="Wingdings"/>
                <a:ea typeface="Wingdings"/>
                <a:cs typeface="Wingdings"/>
                <a:sym typeface="Wingdings"/>
              </a:rPr>
              <a:t></a:t>
            </a:r>
            <a:r>
              <a:rPr lang="es-ES" sz="2400" dirty="0">
                <a:latin typeface="Calibri" pitchFamily="34" charset="0"/>
                <a:sym typeface="Wingdings"/>
              </a:rPr>
              <a:t> </a:t>
            </a:r>
            <a:r>
              <a:rPr lang="es-ES" sz="2400" dirty="0" smtClean="0">
                <a:latin typeface="Calibri" pitchFamily="34" charset="0"/>
              </a:rPr>
              <a:t>Derivar a:</a:t>
            </a:r>
            <a:endParaRPr lang="es-ES" sz="2400" dirty="0">
              <a:latin typeface="Calibri" pitchFamily="34" charset="0"/>
            </a:endParaRPr>
          </a:p>
        </p:txBody>
      </p:sp>
      <p:sp>
        <p:nvSpPr>
          <p:cNvPr id="13" name="10 Rectángulo"/>
          <p:cNvSpPr>
            <a:spLocks noChangeArrowheads="1"/>
          </p:cNvSpPr>
          <p:nvPr/>
        </p:nvSpPr>
        <p:spPr bwMode="auto">
          <a:xfrm>
            <a:off x="179512" y="5489356"/>
            <a:ext cx="3960440" cy="1107996"/>
          </a:xfrm>
          <a:prstGeom prst="rect">
            <a:avLst/>
          </a:prstGeom>
          <a:solidFill>
            <a:schemeClr val="bg1"/>
          </a:solidFill>
          <a:ln w="9525">
            <a:noFill/>
            <a:miter lim="800000"/>
            <a:headEnd/>
            <a:tailEnd/>
          </a:ln>
        </p:spPr>
        <p:txBody>
          <a:bodyPr wrap="square">
            <a:spAutoFit/>
          </a:bodyPr>
          <a:lstStyle/>
          <a:p>
            <a:r>
              <a:rPr lang="es-ES" sz="2200" dirty="0" smtClean="0">
                <a:latin typeface="Calibri" pitchFamily="34" charset="0"/>
              </a:rPr>
              <a:t>- </a:t>
            </a:r>
            <a:r>
              <a:rPr lang="es-ES" sz="2200" dirty="0" err="1" smtClean="0">
                <a:latin typeface="Calibri" pitchFamily="34" charset="0"/>
              </a:rPr>
              <a:t>Obst</a:t>
            </a:r>
            <a:r>
              <a:rPr lang="es-ES" sz="2200" dirty="0" smtClean="0">
                <a:latin typeface="Calibri" pitchFamily="34" charset="0"/>
              </a:rPr>
              <a:t>. lagrimal </a:t>
            </a:r>
            <a:r>
              <a:rPr lang="es-ES" sz="2200" dirty="0" smtClean="0">
                <a:latin typeface="Calibri" pitchFamily="34" charset="0"/>
              </a:rPr>
              <a:t>&gt; 6 </a:t>
            </a:r>
            <a:r>
              <a:rPr lang="es-ES" sz="2200" dirty="0" smtClean="0">
                <a:latin typeface="Calibri" pitchFamily="34" charset="0"/>
              </a:rPr>
              <a:t>meses</a:t>
            </a:r>
          </a:p>
          <a:p>
            <a:r>
              <a:rPr lang="es-ES" sz="2200" dirty="0" smtClean="0">
                <a:latin typeface="Calibri" pitchFamily="34" charset="0"/>
              </a:rPr>
              <a:t>- </a:t>
            </a:r>
            <a:r>
              <a:rPr lang="es-ES" sz="2200" dirty="0" err="1" smtClean="0">
                <a:latin typeface="Calibri" pitchFamily="34" charset="0"/>
              </a:rPr>
              <a:t>Malf</a:t>
            </a:r>
            <a:r>
              <a:rPr lang="es-ES" sz="2200" dirty="0" smtClean="0">
                <a:latin typeface="Calibri" pitchFamily="34" charset="0"/>
              </a:rPr>
              <a:t>. oculares</a:t>
            </a:r>
          </a:p>
          <a:p>
            <a:r>
              <a:rPr lang="es-ES" sz="2200" dirty="0" smtClean="0">
                <a:latin typeface="Calibri" pitchFamily="34" charset="0"/>
              </a:rPr>
              <a:t>- </a:t>
            </a:r>
            <a:r>
              <a:rPr lang="es-ES" sz="2200" dirty="0" err="1" smtClean="0">
                <a:latin typeface="Calibri" pitchFamily="34" charset="0"/>
              </a:rPr>
              <a:t>Leucocoria</a:t>
            </a:r>
            <a:endParaRPr lang="es-ES" sz="2200" dirty="0">
              <a:latin typeface="Calibri" pitchFamily="34" charset="0"/>
            </a:endParaRPr>
          </a:p>
        </p:txBody>
      </p:sp>
      <p:sp>
        <p:nvSpPr>
          <p:cNvPr id="4" name="Flecha arriba 3"/>
          <p:cNvSpPr/>
          <p:nvPr/>
        </p:nvSpPr>
        <p:spPr>
          <a:xfrm>
            <a:off x="1403648" y="4869160"/>
            <a:ext cx="432048" cy="576064"/>
          </a:xfrm>
          <a:prstGeom prst="upArrow">
            <a:avLst/>
          </a:prstGeom>
          <a:solidFill>
            <a:srgbClr val="8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6" name="Imagen 5"/>
          <p:cNvPicPr>
            <a:picLocks noChangeAspect="1"/>
          </p:cNvPicPr>
          <p:nvPr/>
        </p:nvPicPr>
        <p:blipFill>
          <a:blip r:embed="rId3"/>
          <a:stretch>
            <a:fillRect/>
          </a:stretch>
        </p:blipFill>
        <p:spPr>
          <a:xfrm>
            <a:off x="3275856" y="5229200"/>
            <a:ext cx="1532933" cy="1556792"/>
          </a:xfrm>
          <a:prstGeom prst="rect">
            <a:avLst/>
          </a:prstGeom>
        </p:spPr>
      </p:pic>
    </p:spTree>
    <p:extLst>
      <p:ext uri="{BB962C8B-B14F-4D97-AF65-F5344CB8AC3E}">
        <p14:creationId xmlns:p14="http://schemas.microsoft.com/office/powerpoint/2010/main" val="38047708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8978" y="357189"/>
            <a:ext cx="8417278" cy="584775"/>
          </a:xfrm>
          <a:prstGeom prst="rect">
            <a:avLst/>
          </a:prstGeom>
          <a:effectLst/>
        </p:spPr>
        <p:txBody>
          <a:bodyPr>
            <a:spAutoFit/>
          </a:bodyPr>
          <a:lstStyle/>
          <a:p>
            <a:pPr algn="ctr">
              <a:defRPr/>
            </a:pPr>
            <a:r>
              <a:rPr lang="es-ES" sz="3200" dirty="0">
                <a:solidFill>
                  <a:schemeClr val="accent2">
                    <a:lumMod val="60000"/>
                    <a:lumOff val="40000"/>
                  </a:schemeClr>
                </a:solidFill>
                <a:latin typeface="Calibri" pitchFamily="34" charset="0"/>
              </a:rPr>
              <a:t>EXAMEN EN </a:t>
            </a:r>
            <a:r>
              <a:rPr lang="es-ES" sz="3200" dirty="0" smtClean="0">
                <a:solidFill>
                  <a:schemeClr val="accent2">
                    <a:lumMod val="60000"/>
                    <a:lumOff val="40000"/>
                  </a:schemeClr>
                </a:solidFill>
                <a:latin typeface="Calibri" pitchFamily="34" charset="0"/>
              </a:rPr>
              <a:t>LACTANTES - ETAPA </a:t>
            </a:r>
            <a:r>
              <a:rPr lang="es-ES" sz="3200" dirty="0">
                <a:solidFill>
                  <a:schemeClr val="accent2">
                    <a:lumMod val="60000"/>
                    <a:lumOff val="40000"/>
                  </a:schemeClr>
                </a:solidFill>
                <a:latin typeface="Calibri" pitchFamily="34" charset="0"/>
              </a:rPr>
              <a:t>PREVERBAL</a:t>
            </a:r>
          </a:p>
        </p:txBody>
      </p:sp>
      <p:sp>
        <p:nvSpPr>
          <p:cNvPr id="3" name="2 Rectángulo"/>
          <p:cNvSpPr/>
          <p:nvPr/>
        </p:nvSpPr>
        <p:spPr>
          <a:xfrm>
            <a:off x="611560" y="1196752"/>
            <a:ext cx="6336704" cy="646331"/>
          </a:xfrm>
          <a:prstGeom prst="rect">
            <a:avLst/>
          </a:prstGeom>
        </p:spPr>
        <p:txBody>
          <a:bodyPr wrap="square">
            <a:spAutoFit/>
          </a:bodyPr>
          <a:lstStyle/>
          <a:p>
            <a:r>
              <a:rPr lang="es-ES" dirty="0" smtClean="0">
                <a:solidFill>
                  <a:schemeClr val="accent2">
                    <a:lumMod val="60000"/>
                    <a:lumOff val="40000"/>
                  </a:schemeClr>
                </a:solidFill>
              </a:rPr>
              <a:t>Inspección</a:t>
            </a:r>
          </a:p>
          <a:p>
            <a:r>
              <a:rPr lang="es-ES" dirty="0" smtClean="0"/>
              <a:t>	Detectar problemas ocular graves </a:t>
            </a:r>
            <a:endParaRPr lang="es-ES" dirty="0"/>
          </a:p>
        </p:txBody>
      </p:sp>
      <p:pic>
        <p:nvPicPr>
          <p:cNvPr id="5" name="Picture 2"/>
          <p:cNvPicPr>
            <a:picLocks noChangeAspect="1" noChangeArrowheads="1"/>
          </p:cNvPicPr>
          <p:nvPr/>
        </p:nvPicPr>
        <p:blipFill>
          <a:blip r:embed="rId3" cstate="print"/>
          <a:srcRect/>
          <a:stretch>
            <a:fillRect/>
          </a:stretch>
        </p:blipFill>
        <p:spPr bwMode="auto">
          <a:xfrm>
            <a:off x="3131840" y="2257768"/>
            <a:ext cx="2828925" cy="19613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099" name="Picture 3"/>
          <p:cNvPicPr>
            <a:picLocks noChangeAspect="1" noChangeArrowheads="1"/>
          </p:cNvPicPr>
          <p:nvPr/>
        </p:nvPicPr>
        <p:blipFill>
          <a:blip r:embed="rId4" cstate="print"/>
          <a:srcRect/>
          <a:stretch>
            <a:fillRect/>
          </a:stretch>
        </p:blipFill>
        <p:spPr bwMode="auto">
          <a:xfrm>
            <a:off x="3131840" y="4346000"/>
            <a:ext cx="2910168" cy="21602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01" name="Picture 5" descr="http://www.elsevier.es/imatges/327/327v24n02/grande/327v24n02-90200641fig4.jpg"/>
          <p:cNvPicPr>
            <a:picLocks noChangeAspect="1" noChangeArrowheads="1"/>
          </p:cNvPicPr>
          <p:nvPr/>
        </p:nvPicPr>
        <p:blipFill>
          <a:blip r:embed="rId5" cstate="print"/>
          <a:srcRect r="18341"/>
          <a:stretch>
            <a:fillRect/>
          </a:stretch>
        </p:blipFill>
        <p:spPr bwMode="auto">
          <a:xfrm>
            <a:off x="467544" y="2041744"/>
            <a:ext cx="2578291" cy="23635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05" name="Picture 9" descr="http://neurovisao.zip.net/images/aniridia2.jpg"/>
          <p:cNvPicPr>
            <a:picLocks noChangeAspect="1" noChangeArrowheads="1"/>
          </p:cNvPicPr>
          <p:nvPr/>
        </p:nvPicPr>
        <p:blipFill>
          <a:blip r:embed="rId6" cstate="print"/>
          <a:srcRect/>
          <a:stretch>
            <a:fillRect/>
          </a:stretch>
        </p:blipFill>
        <p:spPr bwMode="auto">
          <a:xfrm>
            <a:off x="6084168" y="1797950"/>
            <a:ext cx="2664296" cy="22144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09" name="Picture 13" descr="http://es.atlaseclamc.org/images/__files/images/1254103196-680x400.JPG"/>
          <p:cNvPicPr>
            <a:picLocks noChangeAspect="1" noChangeArrowheads="1"/>
          </p:cNvPicPr>
          <p:nvPr/>
        </p:nvPicPr>
        <p:blipFill>
          <a:blip r:embed="rId7" cstate="print"/>
          <a:srcRect l="15132" t="6693" r="30392" b="13261"/>
          <a:stretch>
            <a:fillRect/>
          </a:stretch>
        </p:blipFill>
        <p:spPr bwMode="auto">
          <a:xfrm>
            <a:off x="6156176" y="4129976"/>
            <a:ext cx="2304256" cy="25393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2"/>
          <p:cNvPicPr>
            <a:picLocks noChangeAspect="1" noChangeArrowheads="1"/>
          </p:cNvPicPr>
          <p:nvPr/>
        </p:nvPicPr>
        <p:blipFill>
          <a:blip r:embed="rId8" cstate="print"/>
          <a:srcRect/>
          <a:stretch>
            <a:fillRect/>
          </a:stretch>
        </p:blipFill>
        <p:spPr bwMode="auto">
          <a:xfrm>
            <a:off x="395536" y="4562024"/>
            <a:ext cx="2624999" cy="20095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echa abajo 2"/>
          <p:cNvSpPr/>
          <p:nvPr/>
        </p:nvSpPr>
        <p:spPr>
          <a:xfrm>
            <a:off x="4283968" y="2060848"/>
            <a:ext cx="720080" cy="1656184"/>
          </a:xfrm>
          <a:prstGeom prst="downArrow">
            <a:avLst/>
          </a:prstGeom>
          <a:solidFill>
            <a:srgbClr val="8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1 Marcador de número de diapositiva"/>
          <p:cNvSpPr>
            <a:spLocks noGrp="1"/>
          </p:cNvSpPr>
          <p:nvPr>
            <p:ph type="sldNum" sz="quarter" idx="12"/>
          </p:nvPr>
        </p:nvSpPr>
        <p:spPr/>
        <p:txBody>
          <a:bodyPr/>
          <a:lstStyle/>
          <a:p>
            <a:pPr>
              <a:defRPr/>
            </a:pPr>
            <a:fld id="{9F509EF4-D201-424F-93C5-78A97B291DF9}" type="slidenum">
              <a:rPr lang="es-ES" smtClean="0"/>
              <a:pPr>
                <a:defRPr/>
              </a:pPr>
              <a:t>40</a:t>
            </a:fld>
            <a:endParaRPr lang="es-ES" dirty="0"/>
          </a:p>
        </p:txBody>
      </p:sp>
      <p:sp>
        <p:nvSpPr>
          <p:cNvPr id="8" name="7 Rectángulo redondeado"/>
          <p:cNvSpPr/>
          <p:nvPr/>
        </p:nvSpPr>
        <p:spPr bwMode="auto">
          <a:xfrm>
            <a:off x="2051720" y="620688"/>
            <a:ext cx="5184576" cy="1296144"/>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2800" b="0" i="0" u="none" strike="noStrike" cap="none" normalizeH="0" baseline="0" dirty="0" smtClean="0">
                <a:ln>
                  <a:noFill/>
                </a:ln>
                <a:solidFill>
                  <a:srgbClr val="FFFFFF"/>
                </a:solidFill>
                <a:effectLst/>
                <a:latin typeface="+mn-lt"/>
              </a:rPr>
              <a:t>Cribado visual en la consulta de </a:t>
            </a:r>
          </a:p>
          <a:p>
            <a:pPr marL="0" marR="0" indent="0" algn="ctr" defTabSz="914400" rtl="0" eaLnBrk="1" fontAlgn="base" latinLnBrk="0" hangingPunct="1">
              <a:lnSpc>
                <a:spcPct val="100000"/>
              </a:lnSpc>
              <a:spcBef>
                <a:spcPct val="0"/>
              </a:spcBef>
              <a:spcAft>
                <a:spcPct val="0"/>
              </a:spcAft>
              <a:buClrTx/>
              <a:buSzTx/>
              <a:buFontTx/>
              <a:buNone/>
              <a:tabLst/>
            </a:pPr>
            <a:r>
              <a:rPr kumimoji="0" lang="es-ES" sz="2800" b="0" i="0" u="none" strike="noStrike" cap="none" normalizeH="0" baseline="0" dirty="0" smtClean="0">
                <a:ln>
                  <a:noFill/>
                </a:ln>
                <a:solidFill>
                  <a:srgbClr val="FFFFFF"/>
                </a:solidFill>
                <a:effectLst/>
                <a:latin typeface="+mn-lt"/>
              </a:rPr>
              <a:t>Pediatría de Atención Primaria</a:t>
            </a:r>
          </a:p>
        </p:txBody>
      </p:sp>
      <p:sp>
        <p:nvSpPr>
          <p:cNvPr id="9" name="7 Rectángulo redondeado"/>
          <p:cNvSpPr/>
          <p:nvPr/>
        </p:nvSpPr>
        <p:spPr bwMode="auto">
          <a:xfrm>
            <a:off x="179512" y="3789040"/>
            <a:ext cx="3024336" cy="1080120"/>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dirty="0" smtClean="0">
                <a:ln>
                  <a:noFill/>
                </a:ln>
                <a:effectLst/>
                <a:latin typeface="+mn-lt"/>
              </a:rPr>
              <a:t>1. Unidad de </a:t>
            </a:r>
          </a:p>
          <a:p>
            <a:pPr marL="0" marR="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dirty="0" smtClean="0">
                <a:ln>
                  <a:noFill/>
                </a:ln>
                <a:effectLst/>
                <a:latin typeface="+mn-lt"/>
              </a:rPr>
              <a:t>Oftalmología Infantil</a:t>
            </a:r>
            <a:endParaRPr kumimoji="0" lang="es-ES" sz="2400" b="0" i="0" u="none" strike="noStrike" cap="none" normalizeH="0" baseline="0" dirty="0" smtClean="0">
              <a:ln>
                <a:noFill/>
              </a:ln>
              <a:effectLst/>
              <a:latin typeface="+mn-lt"/>
            </a:endParaRPr>
          </a:p>
        </p:txBody>
      </p:sp>
      <p:sp>
        <p:nvSpPr>
          <p:cNvPr id="10" name="7 Rectángulo redondeado"/>
          <p:cNvSpPr/>
          <p:nvPr/>
        </p:nvSpPr>
        <p:spPr bwMode="auto">
          <a:xfrm>
            <a:off x="3347864" y="3789040"/>
            <a:ext cx="2736304" cy="1080120"/>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effectLst/>
                <a:latin typeface="+mn-lt"/>
              </a:rPr>
              <a:t>2. Oftalmología </a:t>
            </a:r>
          </a:p>
          <a:p>
            <a:pPr marL="0" marR="0" indent="0" algn="ctr" defTabSz="914400" rtl="0" eaLnBrk="1" fontAlgn="base" latinLnBrk="0" hangingPunct="1">
              <a:lnSpc>
                <a:spcPct val="100000"/>
              </a:lnSpc>
              <a:spcBef>
                <a:spcPct val="0"/>
              </a:spcBef>
              <a:spcAft>
                <a:spcPct val="0"/>
              </a:spcAft>
              <a:buClrTx/>
              <a:buSzTx/>
              <a:buFontTx/>
              <a:buNone/>
              <a:tabLst/>
            </a:pPr>
            <a:r>
              <a:rPr lang="es-ES" sz="2400" dirty="0" smtClean="0"/>
              <a:t>Infantil de CME</a:t>
            </a:r>
            <a:endParaRPr kumimoji="0" lang="es-ES" sz="2400" b="0" i="0" u="none" strike="noStrike" cap="none" normalizeH="0" baseline="0" dirty="0" smtClean="0">
              <a:ln>
                <a:noFill/>
              </a:ln>
              <a:effectLst/>
              <a:latin typeface="+mn-lt"/>
            </a:endParaRPr>
          </a:p>
        </p:txBody>
      </p:sp>
      <p:sp>
        <p:nvSpPr>
          <p:cNvPr id="11" name="7 Rectángulo redondeado"/>
          <p:cNvSpPr/>
          <p:nvPr/>
        </p:nvSpPr>
        <p:spPr bwMode="auto">
          <a:xfrm>
            <a:off x="6228184" y="3789040"/>
            <a:ext cx="2736304" cy="108012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effectLst/>
                <a:latin typeface="+mn-lt"/>
              </a:rPr>
              <a:t>2. Oftalmología </a:t>
            </a:r>
          </a:p>
          <a:p>
            <a:pPr marL="0" marR="0" indent="0" algn="ctr" defTabSz="914400" rtl="0" eaLnBrk="1" fontAlgn="base" latinLnBrk="0" hangingPunct="1">
              <a:lnSpc>
                <a:spcPct val="100000"/>
              </a:lnSpc>
              <a:spcBef>
                <a:spcPct val="0"/>
              </a:spcBef>
              <a:spcAft>
                <a:spcPct val="0"/>
              </a:spcAft>
              <a:buClrTx/>
              <a:buSzTx/>
              <a:buFontTx/>
              <a:buNone/>
              <a:tabLst/>
            </a:pPr>
            <a:r>
              <a:rPr lang="es-ES" sz="2400" dirty="0" smtClean="0"/>
              <a:t>General de CME</a:t>
            </a:r>
            <a:endParaRPr kumimoji="0" lang="es-ES" sz="2400" b="0" i="0" u="none" strike="noStrike" cap="none" normalizeH="0" baseline="0" dirty="0" smtClean="0">
              <a:ln>
                <a:noFill/>
              </a:ln>
              <a:effectLst/>
              <a:latin typeface="+mn-lt"/>
            </a:endParaRPr>
          </a:p>
        </p:txBody>
      </p:sp>
      <p:sp>
        <p:nvSpPr>
          <p:cNvPr id="12" name="10 Rectángulo"/>
          <p:cNvSpPr>
            <a:spLocks noChangeArrowheads="1"/>
          </p:cNvSpPr>
          <p:nvPr/>
        </p:nvSpPr>
        <p:spPr bwMode="auto">
          <a:xfrm>
            <a:off x="2771800" y="2391271"/>
            <a:ext cx="3672408" cy="461665"/>
          </a:xfrm>
          <a:prstGeom prst="rect">
            <a:avLst/>
          </a:prstGeom>
          <a:solidFill>
            <a:schemeClr val="bg1"/>
          </a:solidFill>
          <a:ln w="9525">
            <a:noFill/>
            <a:miter lim="800000"/>
            <a:headEnd/>
            <a:tailEnd/>
          </a:ln>
        </p:spPr>
        <p:txBody>
          <a:bodyPr wrap="square">
            <a:spAutoFit/>
          </a:bodyPr>
          <a:lstStyle/>
          <a:p>
            <a:r>
              <a:rPr lang="es-ES" sz="2400" dirty="0" smtClean="0">
                <a:latin typeface="Calibri" pitchFamily="34" charset="0"/>
              </a:rPr>
              <a:t>Si patología </a:t>
            </a:r>
            <a:r>
              <a:rPr lang="es-ES" sz="2400" dirty="0" smtClean="0">
                <a:latin typeface="Wingdings"/>
                <a:ea typeface="Wingdings"/>
                <a:cs typeface="Wingdings"/>
                <a:sym typeface="Wingdings"/>
              </a:rPr>
              <a:t></a:t>
            </a:r>
            <a:r>
              <a:rPr lang="es-ES" sz="2400" dirty="0">
                <a:latin typeface="Calibri" pitchFamily="34" charset="0"/>
                <a:sym typeface="Wingdings"/>
              </a:rPr>
              <a:t> </a:t>
            </a:r>
            <a:r>
              <a:rPr lang="es-ES" sz="2400" dirty="0" smtClean="0">
                <a:latin typeface="Calibri" pitchFamily="34" charset="0"/>
              </a:rPr>
              <a:t>Derivar a:</a:t>
            </a:r>
            <a:endParaRPr lang="es-ES" sz="2400" dirty="0">
              <a:latin typeface="Calibri" pitchFamily="34" charset="0"/>
            </a:endParaRPr>
          </a:p>
        </p:txBody>
      </p:sp>
      <p:sp>
        <p:nvSpPr>
          <p:cNvPr id="13" name="10 Rectángulo"/>
          <p:cNvSpPr>
            <a:spLocks noChangeArrowheads="1"/>
          </p:cNvSpPr>
          <p:nvPr/>
        </p:nvSpPr>
        <p:spPr bwMode="auto">
          <a:xfrm>
            <a:off x="5652120" y="5755903"/>
            <a:ext cx="3384376" cy="769441"/>
          </a:xfrm>
          <a:prstGeom prst="rect">
            <a:avLst/>
          </a:prstGeom>
          <a:solidFill>
            <a:schemeClr val="bg1"/>
          </a:solidFill>
          <a:ln w="9525">
            <a:noFill/>
            <a:miter lim="800000"/>
            <a:headEnd/>
            <a:tailEnd/>
          </a:ln>
        </p:spPr>
        <p:txBody>
          <a:bodyPr wrap="square">
            <a:spAutoFit/>
          </a:bodyPr>
          <a:lstStyle/>
          <a:p>
            <a:r>
              <a:rPr lang="es-ES" sz="2200" dirty="0" smtClean="0">
                <a:latin typeface="Calibri" pitchFamily="34" charset="0"/>
              </a:rPr>
              <a:t>- </a:t>
            </a:r>
            <a:r>
              <a:rPr lang="es-ES" sz="2200" dirty="0" smtClean="0">
                <a:latin typeface="Calibri" pitchFamily="34" charset="0"/>
              </a:rPr>
              <a:t>Niños &lt; 9 años sin criterios</a:t>
            </a:r>
            <a:endParaRPr lang="es-ES" sz="2200" dirty="0" smtClean="0">
              <a:latin typeface="Calibri" pitchFamily="34" charset="0"/>
            </a:endParaRPr>
          </a:p>
          <a:p>
            <a:r>
              <a:rPr lang="es-ES" sz="2200" dirty="0" smtClean="0">
                <a:latin typeface="Calibri" pitchFamily="34" charset="0"/>
              </a:rPr>
              <a:t>- </a:t>
            </a:r>
            <a:r>
              <a:rPr lang="es-ES" sz="2200" dirty="0" smtClean="0">
                <a:latin typeface="Calibri" pitchFamily="34" charset="0"/>
              </a:rPr>
              <a:t>Niños ≥ 9 años</a:t>
            </a:r>
            <a:endParaRPr lang="es-ES" sz="2200" dirty="0">
              <a:latin typeface="Calibri" pitchFamily="34" charset="0"/>
            </a:endParaRPr>
          </a:p>
        </p:txBody>
      </p:sp>
      <p:sp>
        <p:nvSpPr>
          <p:cNvPr id="4" name="Flecha arriba 3"/>
          <p:cNvSpPr/>
          <p:nvPr/>
        </p:nvSpPr>
        <p:spPr>
          <a:xfrm>
            <a:off x="7308304" y="5063699"/>
            <a:ext cx="353494" cy="576064"/>
          </a:xfrm>
          <a:prstGeom prst="upArrow">
            <a:avLst/>
          </a:prstGeom>
          <a:solidFill>
            <a:srgbClr val="8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7730967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9F509EF4-D201-424F-93C5-78A97B291DF9}" type="slidenum">
              <a:rPr lang="es-ES" smtClean="0"/>
              <a:pPr>
                <a:defRPr/>
              </a:pPr>
              <a:t>41</a:t>
            </a:fld>
            <a:endParaRPr lang="es-ES"/>
          </a:p>
        </p:txBody>
      </p:sp>
      <p:sp>
        <p:nvSpPr>
          <p:cNvPr id="13" name="1 Marcador de número de diapositiva"/>
          <p:cNvSpPr txBox="1">
            <a:spLocks/>
          </p:cNvSpPr>
          <p:nvPr/>
        </p:nvSpPr>
        <p:spPr>
          <a:xfrm>
            <a:off x="6553200" y="6356350"/>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F509EF4-D201-424F-93C5-78A97B291DF9}" type="slidenum">
              <a:rPr lang="es-ES" smtClean="0"/>
              <a:pPr>
                <a:defRPr/>
              </a:pPr>
              <a:t>41</a:t>
            </a:fld>
            <a:endParaRPr lang="es-ES"/>
          </a:p>
        </p:txBody>
      </p:sp>
      <p:sp>
        <p:nvSpPr>
          <p:cNvPr id="14" name="7 Rectángulo redondeado"/>
          <p:cNvSpPr/>
          <p:nvPr/>
        </p:nvSpPr>
        <p:spPr bwMode="auto">
          <a:xfrm>
            <a:off x="827584" y="620688"/>
            <a:ext cx="6480720" cy="72008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s-ES" sz="2800" b="0" i="0" u="none" strike="noStrike" cap="none" normalizeH="0" baseline="0" dirty="0" smtClean="0">
                <a:ln>
                  <a:noFill/>
                </a:ln>
                <a:solidFill>
                  <a:schemeClr val="bg1"/>
                </a:solidFill>
                <a:effectLst/>
              </a:rPr>
              <a:t>Consulta de Oftalmología </a:t>
            </a:r>
            <a:r>
              <a:rPr lang="es-ES" sz="2800" dirty="0" smtClean="0">
                <a:solidFill>
                  <a:schemeClr val="bg1"/>
                </a:solidFill>
              </a:rPr>
              <a:t>Infantil de CME</a:t>
            </a:r>
            <a:endParaRPr kumimoji="0" lang="es-ES" sz="2800" b="0" i="0" u="none" strike="noStrike" cap="none" normalizeH="0" baseline="0" dirty="0" smtClean="0">
              <a:ln>
                <a:noFill/>
              </a:ln>
              <a:solidFill>
                <a:schemeClr val="bg1"/>
              </a:solidFill>
              <a:effectLst/>
            </a:endParaRPr>
          </a:p>
        </p:txBody>
      </p:sp>
      <p:sp>
        <p:nvSpPr>
          <p:cNvPr id="15" name="7 Rectángulo redondeado"/>
          <p:cNvSpPr/>
          <p:nvPr/>
        </p:nvSpPr>
        <p:spPr bwMode="auto">
          <a:xfrm>
            <a:off x="683568" y="1412776"/>
            <a:ext cx="7992888" cy="5040560"/>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endParaRPr lang="es-ES_tradnl" sz="2400" i="1" dirty="0"/>
          </a:p>
          <a:p>
            <a:pPr marL="0" marR="0" indent="0" algn="just" defTabSz="914400" rtl="0" eaLnBrk="1" fontAlgn="base" latinLnBrk="0" hangingPunct="1">
              <a:lnSpc>
                <a:spcPct val="100000"/>
              </a:lnSpc>
              <a:spcBef>
                <a:spcPct val="0"/>
              </a:spcBef>
              <a:spcAft>
                <a:spcPct val="0"/>
              </a:spcAft>
              <a:buClrTx/>
              <a:buSzTx/>
              <a:buFontTx/>
              <a:buNone/>
              <a:tabLst/>
            </a:pPr>
            <a:endParaRPr kumimoji="0" lang="es-ES" sz="2200" i="0" u="none" strike="noStrike" cap="none" normalizeH="0" baseline="0" dirty="0" smtClean="0">
              <a:ln>
                <a:noFill/>
              </a:ln>
              <a:effectLst/>
            </a:endParaRPr>
          </a:p>
        </p:txBody>
      </p:sp>
      <p:sp>
        <p:nvSpPr>
          <p:cNvPr id="16" name="7 Rectángulo redondeado"/>
          <p:cNvSpPr/>
          <p:nvPr/>
        </p:nvSpPr>
        <p:spPr bwMode="auto">
          <a:xfrm>
            <a:off x="1547664" y="1700808"/>
            <a:ext cx="3240360" cy="720080"/>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s-ES" sz="2800" b="0" i="0" u="none" strike="noStrike" cap="none" normalizeH="0" baseline="0" dirty="0" smtClean="0">
                <a:ln>
                  <a:noFill/>
                </a:ln>
                <a:effectLst/>
              </a:rPr>
              <a:t>Inicio de la consulta</a:t>
            </a:r>
            <a:endParaRPr kumimoji="0" lang="es-ES" sz="2800" b="0" i="0" u="none" strike="noStrike" cap="none" normalizeH="0" baseline="0" dirty="0" smtClean="0">
              <a:ln>
                <a:noFill/>
              </a:ln>
              <a:effectLst/>
            </a:endParaRPr>
          </a:p>
        </p:txBody>
      </p:sp>
      <p:sp>
        <p:nvSpPr>
          <p:cNvPr id="17" name="7 Rectángulo redondeado"/>
          <p:cNvSpPr/>
          <p:nvPr/>
        </p:nvSpPr>
        <p:spPr bwMode="auto">
          <a:xfrm>
            <a:off x="1547664" y="3068960"/>
            <a:ext cx="6912768" cy="720080"/>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s-ES" sz="2800" dirty="0" smtClean="0"/>
              <a:t>Evaluaci</a:t>
            </a:r>
            <a:r>
              <a:rPr lang="es-ES" sz="2800" dirty="0" smtClean="0"/>
              <a:t>ón del funcionamiento de la consulta</a:t>
            </a:r>
            <a:endParaRPr kumimoji="0" lang="es-ES" sz="2800" b="0" i="0" u="none" strike="noStrike" cap="none" normalizeH="0" baseline="0" dirty="0" smtClean="0">
              <a:ln>
                <a:noFill/>
              </a:ln>
              <a:effectLst/>
            </a:endParaRPr>
          </a:p>
        </p:txBody>
      </p:sp>
      <p:sp>
        <p:nvSpPr>
          <p:cNvPr id="18" name="Flecha derecha 17"/>
          <p:cNvSpPr/>
          <p:nvPr/>
        </p:nvSpPr>
        <p:spPr>
          <a:xfrm rot="5400000">
            <a:off x="-1296652" y="3681028"/>
            <a:ext cx="4752528" cy="504056"/>
          </a:xfrm>
          <a:prstGeom prst="rightArrow">
            <a:avLst/>
          </a:prstGeom>
          <a:solidFill>
            <a:srgbClr val="8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9" name="7 Rectángulo redondeado"/>
          <p:cNvSpPr/>
          <p:nvPr/>
        </p:nvSpPr>
        <p:spPr bwMode="auto">
          <a:xfrm>
            <a:off x="1547664" y="4581128"/>
            <a:ext cx="6048672" cy="720080"/>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s-ES" sz="2800" dirty="0" smtClean="0"/>
              <a:t>Introducci</a:t>
            </a:r>
            <a:r>
              <a:rPr lang="es-ES" sz="2800" dirty="0" smtClean="0"/>
              <a:t>ón de los cambios necesarios</a:t>
            </a:r>
            <a:endParaRPr kumimoji="0" lang="es-ES" sz="2800" b="0" i="0" u="none" strike="noStrike" cap="none" normalizeH="0" baseline="0" dirty="0" smtClean="0">
              <a:ln>
                <a:noFill/>
              </a:ln>
              <a:effectLst/>
            </a:endParaRPr>
          </a:p>
        </p:txBody>
      </p:sp>
      <p:sp>
        <p:nvSpPr>
          <p:cNvPr id="20" name="10 Rectángulo"/>
          <p:cNvSpPr>
            <a:spLocks noChangeArrowheads="1"/>
          </p:cNvSpPr>
          <p:nvPr/>
        </p:nvSpPr>
        <p:spPr bwMode="auto">
          <a:xfrm>
            <a:off x="4932040" y="1672932"/>
            <a:ext cx="3888432" cy="1107996"/>
          </a:xfrm>
          <a:prstGeom prst="rect">
            <a:avLst/>
          </a:prstGeom>
          <a:solidFill>
            <a:schemeClr val="bg1"/>
          </a:solidFill>
          <a:ln w="9525">
            <a:noFill/>
            <a:miter lim="800000"/>
            <a:headEnd/>
            <a:tailEnd/>
          </a:ln>
        </p:spPr>
        <p:txBody>
          <a:bodyPr wrap="square">
            <a:spAutoFit/>
          </a:bodyPr>
          <a:lstStyle/>
          <a:p>
            <a:r>
              <a:rPr lang="es-ES" sz="2200" dirty="0" smtClean="0">
                <a:latin typeface="Calibri" pitchFamily="34" charset="0"/>
              </a:rPr>
              <a:t>- </a:t>
            </a:r>
            <a:r>
              <a:rPr lang="es-ES" sz="2200" dirty="0" smtClean="0">
                <a:latin typeface="Calibri" pitchFamily="34" charset="0"/>
              </a:rPr>
              <a:t>CME San Jos</a:t>
            </a:r>
            <a:r>
              <a:rPr lang="es-ES" sz="2200" dirty="0" smtClean="0">
                <a:latin typeface="Calibri" pitchFamily="34" charset="0"/>
              </a:rPr>
              <a:t>é: </a:t>
            </a:r>
            <a:r>
              <a:rPr lang="es-ES" sz="2200" b="1" dirty="0" smtClean="0">
                <a:solidFill>
                  <a:srgbClr val="800000"/>
                </a:solidFill>
                <a:latin typeface="Calibri" pitchFamily="34" charset="0"/>
              </a:rPr>
              <a:t>1/marzo</a:t>
            </a:r>
            <a:endParaRPr lang="es-ES" sz="2200" b="1" dirty="0" smtClean="0">
              <a:latin typeface="Calibri" pitchFamily="34" charset="0"/>
            </a:endParaRPr>
          </a:p>
          <a:p>
            <a:r>
              <a:rPr lang="es-ES" sz="2200" dirty="0" smtClean="0">
                <a:latin typeface="Calibri" pitchFamily="34" charset="0"/>
              </a:rPr>
              <a:t>- </a:t>
            </a:r>
            <a:r>
              <a:rPr lang="es-ES" sz="2200" dirty="0" smtClean="0">
                <a:latin typeface="Calibri" pitchFamily="34" charset="0"/>
              </a:rPr>
              <a:t>CME Ram</a:t>
            </a:r>
            <a:r>
              <a:rPr lang="es-ES" sz="2200" dirty="0" smtClean="0">
                <a:latin typeface="Calibri" pitchFamily="34" charset="0"/>
              </a:rPr>
              <a:t>ón y Cajal: </a:t>
            </a:r>
            <a:r>
              <a:rPr lang="es-ES" sz="2200" b="1" dirty="0">
                <a:solidFill>
                  <a:srgbClr val="800000"/>
                </a:solidFill>
                <a:latin typeface="Calibri" pitchFamily="34" charset="0"/>
              </a:rPr>
              <a:t>1</a:t>
            </a:r>
            <a:r>
              <a:rPr lang="es-ES" sz="2200" b="1" dirty="0" smtClean="0">
                <a:solidFill>
                  <a:srgbClr val="800000"/>
                </a:solidFill>
                <a:latin typeface="Calibri" pitchFamily="34" charset="0"/>
              </a:rPr>
              <a:t>/abril</a:t>
            </a:r>
            <a:endParaRPr lang="es-ES" sz="2200" b="1" dirty="0">
              <a:latin typeface="Calibri" pitchFamily="34" charset="0"/>
            </a:endParaRPr>
          </a:p>
          <a:p>
            <a:endParaRPr lang="es-ES" sz="2200" dirty="0">
              <a:latin typeface="Calibri" pitchFamily="34" charset="0"/>
            </a:endParaRPr>
          </a:p>
        </p:txBody>
      </p:sp>
    </p:spTree>
    <p:extLst>
      <p:ext uri="{BB962C8B-B14F-4D97-AF65-F5344CB8AC3E}">
        <p14:creationId xmlns:p14="http://schemas.microsoft.com/office/powerpoint/2010/main" val="17563805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9F509EF4-D201-424F-93C5-78A97B291DF9}" type="slidenum">
              <a:rPr lang="es-ES" smtClean="0"/>
              <a:pPr>
                <a:defRPr/>
              </a:pPr>
              <a:t>42</a:t>
            </a:fld>
            <a:endParaRPr lang="es-ES"/>
          </a:p>
        </p:txBody>
      </p:sp>
      <p:sp>
        <p:nvSpPr>
          <p:cNvPr id="13" name="1 Marcador de número de diapositiva"/>
          <p:cNvSpPr txBox="1">
            <a:spLocks/>
          </p:cNvSpPr>
          <p:nvPr/>
        </p:nvSpPr>
        <p:spPr>
          <a:xfrm>
            <a:off x="6553200" y="6356350"/>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F509EF4-D201-424F-93C5-78A97B291DF9}" type="slidenum">
              <a:rPr lang="es-ES" smtClean="0"/>
              <a:pPr>
                <a:defRPr/>
              </a:pPr>
              <a:t>42</a:t>
            </a:fld>
            <a:endParaRPr lang="es-ES"/>
          </a:p>
        </p:txBody>
      </p:sp>
      <p:sp>
        <p:nvSpPr>
          <p:cNvPr id="14" name="7 Rectángulo redondeado"/>
          <p:cNvSpPr/>
          <p:nvPr/>
        </p:nvSpPr>
        <p:spPr bwMode="auto">
          <a:xfrm>
            <a:off x="1384269" y="1681786"/>
            <a:ext cx="6480720" cy="72008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s-ES" sz="2800" b="0" i="0" u="none" strike="noStrike" cap="none" normalizeH="0" baseline="0" dirty="0" smtClean="0">
                <a:ln>
                  <a:noFill/>
                </a:ln>
                <a:solidFill>
                  <a:schemeClr val="bg1"/>
                </a:solidFill>
                <a:effectLst/>
              </a:rPr>
              <a:t>Consulta de Oftalmología </a:t>
            </a:r>
            <a:r>
              <a:rPr lang="es-ES" sz="2800" dirty="0" smtClean="0">
                <a:solidFill>
                  <a:schemeClr val="bg1"/>
                </a:solidFill>
              </a:rPr>
              <a:t>Infantil de CME</a:t>
            </a:r>
            <a:endParaRPr kumimoji="0" lang="es-ES" sz="2800" b="0" i="0" u="none" strike="noStrike" cap="none" normalizeH="0" baseline="0" dirty="0" smtClean="0">
              <a:ln>
                <a:noFill/>
              </a:ln>
              <a:solidFill>
                <a:schemeClr val="bg1"/>
              </a:solidFill>
              <a:effectLst/>
            </a:endParaRPr>
          </a:p>
        </p:txBody>
      </p:sp>
      <p:sp>
        <p:nvSpPr>
          <p:cNvPr id="15" name="7 Rectángulo redondeado"/>
          <p:cNvSpPr/>
          <p:nvPr/>
        </p:nvSpPr>
        <p:spPr bwMode="auto">
          <a:xfrm>
            <a:off x="683568" y="1412776"/>
            <a:ext cx="7992888" cy="5040560"/>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endParaRPr lang="es-ES_tradnl" sz="2400" i="1" dirty="0"/>
          </a:p>
          <a:p>
            <a:pPr marL="0" marR="0" indent="0" algn="just" defTabSz="914400" rtl="0" eaLnBrk="1" fontAlgn="base" latinLnBrk="0" hangingPunct="1">
              <a:lnSpc>
                <a:spcPct val="100000"/>
              </a:lnSpc>
              <a:spcBef>
                <a:spcPct val="0"/>
              </a:spcBef>
              <a:spcAft>
                <a:spcPct val="0"/>
              </a:spcAft>
              <a:buClrTx/>
              <a:buSzTx/>
              <a:buFontTx/>
              <a:buNone/>
              <a:tabLst/>
            </a:pPr>
            <a:endParaRPr kumimoji="0" lang="es-ES" sz="2200" i="0" u="none" strike="noStrike" cap="none" normalizeH="0" baseline="0" dirty="0" smtClean="0">
              <a:ln>
                <a:noFill/>
              </a:ln>
              <a:effectLst/>
            </a:endParaRPr>
          </a:p>
        </p:txBody>
      </p:sp>
      <p:sp>
        <p:nvSpPr>
          <p:cNvPr id="11" name="10 Rectángulo"/>
          <p:cNvSpPr>
            <a:spLocks noChangeArrowheads="1"/>
          </p:cNvSpPr>
          <p:nvPr/>
        </p:nvSpPr>
        <p:spPr bwMode="auto">
          <a:xfrm>
            <a:off x="1331640" y="2852936"/>
            <a:ext cx="3672408" cy="2267287"/>
          </a:xfrm>
          <a:prstGeom prst="rect">
            <a:avLst/>
          </a:prstGeom>
          <a:solidFill>
            <a:schemeClr val="bg1"/>
          </a:solidFill>
          <a:ln w="9525">
            <a:noFill/>
            <a:miter lim="800000"/>
            <a:headEnd/>
            <a:tailEnd/>
          </a:ln>
        </p:spPr>
        <p:txBody>
          <a:bodyPr wrap="square">
            <a:spAutoFit/>
          </a:bodyPr>
          <a:lstStyle/>
          <a:p>
            <a:pPr>
              <a:lnSpc>
                <a:spcPct val="150000"/>
              </a:lnSpc>
            </a:pPr>
            <a:r>
              <a:rPr lang="es-ES" sz="3200" dirty="0" smtClean="0">
                <a:latin typeface="Calibri" pitchFamily="34" charset="0"/>
              </a:rPr>
              <a:t>¿Preguntas?</a:t>
            </a:r>
          </a:p>
          <a:p>
            <a:pPr>
              <a:lnSpc>
                <a:spcPct val="150000"/>
              </a:lnSpc>
            </a:pPr>
            <a:r>
              <a:rPr lang="es-ES" sz="3200" dirty="0" smtClean="0">
                <a:latin typeface="Calibri" pitchFamily="34" charset="0"/>
              </a:rPr>
              <a:t>¿Comentarios?</a:t>
            </a:r>
          </a:p>
          <a:p>
            <a:pPr>
              <a:lnSpc>
                <a:spcPct val="150000"/>
              </a:lnSpc>
            </a:pPr>
            <a:r>
              <a:rPr lang="es-ES" sz="3200" dirty="0" smtClean="0">
                <a:latin typeface="Calibri" pitchFamily="34" charset="0"/>
              </a:rPr>
              <a:t>¿Propuestas?</a:t>
            </a:r>
            <a:endParaRPr lang="es-ES" sz="3200" dirty="0">
              <a:latin typeface="Calibri" pitchFamily="34" charset="0"/>
            </a:endParaRPr>
          </a:p>
        </p:txBody>
      </p:sp>
      <p:pic>
        <p:nvPicPr>
          <p:cNvPr id="3" name="Imagen 2"/>
          <p:cNvPicPr>
            <a:picLocks noChangeAspect="1"/>
          </p:cNvPicPr>
          <p:nvPr/>
        </p:nvPicPr>
        <p:blipFill>
          <a:blip r:embed="rId3"/>
          <a:stretch>
            <a:fillRect/>
          </a:stretch>
        </p:blipFill>
        <p:spPr>
          <a:xfrm>
            <a:off x="4860032" y="2924944"/>
            <a:ext cx="3140968" cy="3140968"/>
          </a:xfrm>
          <a:prstGeom prst="rect">
            <a:avLst/>
          </a:prstGeom>
        </p:spPr>
      </p:pic>
    </p:spTree>
    <p:extLst>
      <p:ext uri="{BB962C8B-B14F-4D97-AF65-F5344CB8AC3E}">
        <p14:creationId xmlns:p14="http://schemas.microsoft.com/office/powerpoint/2010/main" val="48265050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1052736"/>
            <a:ext cx="7344816" cy="646331"/>
          </a:xfrm>
          <a:prstGeom prst="rect">
            <a:avLst/>
          </a:prstGeom>
        </p:spPr>
        <p:txBody>
          <a:bodyPr wrap="square">
            <a:spAutoFit/>
          </a:bodyPr>
          <a:lstStyle/>
          <a:p>
            <a:r>
              <a:rPr lang="es-ES" dirty="0" smtClean="0">
                <a:solidFill>
                  <a:schemeClr val="accent2">
                    <a:lumMod val="60000"/>
                    <a:lumOff val="40000"/>
                  </a:schemeClr>
                </a:solidFill>
                <a:latin typeface="Calibri" pitchFamily="34" charset="0"/>
              </a:rPr>
              <a:t>Comportamiento visual</a:t>
            </a:r>
          </a:p>
          <a:p>
            <a:r>
              <a:rPr lang="es-ES" dirty="0" smtClean="0">
                <a:latin typeface="Calibri" pitchFamily="34" charset="0"/>
              </a:rPr>
              <a:t>	opinión padres y cuidadores </a:t>
            </a:r>
            <a:endParaRPr lang="es-ES" dirty="0"/>
          </a:p>
        </p:txBody>
      </p:sp>
      <p:sp>
        <p:nvSpPr>
          <p:cNvPr id="3" name="2 Rectángulo"/>
          <p:cNvSpPr/>
          <p:nvPr/>
        </p:nvSpPr>
        <p:spPr>
          <a:xfrm>
            <a:off x="428978" y="357189"/>
            <a:ext cx="8417278" cy="584775"/>
          </a:xfrm>
          <a:prstGeom prst="rect">
            <a:avLst/>
          </a:prstGeom>
          <a:effectLst/>
        </p:spPr>
        <p:txBody>
          <a:bodyPr>
            <a:spAutoFit/>
          </a:bodyPr>
          <a:lstStyle/>
          <a:p>
            <a:pPr algn="ctr">
              <a:defRPr/>
            </a:pPr>
            <a:r>
              <a:rPr lang="es-ES" sz="3200" dirty="0">
                <a:solidFill>
                  <a:schemeClr val="accent2">
                    <a:lumMod val="60000"/>
                    <a:lumOff val="40000"/>
                  </a:schemeClr>
                </a:solidFill>
                <a:latin typeface="Calibri" pitchFamily="34" charset="0"/>
              </a:rPr>
              <a:t>EXAMEN EN </a:t>
            </a:r>
            <a:r>
              <a:rPr lang="es-ES" sz="3200" dirty="0" smtClean="0">
                <a:solidFill>
                  <a:schemeClr val="accent2">
                    <a:lumMod val="60000"/>
                    <a:lumOff val="40000"/>
                  </a:schemeClr>
                </a:solidFill>
                <a:latin typeface="Calibri" pitchFamily="34" charset="0"/>
              </a:rPr>
              <a:t>LACTANTES - ETAPA </a:t>
            </a:r>
            <a:r>
              <a:rPr lang="es-ES" sz="3200" dirty="0">
                <a:solidFill>
                  <a:schemeClr val="accent2">
                    <a:lumMod val="60000"/>
                    <a:lumOff val="40000"/>
                  </a:schemeClr>
                </a:solidFill>
                <a:latin typeface="Calibri" pitchFamily="34" charset="0"/>
              </a:rPr>
              <a:t>PREVERBAL</a:t>
            </a:r>
          </a:p>
        </p:txBody>
      </p:sp>
      <p:pic>
        <p:nvPicPr>
          <p:cNvPr id="4" name="Picture 4" descr="http://www.ite.educacion.es/formacion/materiales/129/cd/unidad_3/img_m3/6051.jpg">
            <a:hlinkClick r:id="rId3"/>
          </p:cNvPr>
          <p:cNvPicPr>
            <a:picLocks noChangeAspect="1" noChangeArrowheads="1"/>
          </p:cNvPicPr>
          <p:nvPr/>
        </p:nvPicPr>
        <p:blipFill>
          <a:blip r:embed="rId4" cstate="print"/>
          <a:srcRect/>
          <a:stretch>
            <a:fillRect/>
          </a:stretch>
        </p:blipFill>
        <p:spPr bwMode="auto">
          <a:xfrm>
            <a:off x="4932040" y="1556792"/>
            <a:ext cx="3456384" cy="25646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http://www.crecebebe.com/wp-content/uploads/Relaci%C3%B3n-de-la-madre-con-el-reci%C3%A9n-nacido-450x299.jpg"/>
          <p:cNvPicPr>
            <a:picLocks noChangeAspect="1" noChangeArrowheads="1"/>
          </p:cNvPicPr>
          <p:nvPr/>
        </p:nvPicPr>
        <p:blipFill>
          <a:blip r:embed="rId5" cstate="print"/>
          <a:srcRect/>
          <a:stretch>
            <a:fillRect/>
          </a:stretch>
        </p:blipFill>
        <p:spPr bwMode="auto">
          <a:xfrm>
            <a:off x="1259632" y="1916832"/>
            <a:ext cx="3456384" cy="2296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2" descr="http://3.bp.blogspot.com/-C1bx5J09ib8/T34Q-RgIXVI/AAAAAAAAAPI/ytS4fTGtpfA/s1600/Fijaci%C3%B3nVisual2meses.jpg"/>
          <p:cNvPicPr>
            <a:picLocks noChangeAspect="1" noChangeArrowheads="1"/>
          </p:cNvPicPr>
          <p:nvPr/>
        </p:nvPicPr>
        <p:blipFill>
          <a:blip r:embed="rId6" cstate="print"/>
          <a:srcRect/>
          <a:stretch>
            <a:fillRect/>
          </a:stretch>
        </p:blipFill>
        <p:spPr bwMode="auto">
          <a:xfrm>
            <a:off x="827584" y="4293096"/>
            <a:ext cx="3570886" cy="23523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6" descr="http://revistacrescer.globo.com/Revista/Crescer/foto/0,,33213875,00.jpg"/>
          <p:cNvPicPr>
            <a:picLocks noChangeAspect="1" noChangeArrowheads="1"/>
          </p:cNvPicPr>
          <p:nvPr/>
        </p:nvPicPr>
        <p:blipFill>
          <a:blip r:embed="rId7" cstate="print"/>
          <a:srcRect r="7076"/>
          <a:stretch>
            <a:fillRect/>
          </a:stretch>
        </p:blipFill>
        <p:spPr bwMode="auto">
          <a:xfrm>
            <a:off x="4572000" y="4221088"/>
            <a:ext cx="3600400" cy="24216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1268760"/>
            <a:ext cx="7344816" cy="646331"/>
          </a:xfrm>
          <a:prstGeom prst="rect">
            <a:avLst/>
          </a:prstGeom>
        </p:spPr>
        <p:txBody>
          <a:bodyPr wrap="square">
            <a:spAutoFit/>
          </a:bodyPr>
          <a:lstStyle/>
          <a:p>
            <a:r>
              <a:rPr lang="es-ES" dirty="0" smtClean="0">
                <a:solidFill>
                  <a:schemeClr val="accent2">
                    <a:lumMod val="60000"/>
                    <a:lumOff val="40000"/>
                  </a:schemeClr>
                </a:solidFill>
                <a:latin typeface="Calibri" pitchFamily="34" charset="0"/>
              </a:rPr>
              <a:t>Comportamiento visual</a:t>
            </a:r>
          </a:p>
          <a:p>
            <a:r>
              <a:rPr lang="es-ES" dirty="0" smtClean="0">
                <a:latin typeface="Calibri" pitchFamily="34" charset="0"/>
              </a:rPr>
              <a:t>	opinión padres y cuidadores </a:t>
            </a:r>
            <a:endParaRPr lang="es-ES" dirty="0"/>
          </a:p>
        </p:txBody>
      </p:sp>
      <p:sp>
        <p:nvSpPr>
          <p:cNvPr id="3" name="2 Rectángulo"/>
          <p:cNvSpPr/>
          <p:nvPr/>
        </p:nvSpPr>
        <p:spPr>
          <a:xfrm>
            <a:off x="428978" y="357189"/>
            <a:ext cx="8417278" cy="584775"/>
          </a:xfrm>
          <a:prstGeom prst="rect">
            <a:avLst/>
          </a:prstGeom>
          <a:effectLst/>
        </p:spPr>
        <p:txBody>
          <a:bodyPr>
            <a:spAutoFit/>
          </a:bodyPr>
          <a:lstStyle/>
          <a:p>
            <a:pPr algn="ctr">
              <a:defRPr/>
            </a:pPr>
            <a:r>
              <a:rPr lang="es-ES" sz="3200" dirty="0">
                <a:solidFill>
                  <a:schemeClr val="accent2">
                    <a:lumMod val="60000"/>
                    <a:lumOff val="40000"/>
                  </a:schemeClr>
                </a:solidFill>
                <a:latin typeface="Calibri" pitchFamily="34" charset="0"/>
              </a:rPr>
              <a:t>EXAMEN EN </a:t>
            </a:r>
            <a:r>
              <a:rPr lang="es-ES" sz="3200" dirty="0" smtClean="0">
                <a:solidFill>
                  <a:schemeClr val="accent2">
                    <a:lumMod val="60000"/>
                    <a:lumOff val="40000"/>
                  </a:schemeClr>
                </a:solidFill>
                <a:latin typeface="Calibri" pitchFamily="34" charset="0"/>
              </a:rPr>
              <a:t>LACTANTES - ETAPA </a:t>
            </a:r>
            <a:r>
              <a:rPr lang="es-ES" sz="3200" dirty="0">
                <a:solidFill>
                  <a:schemeClr val="accent2">
                    <a:lumMod val="60000"/>
                    <a:lumOff val="40000"/>
                  </a:schemeClr>
                </a:solidFill>
                <a:latin typeface="Calibri" pitchFamily="34" charset="0"/>
              </a:rPr>
              <a:t>PREVERBAL</a:t>
            </a:r>
          </a:p>
        </p:txBody>
      </p:sp>
      <p:pic>
        <p:nvPicPr>
          <p:cNvPr id="61442" name="Picture 2" descr="http://3.bp.blogspot.com/_dz-Zeh78y2A/TPrYDH1akSI/AAAAAAAAACU/MiYzY3TnkTE/s1600/desarrollo_psicomotor_bebe12.jpg.gif"/>
          <p:cNvPicPr>
            <a:picLocks noChangeAspect="1" noChangeArrowheads="1"/>
          </p:cNvPicPr>
          <p:nvPr/>
        </p:nvPicPr>
        <p:blipFill>
          <a:blip r:embed="rId3" cstate="print"/>
          <a:srcRect/>
          <a:stretch>
            <a:fillRect/>
          </a:stretch>
        </p:blipFill>
        <p:spPr bwMode="auto">
          <a:xfrm>
            <a:off x="827584" y="2276872"/>
            <a:ext cx="3456384" cy="34563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444" name="Picture 4" descr="http://viralealo.com/wp-content/uploads/2014/12/eyepatch-drawings-awesome-dad-2.jpg"/>
          <p:cNvPicPr>
            <a:picLocks noChangeAspect="1" noChangeArrowheads="1"/>
          </p:cNvPicPr>
          <p:nvPr/>
        </p:nvPicPr>
        <p:blipFill>
          <a:blip r:embed="rId4" cstate="print"/>
          <a:srcRect/>
          <a:stretch>
            <a:fillRect/>
          </a:stretch>
        </p:blipFill>
        <p:spPr bwMode="auto">
          <a:xfrm>
            <a:off x="4519133" y="2276872"/>
            <a:ext cx="3869291" cy="34934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8978" y="357189"/>
            <a:ext cx="8417278" cy="584775"/>
          </a:xfrm>
          <a:prstGeom prst="rect">
            <a:avLst/>
          </a:prstGeom>
          <a:effectLst/>
        </p:spPr>
        <p:txBody>
          <a:bodyPr>
            <a:spAutoFit/>
          </a:bodyPr>
          <a:lstStyle/>
          <a:p>
            <a:pPr algn="ctr">
              <a:defRPr/>
            </a:pPr>
            <a:r>
              <a:rPr lang="es-ES" sz="3200" dirty="0">
                <a:solidFill>
                  <a:schemeClr val="accent2">
                    <a:lumMod val="60000"/>
                    <a:lumOff val="40000"/>
                  </a:schemeClr>
                </a:solidFill>
                <a:latin typeface="Calibri" pitchFamily="34" charset="0"/>
              </a:rPr>
              <a:t>EXAMEN EN </a:t>
            </a:r>
            <a:r>
              <a:rPr lang="es-ES" sz="3200" dirty="0" smtClean="0">
                <a:solidFill>
                  <a:schemeClr val="accent2">
                    <a:lumMod val="60000"/>
                    <a:lumOff val="40000"/>
                  </a:schemeClr>
                </a:solidFill>
                <a:latin typeface="Calibri" pitchFamily="34" charset="0"/>
              </a:rPr>
              <a:t>LACTANTES - ETAPA </a:t>
            </a:r>
            <a:r>
              <a:rPr lang="es-ES" sz="3200" dirty="0">
                <a:solidFill>
                  <a:schemeClr val="accent2">
                    <a:lumMod val="60000"/>
                    <a:lumOff val="40000"/>
                  </a:schemeClr>
                </a:solidFill>
                <a:latin typeface="Calibri" pitchFamily="34" charset="0"/>
              </a:rPr>
              <a:t>PREVERBAL</a:t>
            </a:r>
          </a:p>
        </p:txBody>
      </p:sp>
      <p:sp>
        <p:nvSpPr>
          <p:cNvPr id="3" name="2 Rectángulo"/>
          <p:cNvSpPr/>
          <p:nvPr/>
        </p:nvSpPr>
        <p:spPr>
          <a:xfrm>
            <a:off x="755576" y="1196752"/>
            <a:ext cx="6336704" cy="646331"/>
          </a:xfrm>
          <a:prstGeom prst="rect">
            <a:avLst/>
          </a:prstGeom>
        </p:spPr>
        <p:txBody>
          <a:bodyPr wrap="square">
            <a:spAutoFit/>
          </a:bodyPr>
          <a:lstStyle/>
          <a:p>
            <a:r>
              <a:rPr lang="es-ES" dirty="0" smtClean="0">
                <a:solidFill>
                  <a:srgbClr val="D99694"/>
                </a:solidFill>
              </a:rPr>
              <a:t>Fijación estable y seguimiento correcto</a:t>
            </a:r>
          </a:p>
          <a:p>
            <a:r>
              <a:rPr lang="es-ES" dirty="0" smtClean="0">
                <a:solidFill>
                  <a:srgbClr val="D99694"/>
                </a:solidFill>
              </a:rPr>
              <a:t>	</a:t>
            </a:r>
            <a:endParaRPr lang="es-ES" dirty="0">
              <a:solidFill>
                <a:srgbClr val="D99694"/>
              </a:solidFill>
            </a:endParaRPr>
          </a:p>
        </p:txBody>
      </p:sp>
      <p:sp>
        <p:nvSpPr>
          <p:cNvPr id="4" name="3 CuadroTexto"/>
          <p:cNvSpPr txBox="1"/>
          <p:nvPr/>
        </p:nvSpPr>
        <p:spPr>
          <a:xfrm>
            <a:off x="1115616" y="1268760"/>
            <a:ext cx="7740352" cy="2862322"/>
          </a:xfrm>
          <a:prstGeom prst="rect">
            <a:avLst/>
          </a:prstGeom>
          <a:noFill/>
        </p:spPr>
        <p:txBody>
          <a:bodyPr wrap="square" rtlCol="0">
            <a:spAutoFit/>
          </a:bodyPr>
          <a:lstStyle/>
          <a:p>
            <a:endParaRPr lang="es-ES" dirty="0" smtClean="0"/>
          </a:p>
          <a:p>
            <a:r>
              <a:rPr lang="es-ES" b="1" dirty="0" smtClean="0"/>
              <a:t>Fijación:</a:t>
            </a:r>
          </a:p>
          <a:p>
            <a:pPr marL="180000"/>
            <a:r>
              <a:rPr lang="es-ES" dirty="0" smtClean="0"/>
              <a:t>Luz u objetos de</a:t>
            </a:r>
            <a:r>
              <a:rPr lang="es-ES" b="1" dirty="0" smtClean="0"/>
              <a:t> alto contraste</a:t>
            </a:r>
            <a:endParaRPr lang="es-ES" dirty="0" smtClean="0"/>
          </a:p>
          <a:p>
            <a:pPr marL="180000"/>
            <a:r>
              <a:rPr lang="es-ES" dirty="0" smtClean="0"/>
              <a:t>Segundos de duración </a:t>
            </a:r>
            <a:r>
              <a:rPr lang="es-ES" b="1" dirty="0" smtClean="0"/>
              <a:t>(&gt;3 </a:t>
            </a:r>
            <a:r>
              <a:rPr lang="es-ES" b="1" dirty="0" err="1" smtClean="0"/>
              <a:t>seg</a:t>
            </a:r>
            <a:r>
              <a:rPr lang="es-ES" b="1" dirty="0" smtClean="0"/>
              <a:t>)</a:t>
            </a:r>
          </a:p>
          <a:p>
            <a:pPr marL="180000"/>
            <a:r>
              <a:rPr lang="es-ES" dirty="0" smtClean="0"/>
              <a:t>Expresión </a:t>
            </a:r>
            <a:r>
              <a:rPr lang="es-ES" b="1" dirty="0" smtClean="0"/>
              <a:t>atenta</a:t>
            </a:r>
            <a:r>
              <a:rPr lang="es-ES" dirty="0" smtClean="0"/>
              <a:t> de la cara (interés)</a:t>
            </a:r>
          </a:p>
          <a:p>
            <a:endParaRPr lang="es-ES" dirty="0" smtClean="0"/>
          </a:p>
          <a:p>
            <a:r>
              <a:rPr lang="es-ES" b="1" dirty="0" smtClean="0"/>
              <a:t>Seguimiento:</a:t>
            </a:r>
          </a:p>
          <a:p>
            <a:pPr marL="180000"/>
            <a:r>
              <a:rPr lang="es-ES" b="1" dirty="0" smtClean="0"/>
              <a:t>Horizontal </a:t>
            </a:r>
            <a:r>
              <a:rPr lang="es-ES" dirty="0" smtClean="0"/>
              <a:t>&gt; vertical</a:t>
            </a:r>
          </a:p>
          <a:p>
            <a:pPr marL="180000"/>
            <a:r>
              <a:rPr lang="es-ES" dirty="0" smtClean="0"/>
              <a:t>Mejor para objetos presentados en movimiento</a:t>
            </a:r>
          </a:p>
          <a:p>
            <a:pPr marL="180000"/>
            <a:r>
              <a:rPr lang="es-ES" b="1" dirty="0" smtClean="0"/>
              <a:t>Nº de estímulos limitado y en estado óptimo de atención </a:t>
            </a:r>
            <a:r>
              <a:rPr lang="es-ES" dirty="0" smtClean="0"/>
              <a:t>(evitar ansiedad)</a:t>
            </a:r>
          </a:p>
        </p:txBody>
      </p:sp>
      <p:pic>
        <p:nvPicPr>
          <p:cNvPr id="5" name="Picture 2" descr="http://www.ite.educacion.es/formacion/materiales/129/cd/unidad_7/img/6023.jpg"/>
          <p:cNvPicPr>
            <a:picLocks noChangeAspect="1" noChangeArrowheads="1"/>
          </p:cNvPicPr>
          <p:nvPr/>
        </p:nvPicPr>
        <p:blipFill>
          <a:blip r:embed="rId3" cstate="print"/>
          <a:srcRect/>
          <a:stretch>
            <a:fillRect/>
          </a:stretch>
        </p:blipFill>
        <p:spPr bwMode="auto">
          <a:xfrm>
            <a:off x="4891886" y="4293096"/>
            <a:ext cx="3477022" cy="22322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3492" name="Picture 4"/>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118000"/>
                    </a14:imgEffect>
                    <a14:imgEffect>
                      <a14:brightnessContrast bright="-9000" contrast="13000"/>
                    </a14:imgEffect>
                  </a14:imgLayer>
                </a14:imgProps>
              </a:ext>
            </a:extLst>
          </a:blip>
          <a:srcRect/>
          <a:stretch>
            <a:fillRect/>
          </a:stretch>
        </p:blipFill>
        <p:spPr bwMode="auto">
          <a:xfrm>
            <a:off x="5397520" y="1268760"/>
            <a:ext cx="2486848" cy="19025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Rectángulo"/>
          <p:cNvSpPr/>
          <p:nvPr/>
        </p:nvSpPr>
        <p:spPr>
          <a:xfrm>
            <a:off x="381000" y="611977"/>
            <a:ext cx="8417278" cy="584775"/>
          </a:xfrm>
          <a:prstGeom prst="rect">
            <a:avLst/>
          </a:prstGeom>
          <a:effectLst/>
        </p:spPr>
        <p:txBody>
          <a:bodyPr>
            <a:spAutoFit/>
          </a:bodyPr>
          <a:lstStyle/>
          <a:p>
            <a:pPr>
              <a:defRPr/>
            </a:pPr>
            <a:r>
              <a:rPr lang="es-ES" sz="3200" dirty="0">
                <a:solidFill>
                  <a:schemeClr val="accent2">
                    <a:lumMod val="60000"/>
                    <a:lumOff val="40000"/>
                  </a:schemeClr>
                </a:solidFill>
                <a:latin typeface="Calibri" pitchFamily="34" charset="0"/>
              </a:rPr>
              <a:t>EXAMEN EN ETAPA PREVERBAL</a:t>
            </a:r>
          </a:p>
        </p:txBody>
      </p:sp>
      <p:grpSp>
        <p:nvGrpSpPr>
          <p:cNvPr id="6" name="5 Grupo"/>
          <p:cNvGrpSpPr/>
          <p:nvPr/>
        </p:nvGrpSpPr>
        <p:grpSpPr>
          <a:xfrm>
            <a:off x="539552" y="1812880"/>
            <a:ext cx="8128000" cy="3970318"/>
            <a:chOff x="571500" y="1484784"/>
            <a:chExt cx="8128000" cy="3970318"/>
          </a:xfrm>
        </p:grpSpPr>
        <p:sp>
          <p:nvSpPr>
            <p:cNvPr id="2" name="5 CuadroTexto"/>
            <p:cNvSpPr txBox="1">
              <a:spLocks noChangeArrowheads="1"/>
            </p:cNvSpPr>
            <p:nvPr/>
          </p:nvSpPr>
          <p:spPr bwMode="auto">
            <a:xfrm>
              <a:off x="571500" y="1484784"/>
              <a:ext cx="8128000" cy="3970318"/>
            </a:xfrm>
            <a:prstGeom prst="rect">
              <a:avLst/>
            </a:prstGeom>
            <a:noFill/>
            <a:ln w="9525">
              <a:noFill/>
              <a:miter lim="800000"/>
              <a:headEnd/>
              <a:tailEnd/>
            </a:ln>
          </p:spPr>
          <p:txBody>
            <a:bodyPr>
              <a:spAutoFit/>
            </a:bodyPr>
            <a:lstStyle/>
            <a:p>
              <a:pPr>
                <a:defRPr/>
              </a:pPr>
              <a:r>
                <a:rPr lang="es-ES" dirty="0">
                  <a:latin typeface="Calibri" pitchFamily="34" charset="0"/>
                </a:rPr>
                <a:t>Una forma muy útil de evaluar el desarrollo funcional visual en edad </a:t>
              </a:r>
              <a:r>
                <a:rPr lang="es-ES" dirty="0" err="1">
                  <a:latin typeface="Calibri" pitchFamily="34" charset="0"/>
                </a:rPr>
                <a:t>preverbal</a:t>
              </a:r>
              <a:r>
                <a:rPr lang="es-ES" dirty="0">
                  <a:latin typeface="Calibri" pitchFamily="34" charset="0"/>
                </a:rPr>
                <a:t> es mediante </a:t>
              </a:r>
              <a:r>
                <a:rPr lang="es-ES" b="1" dirty="0">
                  <a:latin typeface="Calibri" pitchFamily="34" charset="0"/>
                </a:rPr>
                <a:t>cuestionarios comportamentales</a:t>
              </a:r>
              <a:r>
                <a:rPr lang="es-ES" dirty="0">
                  <a:latin typeface="Calibri" pitchFamily="34" charset="0"/>
                </a:rPr>
                <a:t> visuales.</a:t>
              </a:r>
            </a:p>
            <a:p>
              <a:pPr>
                <a:defRPr/>
              </a:pPr>
              <a:endParaRPr lang="es-ES" dirty="0">
                <a:latin typeface="Calibri" pitchFamily="34" charset="0"/>
              </a:endParaRPr>
            </a:p>
            <a:p>
              <a:pPr>
                <a:defRPr/>
              </a:pPr>
              <a:r>
                <a:rPr lang="es-ES" dirty="0">
                  <a:latin typeface="Calibri" pitchFamily="34" charset="0"/>
                </a:rPr>
                <a:t>La detección precoz de </a:t>
              </a:r>
              <a:r>
                <a:rPr lang="es-ES" dirty="0">
                  <a:solidFill>
                    <a:schemeClr val="accent2">
                      <a:lumMod val="60000"/>
                      <a:lumOff val="40000"/>
                    </a:schemeClr>
                  </a:solidFill>
                  <a:latin typeface="Calibri" pitchFamily="34" charset="0"/>
                </a:rPr>
                <a:t>Retraso Madurativo Visual</a:t>
              </a:r>
              <a:r>
                <a:rPr lang="es-ES" dirty="0">
                  <a:latin typeface="Calibri" pitchFamily="34" charset="0"/>
                </a:rPr>
                <a:t> aumenta la sensibilidad diagnóstica y ayuda en la planificación de </a:t>
              </a:r>
              <a:r>
                <a:rPr lang="es-ES" b="1" dirty="0">
                  <a:latin typeface="Calibri" pitchFamily="34" charset="0"/>
                </a:rPr>
                <a:t>programas </a:t>
              </a:r>
              <a:r>
                <a:rPr lang="es-ES" b="1" dirty="0" smtClean="0">
                  <a:latin typeface="Calibri" pitchFamily="34" charset="0"/>
                </a:rPr>
                <a:t>de estimulación.</a:t>
              </a:r>
            </a:p>
            <a:p>
              <a:pPr>
                <a:defRPr/>
              </a:pPr>
              <a:endParaRPr lang="es-ES" b="1" dirty="0">
                <a:latin typeface="Calibri" pitchFamily="34" charset="0"/>
              </a:endParaRPr>
            </a:p>
            <a:p>
              <a:pPr>
                <a:defRPr/>
              </a:pPr>
              <a:endParaRPr lang="es-ES" dirty="0" smtClean="0">
                <a:latin typeface="Calibri" pitchFamily="34" charset="0"/>
              </a:endParaRPr>
            </a:p>
            <a:p>
              <a:pPr>
                <a:defRPr/>
              </a:pPr>
              <a:endParaRPr lang="es-ES" dirty="0">
                <a:latin typeface="Calibri" pitchFamily="34" charset="0"/>
              </a:endParaRPr>
            </a:p>
            <a:p>
              <a:pPr>
                <a:defRPr/>
              </a:pPr>
              <a:endParaRPr lang="es-ES" dirty="0" smtClean="0">
                <a:latin typeface="Calibri" pitchFamily="34" charset="0"/>
              </a:endParaRPr>
            </a:p>
            <a:p>
              <a:endParaRPr lang="es-ES" dirty="0" smtClean="0">
                <a:latin typeface="Calibri" pitchFamily="34" charset="0"/>
              </a:endParaRPr>
            </a:p>
            <a:p>
              <a:r>
                <a:rPr lang="es-ES" dirty="0" smtClean="0">
                  <a:latin typeface="Calibri" pitchFamily="34" charset="0"/>
                </a:rPr>
                <a:t>El </a:t>
              </a:r>
              <a:r>
                <a:rPr lang="es-ES" dirty="0" err="1" smtClean="0">
                  <a:latin typeface="Calibri" pitchFamily="34" charset="0"/>
                </a:rPr>
                <a:t>PreViAs</a:t>
              </a:r>
              <a:r>
                <a:rPr lang="es-ES" dirty="0" smtClean="0">
                  <a:latin typeface="Calibri" pitchFamily="34" charset="0"/>
                </a:rPr>
                <a:t> es el 1º cuestionario que puntúa </a:t>
              </a:r>
              <a:r>
                <a:rPr lang="es-ES" u="sng" dirty="0" smtClean="0">
                  <a:latin typeface="Calibri" pitchFamily="34" charset="0"/>
                </a:rPr>
                <a:t>cuantitativamente</a:t>
              </a:r>
              <a:r>
                <a:rPr lang="es-ES" dirty="0" smtClean="0">
                  <a:latin typeface="Calibri" pitchFamily="34" charset="0"/>
                </a:rPr>
                <a:t> las habilidades visuales en niños menores de 24 meses y determina si un niño está </a:t>
              </a:r>
              <a:r>
                <a:rPr lang="es-ES" u="sng" dirty="0" smtClean="0">
                  <a:latin typeface="Calibri" pitchFamily="34" charset="0"/>
                </a:rPr>
                <a:t>dentro o fuera de rango para su edad.</a:t>
              </a:r>
            </a:p>
            <a:p>
              <a:endParaRPr lang="es-ES" dirty="0" smtClean="0">
                <a:latin typeface="Calibri" pitchFamily="34" charset="0"/>
              </a:endParaRPr>
            </a:p>
          </p:txBody>
        </p:sp>
        <p:pic>
          <p:nvPicPr>
            <p:cNvPr id="5" name="Imagen 4" descr="Logo PreViAs.jpg"/>
            <p:cNvPicPr>
              <a:picLocks noChangeAspect="1"/>
            </p:cNvPicPr>
            <p:nvPr/>
          </p:nvPicPr>
          <p:blipFill>
            <a:blip r:embed="rId2" cstate="print"/>
            <a:srcRect l="13976" t="27875" b="38496"/>
            <a:stretch>
              <a:fillRect/>
            </a:stretch>
          </p:blipFill>
          <p:spPr bwMode="auto">
            <a:xfrm>
              <a:off x="2843808" y="3282785"/>
              <a:ext cx="2285876" cy="754223"/>
            </a:xfrm>
            <a:prstGeom prst="rect">
              <a:avLst/>
            </a:prstGeom>
            <a:noFill/>
            <a:ln w="9525">
              <a:noFill/>
              <a:miter lim="800000"/>
              <a:headEnd/>
              <a:tailEnd/>
            </a:ln>
          </p:spPr>
        </p:pic>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Imagen 9" descr="Cuestionario versión 3.pdf"/>
          <p:cNvPicPr>
            <a:picLocks noChangeAspect="1"/>
          </p:cNvPicPr>
          <p:nvPr/>
        </p:nvPicPr>
        <p:blipFill>
          <a:blip r:embed="rId2" cstate="print"/>
          <a:srcRect t="34671" b="11353"/>
          <a:stretch>
            <a:fillRect/>
          </a:stretch>
        </p:blipFill>
        <p:spPr bwMode="auto">
          <a:xfrm>
            <a:off x="-396552" y="2053492"/>
            <a:ext cx="5288889" cy="4039804"/>
          </a:xfrm>
          <a:prstGeom prst="rect">
            <a:avLst/>
          </a:prstGeom>
          <a:noFill/>
          <a:ln w="9525">
            <a:noFill/>
            <a:miter lim="800000"/>
            <a:headEnd/>
            <a:tailEnd/>
          </a:ln>
        </p:spPr>
      </p:pic>
      <p:pic>
        <p:nvPicPr>
          <p:cNvPr id="4" name="Imagen 3" descr="Hoja seguimiento 3.pdf"/>
          <p:cNvPicPr>
            <a:picLocks noChangeAspect="1"/>
          </p:cNvPicPr>
          <p:nvPr/>
        </p:nvPicPr>
        <p:blipFill>
          <a:blip r:embed="rId3" cstate="print"/>
          <a:srcRect t="21671" b="23242"/>
          <a:stretch>
            <a:fillRect/>
          </a:stretch>
        </p:blipFill>
        <p:spPr bwMode="auto">
          <a:xfrm>
            <a:off x="3851920" y="1970340"/>
            <a:ext cx="5288889" cy="4122956"/>
          </a:xfrm>
          <a:prstGeom prst="rect">
            <a:avLst/>
          </a:prstGeom>
          <a:noFill/>
          <a:ln w="9525">
            <a:noFill/>
            <a:miter lim="800000"/>
            <a:headEnd/>
            <a:tailEnd/>
          </a:ln>
        </p:spPr>
      </p:pic>
      <p:pic>
        <p:nvPicPr>
          <p:cNvPr id="5" name="Imagen 4" descr="Logo PreViAs.jpg"/>
          <p:cNvPicPr>
            <a:picLocks noChangeAspect="1"/>
          </p:cNvPicPr>
          <p:nvPr/>
        </p:nvPicPr>
        <p:blipFill>
          <a:blip r:embed="rId4" cstate="print"/>
          <a:srcRect l="13976" t="27875" b="38496"/>
          <a:stretch>
            <a:fillRect/>
          </a:stretch>
        </p:blipFill>
        <p:spPr bwMode="auto">
          <a:xfrm>
            <a:off x="179512" y="1052736"/>
            <a:ext cx="2285876" cy="754223"/>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1449</TotalTime>
  <Words>2451</Words>
  <Application>Microsoft Macintosh PowerPoint</Application>
  <PresentationFormat>Presentación en pantalla (4:3)</PresentationFormat>
  <Paragraphs>418</Paragraphs>
  <Slides>42</Slides>
  <Notes>28</Notes>
  <HiddenSlides>6</HiddenSlides>
  <MMClips>0</MMClips>
  <ScaleCrop>false</ScaleCrop>
  <HeadingPairs>
    <vt:vector size="4" baseType="variant">
      <vt:variant>
        <vt:lpstr>Tema</vt:lpstr>
      </vt:variant>
      <vt:variant>
        <vt:i4>1</vt:i4>
      </vt:variant>
      <vt:variant>
        <vt:lpstr>Títulos de diapositiva</vt:lpstr>
      </vt:variant>
      <vt:variant>
        <vt:i4>42</vt:i4>
      </vt:variant>
    </vt:vector>
  </HeadingPairs>
  <TitlesOfParts>
    <vt:vector size="43" baseType="lpstr">
      <vt:lpstr>Tema de Office</vt:lpstr>
      <vt:lpstr>Presentación de nueva consulta de Oftalmología Infantil en Atención secundaria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Esther Prieto Calvo</dc:creator>
  <cp:lastModifiedBy>V</cp:lastModifiedBy>
  <cp:revision>40</cp:revision>
  <dcterms:created xsi:type="dcterms:W3CDTF">2016-02-17T20:13:32Z</dcterms:created>
  <dcterms:modified xsi:type="dcterms:W3CDTF">2016-03-09T11:39:32Z</dcterms:modified>
</cp:coreProperties>
</file>