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81" r:id="rId8"/>
    <p:sldId id="262" r:id="rId9"/>
    <p:sldId id="282" r:id="rId10"/>
    <p:sldId id="263" r:id="rId11"/>
    <p:sldId id="264" r:id="rId12"/>
    <p:sldId id="283" r:id="rId13"/>
    <p:sldId id="265" r:id="rId14"/>
    <p:sldId id="267" r:id="rId15"/>
    <p:sldId id="268" r:id="rId16"/>
    <p:sldId id="269" r:id="rId17"/>
    <p:sldId id="270" r:id="rId18"/>
    <p:sldId id="284" r:id="rId19"/>
    <p:sldId id="272" r:id="rId20"/>
    <p:sldId id="276" r:id="rId21"/>
    <p:sldId id="275" r:id="rId22"/>
    <p:sldId id="273" r:id="rId23"/>
    <p:sldId id="277" r:id="rId24"/>
    <p:sldId id="279" r:id="rId25"/>
    <p:sldId id="280" r:id="rId26"/>
    <p:sldId id="278"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CCCCFF"/>
    <a:srgbClr val="66CCFF"/>
    <a:srgbClr val="CC99FF"/>
    <a:srgbClr val="99FF99"/>
    <a:srgbClr val="00FF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FECB176-03E4-442C-BFD4-7B9EDAADF058}" type="datetimeFigureOut">
              <a:rPr lang="es-ES" smtClean="0"/>
              <a:pPr/>
              <a:t>19/01/2014</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74118693-0C2D-4B01-95B4-00509D76411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ECB176-03E4-442C-BFD4-7B9EDAADF058}" type="datetimeFigureOut">
              <a:rPr lang="es-ES" smtClean="0"/>
              <a:pPr/>
              <a:t>19/01/2014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118693-0C2D-4B01-95B4-00509D76411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ECB176-03E4-442C-BFD4-7B9EDAADF058}" type="datetimeFigureOut">
              <a:rPr lang="es-ES" smtClean="0"/>
              <a:pPr/>
              <a:t>19/01/2014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118693-0C2D-4B01-95B4-00509D76411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FECB176-03E4-442C-BFD4-7B9EDAADF058}" type="datetimeFigureOut">
              <a:rPr lang="es-ES" smtClean="0"/>
              <a:pPr/>
              <a:t>19/01/2014</a:t>
            </a:fld>
            <a:endParaRPr lang="es-ES"/>
          </a:p>
        </p:txBody>
      </p:sp>
      <p:sp>
        <p:nvSpPr>
          <p:cNvPr id="9" name="8 Marcador de número de diapositiva"/>
          <p:cNvSpPr>
            <a:spLocks noGrp="1"/>
          </p:cNvSpPr>
          <p:nvPr>
            <p:ph type="sldNum" sz="quarter" idx="15"/>
          </p:nvPr>
        </p:nvSpPr>
        <p:spPr/>
        <p:txBody>
          <a:bodyPr rtlCol="0"/>
          <a:lstStyle/>
          <a:p>
            <a:fld id="{74118693-0C2D-4B01-95B4-00509D764117}"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FECB176-03E4-442C-BFD4-7B9EDAADF058}" type="datetimeFigureOut">
              <a:rPr lang="es-ES" smtClean="0"/>
              <a:pPr/>
              <a:t>19/01/2014</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74118693-0C2D-4B01-95B4-00509D76411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ECB176-03E4-442C-BFD4-7B9EDAADF058}" type="datetimeFigureOut">
              <a:rPr lang="es-ES" smtClean="0"/>
              <a:pPr/>
              <a:t>19/01/2014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118693-0C2D-4B01-95B4-00509D764117}"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FECB176-03E4-442C-BFD4-7B9EDAADF058}" type="datetimeFigureOut">
              <a:rPr lang="es-ES" smtClean="0"/>
              <a:pPr/>
              <a:t>19/01/2014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4118693-0C2D-4B01-95B4-00509D764117}"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FECB176-03E4-442C-BFD4-7B9EDAADF058}" type="datetimeFigureOut">
              <a:rPr lang="es-ES" smtClean="0"/>
              <a:pPr/>
              <a:t>19/01/2014</a:t>
            </a:fld>
            <a:endParaRPr lang="es-ES"/>
          </a:p>
        </p:txBody>
      </p:sp>
      <p:sp>
        <p:nvSpPr>
          <p:cNvPr id="7" name="6 Marcador de número de diapositiva"/>
          <p:cNvSpPr>
            <a:spLocks noGrp="1"/>
          </p:cNvSpPr>
          <p:nvPr>
            <p:ph type="sldNum" sz="quarter" idx="11"/>
          </p:nvPr>
        </p:nvSpPr>
        <p:spPr/>
        <p:txBody>
          <a:bodyPr rtlCol="0"/>
          <a:lstStyle/>
          <a:p>
            <a:fld id="{74118693-0C2D-4B01-95B4-00509D764117}"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ECB176-03E4-442C-BFD4-7B9EDAADF058}" type="datetimeFigureOut">
              <a:rPr lang="es-ES" smtClean="0"/>
              <a:pPr/>
              <a:t>19/01/2014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4118693-0C2D-4B01-95B4-00509D76411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FECB176-03E4-442C-BFD4-7B9EDAADF058}" type="datetimeFigureOut">
              <a:rPr lang="es-ES" smtClean="0"/>
              <a:pPr/>
              <a:t>19/01/2014</a:t>
            </a:fld>
            <a:endParaRPr lang="es-ES"/>
          </a:p>
        </p:txBody>
      </p:sp>
      <p:sp>
        <p:nvSpPr>
          <p:cNvPr id="22" name="21 Marcador de número de diapositiva"/>
          <p:cNvSpPr>
            <a:spLocks noGrp="1"/>
          </p:cNvSpPr>
          <p:nvPr>
            <p:ph type="sldNum" sz="quarter" idx="15"/>
          </p:nvPr>
        </p:nvSpPr>
        <p:spPr/>
        <p:txBody>
          <a:bodyPr rtlCol="0"/>
          <a:lstStyle/>
          <a:p>
            <a:fld id="{74118693-0C2D-4B01-95B4-00509D764117}"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FECB176-03E4-442C-BFD4-7B9EDAADF058}" type="datetimeFigureOut">
              <a:rPr lang="es-ES" smtClean="0"/>
              <a:pPr/>
              <a:t>19/01/2014</a:t>
            </a:fld>
            <a:endParaRPr lang="es-ES"/>
          </a:p>
        </p:txBody>
      </p:sp>
      <p:sp>
        <p:nvSpPr>
          <p:cNvPr id="18" name="17 Marcador de número de diapositiva"/>
          <p:cNvSpPr>
            <a:spLocks noGrp="1"/>
          </p:cNvSpPr>
          <p:nvPr>
            <p:ph type="sldNum" sz="quarter" idx="11"/>
          </p:nvPr>
        </p:nvSpPr>
        <p:spPr/>
        <p:txBody>
          <a:bodyPr rtlCol="0"/>
          <a:lstStyle/>
          <a:p>
            <a:fld id="{74118693-0C2D-4B01-95B4-00509D764117}"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FECB176-03E4-442C-BFD4-7B9EDAADF058}" type="datetimeFigureOut">
              <a:rPr lang="es-ES" smtClean="0"/>
              <a:pPr/>
              <a:t>19/01/2014</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4118693-0C2D-4B01-95B4-00509D76411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2532" name="Picture 4" descr="http://www.zaragoza3.es/Gerencia/eaps/valdef1.gif"/>
          <p:cNvPicPr>
            <a:picLocks noChangeAspect="1" noChangeArrowheads="1"/>
          </p:cNvPicPr>
          <p:nvPr/>
        </p:nvPicPr>
        <p:blipFill>
          <a:blip r:embed="rId2" cstate="print"/>
          <a:srcRect/>
          <a:stretch>
            <a:fillRect/>
          </a:stretch>
        </p:blipFill>
        <p:spPr bwMode="auto">
          <a:xfrm>
            <a:off x="4860032" y="1700808"/>
            <a:ext cx="4031291" cy="2808000"/>
          </a:xfrm>
          <a:prstGeom prst="rect">
            <a:avLst/>
          </a:prstGeom>
          <a:noFill/>
        </p:spPr>
      </p:pic>
      <p:sp>
        <p:nvSpPr>
          <p:cNvPr id="2" name="1 Título"/>
          <p:cNvSpPr>
            <a:spLocks noGrp="1"/>
          </p:cNvSpPr>
          <p:nvPr>
            <p:ph type="ctrTitle"/>
          </p:nvPr>
        </p:nvSpPr>
        <p:spPr>
          <a:xfrm>
            <a:off x="2123728" y="404664"/>
            <a:ext cx="6172200" cy="1534322"/>
          </a:xfrm>
          <a:ln>
            <a:solidFill>
              <a:schemeClr val="bg1">
                <a:lumMod val="50000"/>
              </a:schemeClr>
            </a:solidFill>
          </a:ln>
        </p:spPr>
        <p:txBody>
          <a:bodyPr>
            <a:normAutofit/>
          </a:bodyPr>
          <a:lstStyle/>
          <a:p>
            <a:pPr algn="ctr">
              <a:lnSpc>
                <a:spcPct val="150000"/>
              </a:lnSpc>
            </a:pPr>
            <a:r>
              <a:rPr lang="es-ES" dirty="0" smtClean="0">
                <a:latin typeface="Comic Sans MS" pitchFamily="66" charset="0"/>
              </a:rPr>
              <a:t>EXANTEMA DE LARGA EVOLUCIÓN</a:t>
            </a:r>
            <a:endParaRPr lang="es-ES" dirty="0">
              <a:latin typeface="Comic Sans MS" pitchFamily="66" charset="0"/>
            </a:endParaRPr>
          </a:p>
        </p:txBody>
      </p:sp>
      <p:sp>
        <p:nvSpPr>
          <p:cNvPr id="3" name="2 Subtítulo"/>
          <p:cNvSpPr>
            <a:spLocks noGrp="1"/>
          </p:cNvSpPr>
          <p:nvPr>
            <p:ph type="subTitle" idx="1"/>
          </p:nvPr>
        </p:nvSpPr>
        <p:spPr>
          <a:xfrm>
            <a:off x="2915816" y="4509120"/>
            <a:ext cx="6264696" cy="2520280"/>
          </a:xfrm>
        </p:spPr>
        <p:txBody>
          <a:bodyPr>
            <a:normAutofit/>
          </a:bodyPr>
          <a:lstStyle/>
          <a:p>
            <a:pPr algn="just">
              <a:lnSpc>
                <a:spcPct val="170000"/>
              </a:lnSpc>
            </a:pPr>
            <a:r>
              <a:rPr lang="es-ES" dirty="0" smtClean="0">
                <a:latin typeface="Comic Sans MS" pitchFamily="66" charset="0"/>
              </a:rPr>
              <a:t>Esther </a:t>
            </a:r>
            <a:r>
              <a:rPr lang="es-ES" dirty="0" err="1" smtClean="0">
                <a:latin typeface="Comic Sans MS" pitchFamily="66" charset="0"/>
              </a:rPr>
              <a:t>Aurensanz</a:t>
            </a:r>
            <a:r>
              <a:rPr lang="es-ES" dirty="0" smtClean="0">
                <a:latin typeface="Comic Sans MS" pitchFamily="66" charset="0"/>
              </a:rPr>
              <a:t> Clemente (Residente pediatría HCU)</a:t>
            </a:r>
          </a:p>
          <a:p>
            <a:pPr algn="just">
              <a:lnSpc>
                <a:spcPct val="170000"/>
              </a:lnSpc>
            </a:pPr>
            <a:r>
              <a:rPr lang="es-ES" sz="1700" b="0" dirty="0" smtClean="0">
                <a:latin typeface="Comic Sans MS" pitchFamily="66" charset="0"/>
              </a:rPr>
              <a:t>Cecilia </a:t>
            </a:r>
            <a:r>
              <a:rPr lang="es-ES" sz="1700" b="0" dirty="0" err="1" smtClean="0">
                <a:latin typeface="Comic Sans MS" pitchFamily="66" charset="0"/>
              </a:rPr>
              <a:t>Garcia</a:t>
            </a:r>
            <a:r>
              <a:rPr lang="es-ES" sz="1700" b="0" dirty="0" smtClean="0">
                <a:latin typeface="Comic Sans MS" pitchFamily="66" charset="0"/>
              </a:rPr>
              <a:t> </a:t>
            </a:r>
            <a:r>
              <a:rPr lang="es-ES" sz="1700" b="0" dirty="0" err="1" smtClean="0">
                <a:latin typeface="Comic Sans MS" pitchFamily="66" charset="0"/>
              </a:rPr>
              <a:t>Lasheras</a:t>
            </a:r>
            <a:r>
              <a:rPr lang="es-ES" sz="1700" b="0" dirty="0" smtClean="0">
                <a:latin typeface="Comic Sans MS" pitchFamily="66" charset="0"/>
              </a:rPr>
              <a:t> (Residente pediatría HCU)</a:t>
            </a:r>
          </a:p>
          <a:p>
            <a:pPr algn="just">
              <a:lnSpc>
                <a:spcPct val="170000"/>
              </a:lnSpc>
            </a:pPr>
            <a:r>
              <a:rPr lang="es-ES" sz="1700" b="0" dirty="0" smtClean="0">
                <a:latin typeface="Comic Sans MS" pitchFamily="66" charset="0"/>
              </a:rPr>
              <a:t>Mª Jesús Blasco(CCSS </a:t>
            </a:r>
            <a:r>
              <a:rPr lang="es-ES" sz="1700" b="0" dirty="0" err="1" smtClean="0">
                <a:latin typeface="Comic Sans MS" pitchFamily="66" charset="0"/>
              </a:rPr>
              <a:t>Valdefierro</a:t>
            </a:r>
            <a:r>
              <a:rPr lang="es-ES" sz="1700" b="0" dirty="0" smtClean="0">
                <a:latin typeface="Comic Sans MS" pitchFamily="66" charset="0"/>
              </a:rPr>
              <a:t>)</a:t>
            </a:r>
          </a:p>
          <a:p>
            <a:pPr algn="just">
              <a:lnSpc>
                <a:spcPct val="170000"/>
              </a:lnSpc>
            </a:pPr>
            <a:r>
              <a:rPr lang="es-ES" sz="1700" b="0" dirty="0" smtClean="0">
                <a:latin typeface="Comic Sans MS" pitchFamily="66" charset="0"/>
              </a:rPr>
              <a:t>Lucia Bartolomé (CCSS </a:t>
            </a:r>
            <a:r>
              <a:rPr lang="es-ES" sz="1700" b="0" dirty="0" err="1" smtClean="0">
                <a:latin typeface="Comic Sans MS" pitchFamily="66" charset="0"/>
              </a:rPr>
              <a:t>Valdefierro</a:t>
            </a:r>
            <a:r>
              <a:rPr lang="es-ES" sz="1700" b="0" dirty="0" smtClean="0">
                <a:latin typeface="Comic Sans MS" pitchFamily="66" charset="0"/>
              </a:rPr>
              <a:t>)</a:t>
            </a:r>
            <a:endParaRPr lang="es-ES" sz="1700" b="0" dirty="0">
              <a:latin typeface="Comic Sans MS" pitchFamily="66" charset="0"/>
            </a:endParaRPr>
          </a:p>
        </p:txBody>
      </p:sp>
      <p:pic>
        <p:nvPicPr>
          <p:cNvPr id="22530" name="Picture 2" descr="https://encrypted-tbn0.gstatic.com/images?q=tbn:ANd9GcRLlmEpjj2Twr6iiuhVDJbA7vHyWnMS9eoDMz0Ass7hvenoGE1Z_Q"/>
          <p:cNvPicPr>
            <a:picLocks noChangeAspect="1" noChangeArrowheads="1"/>
          </p:cNvPicPr>
          <p:nvPr/>
        </p:nvPicPr>
        <p:blipFill>
          <a:blip r:embed="rId3" cstate="print"/>
          <a:srcRect/>
          <a:stretch>
            <a:fillRect/>
          </a:stretch>
        </p:blipFill>
        <p:spPr bwMode="auto">
          <a:xfrm>
            <a:off x="1835696" y="2420888"/>
            <a:ext cx="2619375" cy="17430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1143000"/>
          </a:xfrm>
        </p:spPr>
        <p:txBody>
          <a:bodyPr/>
          <a:lstStyle/>
          <a:p>
            <a:r>
              <a:rPr lang="es-ES" dirty="0" smtClean="0"/>
              <a:t>SEGUIMIENTO EN ATENCIÓN PRIMARIA</a:t>
            </a:r>
            <a:endParaRPr lang="es-ES" dirty="0"/>
          </a:p>
        </p:txBody>
      </p:sp>
      <p:graphicFrame>
        <p:nvGraphicFramePr>
          <p:cNvPr id="4" name="3 Marcador de contenido"/>
          <p:cNvGraphicFramePr>
            <a:graphicFrameLocks noGrp="1"/>
          </p:cNvGraphicFramePr>
          <p:nvPr>
            <p:ph sz="quarter" idx="1"/>
          </p:nvPr>
        </p:nvGraphicFramePr>
        <p:xfrm>
          <a:off x="395536" y="1268760"/>
          <a:ext cx="8064896" cy="3667760"/>
        </p:xfrm>
        <a:graphic>
          <a:graphicData uri="http://schemas.openxmlformats.org/drawingml/2006/table">
            <a:tbl>
              <a:tblPr firstRow="1" bandRow="1">
                <a:tableStyleId>{5C22544A-7EE6-4342-B048-85BDC9FD1C3A}</a:tableStyleId>
              </a:tblPr>
              <a:tblGrid>
                <a:gridCol w="2016224"/>
                <a:gridCol w="2016224"/>
                <a:gridCol w="2016224"/>
                <a:gridCol w="2016224"/>
              </a:tblGrid>
              <a:tr h="370840">
                <a:tc>
                  <a:txBody>
                    <a:bodyPr/>
                    <a:lstStyle/>
                    <a:p>
                      <a:r>
                        <a:rPr lang="es-ES" dirty="0" err="1" smtClean="0">
                          <a:solidFill>
                            <a:sysClr val="windowText" lastClr="000000"/>
                          </a:solidFill>
                        </a:rPr>
                        <a:t>Dic</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Enero</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        </a:t>
                      </a:r>
                      <a:r>
                        <a:rPr lang="es-ES" dirty="0" err="1" smtClean="0">
                          <a:solidFill>
                            <a:sysClr val="windowText" lastClr="000000"/>
                          </a:solidFill>
                        </a:rPr>
                        <a:t>Feb</a:t>
                      </a:r>
                      <a:endParaRPr lang="es-ES" dirty="0">
                        <a:solidFill>
                          <a:sysClr val="windowText" lastClr="000000"/>
                        </a:solidFill>
                      </a:endParaRPr>
                    </a:p>
                  </a:txBody>
                  <a:tcPr>
                    <a:solidFill>
                      <a:schemeClr val="bg1"/>
                    </a:solidFill>
                  </a:tcPr>
                </a:tc>
                <a:tc>
                  <a:txBody>
                    <a:bodyPr/>
                    <a:lstStyle/>
                    <a:p>
                      <a:r>
                        <a:rPr lang="es-ES" dirty="0" err="1" smtClean="0">
                          <a:solidFill>
                            <a:sysClr val="windowText" lastClr="000000"/>
                          </a:solidFill>
                        </a:rPr>
                        <a:t>Marz</a:t>
                      </a:r>
                      <a:endParaRPr lang="es-ES" dirty="0">
                        <a:solidFill>
                          <a:sysClr val="windowText" lastClr="000000"/>
                        </a:solidFill>
                      </a:endParaRPr>
                    </a:p>
                  </a:txBody>
                  <a:tcPr>
                    <a:solidFill>
                      <a:schemeClr val="bg1"/>
                    </a:solidFill>
                  </a:tcPr>
                </a:tc>
              </a:tr>
              <a:tr h="370840">
                <a:tc>
                  <a:txBody>
                    <a:bodyPr/>
                    <a:lstStyle/>
                    <a:p>
                      <a:r>
                        <a:rPr lang="es-ES" dirty="0" smtClean="0"/>
                        <a:t>PÚRPURA</a:t>
                      </a:r>
                      <a:endParaRPr lang="es-ES" dirty="0"/>
                    </a:p>
                  </a:txBody>
                  <a:tcPr>
                    <a:solidFill>
                      <a:schemeClr val="accent1">
                        <a:lumMod val="60000"/>
                        <a:lumOff val="40000"/>
                      </a:schemeClr>
                    </a:solidFill>
                  </a:tcPr>
                </a:tc>
                <a:tc>
                  <a:txBody>
                    <a:bodyPr/>
                    <a:lstStyle/>
                    <a:p>
                      <a:endParaRPr lang="es-ES" dirty="0"/>
                    </a:p>
                  </a:txBody>
                  <a:tcPr>
                    <a:solidFill>
                      <a:schemeClr val="accent1">
                        <a:lumMod val="60000"/>
                        <a:lumOff val="40000"/>
                      </a:schemeClr>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r>
              <a:tr h="370840">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pPr algn="ctr"/>
                      <a:endParaRPr lang="es-ES" dirty="0"/>
                    </a:p>
                  </a:txBody>
                  <a:tcPr>
                    <a:solidFill>
                      <a:schemeClr val="bg1"/>
                    </a:solidFill>
                  </a:tcPr>
                </a:tc>
                <a:tc>
                  <a: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a:txBody>
                  <a:tcPr>
                    <a:solidFill>
                      <a:schemeClr val="bg1"/>
                    </a:solidFill>
                  </a:tcPr>
                </a:tc>
              </a:tr>
              <a:tr h="370840">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r>
                        <a:rPr lang="es-ES" dirty="0" smtClean="0"/>
                        <a:t>PÚRPURA</a:t>
                      </a:r>
                      <a:r>
                        <a:rPr lang="es-ES" baseline="0" dirty="0" smtClean="0"/>
                        <a:t> + DOLOR ABDOMINAL</a:t>
                      </a:r>
                      <a:endParaRPr lang="es-ES" dirty="0"/>
                    </a:p>
                  </a:txBody>
                  <a:tcPr>
                    <a:solidFill>
                      <a:schemeClr val="accent1">
                        <a:lumMod val="60000"/>
                        <a:lumOff val="40000"/>
                      </a:schemeClr>
                    </a:solidFill>
                  </a:tcPr>
                </a:tc>
              </a:tr>
            </a:tbl>
          </a:graphicData>
        </a:graphic>
      </p:graphicFrame>
      <p:sp>
        <p:nvSpPr>
          <p:cNvPr id="5" name="4 CuadroTexto"/>
          <p:cNvSpPr txBox="1"/>
          <p:nvPr/>
        </p:nvSpPr>
        <p:spPr>
          <a:xfrm>
            <a:off x="323528" y="2636912"/>
            <a:ext cx="1728192" cy="1477328"/>
          </a:xfrm>
          <a:prstGeom prst="rect">
            <a:avLst/>
          </a:prstGeom>
          <a:noFill/>
          <a:ln>
            <a:solidFill>
              <a:schemeClr val="bg1">
                <a:lumMod val="50000"/>
              </a:schemeClr>
            </a:solidFill>
          </a:ln>
        </p:spPr>
        <p:txBody>
          <a:bodyPr wrap="square" rtlCol="0">
            <a:spAutoFit/>
          </a:bodyPr>
          <a:lstStyle/>
          <a:p>
            <a:r>
              <a:rPr lang="es-ES" b="1" dirty="0" smtClean="0"/>
              <a:t>Controles semanales</a:t>
            </a:r>
            <a:r>
              <a:rPr lang="es-ES" dirty="0" smtClean="0"/>
              <a:t>: </a:t>
            </a:r>
          </a:p>
          <a:p>
            <a:pPr>
              <a:buFontTx/>
              <a:buChar char="-"/>
            </a:pPr>
            <a:r>
              <a:rPr lang="es-ES" dirty="0" smtClean="0"/>
              <a:t>TA</a:t>
            </a:r>
          </a:p>
          <a:p>
            <a:pPr>
              <a:buFontTx/>
              <a:buChar char="-"/>
            </a:pPr>
            <a:r>
              <a:rPr lang="es-ES" dirty="0" smtClean="0"/>
              <a:t>Tira de orina</a:t>
            </a:r>
            <a:endParaRPr lang="es-ES" dirty="0"/>
          </a:p>
        </p:txBody>
      </p:sp>
      <p:cxnSp>
        <p:nvCxnSpPr>
          <p:cNvPr id="8" name="7 Conector recto"/>
          <p:cNvCxnSpPr/>
          <p:nvPr/>
        </p:nvCxnSpPr>
        <p:spPr>
          <a:xfrm>
            <a:off x="7092280" y="2060848"/>
            <a:ext cx="0" cy="2160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123728" y="2632551"/>
            <a:ext cx="2448272" cy="4108817"/>
          </a:xfrm>
          <a:prstGeom prst="rect">
            <a:avLst/>
          </a:prstGeom>
          <a:noFill/>
          <a:ln>
            <a:solidFill>
              <a:schemeClr val="bg1">
                <a:lumMod val="50000"/>
              </a:schemeClr>
            </a:solidFill>
          </a:ln>
        </p:spPr>
        <p:txBody>
          <a:bodyPr wrap="square" rtlCol="0">
            <a:spAutoFit/>
          </a:bodyPr>
          <a:lstStyle/>
          <a:p>
            <a:pPr algn="just">
              <a:lnSpc>
                <a:spcPct val="150000"/>
              </a:lnSpc>
            </a:pPr>
            <a:r>
              <a:rPr lang="es-ES" b="1" dirty="0" smtClean="0"/>
              <a:t>Ex complementarios: </a:t>
            </a:r>
          </a:p>
          <a:p>
            <a:pPr algn="just">
              <a:buFontTx/>
              <a:buChar char="-"/>
            </a:pPr>
            <a:r>
              <a:rPr lang="es-ES" dirty="0" smtClean="0"/>
              <a:t>Bioquímica</a:t>
            </a:r>
          </a:p>
          <a:p>
            <a:pPr algn="just">
              <a:buFontTx/>
              <a:buChar char="-"/>
            </a:pPr>
            <a:r>
              <a:rPr lang="es-ES" dirty="0" smtClean="0"/>
              <a:t>Metabolismo Fe</a:t>
            </a:r>
          </a:p>
          <a:p>
            <a:pPr algn="just">
              <a:buFontTx/>
              <a:buChar char="-"/>
            </a:pPr>
            <a:r>
              <a:rPr lang="es-ES" dirty="0" err="1" smtClean="0"/>
              <a:t>Proteinograma</a:t>
            </a:r>
            <a:endParaRPr lang="es-ES" dirty="0" smtClean="0"/>
          </a:p>
          <a:p>
            <a:pPr algn="just">
              <a:buFontTx/>
              <a:buChar char="-"/>
            </a:pPr>
            <a:r>
              <a:rPr lang="es-ES" dirty="0" smtClean="0"/>
              <a:t>Sedimento orina</a:t>
            </a:r>
          </a:p>
          <a:p>
            <a:pPr algn="just">
              <a:buFontTx/>
              <a:buChar char="-"/>
            </a:pPr>
            <a:r>
              <a:rPr lang="es-ES" dirty="0" smtClean="0"/>
              <a:t>VSG 6 mm</a:t>
            </a:r>
          </a:p>
          <a:p>
            <a:pPr algn="just">
              <a:buFontTx/>
              <a:buChar char="-"/>
            </a:pPr>
            <a:r>
              <a:rPr lang="es-ES" dirty="0" smtClean="0"/>
              <a:t>PCR 0,03 mg/dl</a:t>
            </a:r>
          </a:p>
          <a:p>
            <a:pPr algn="just">
              <a:buFontTx/>
              <a:buChar char="-"/>
            </a:pPr>
            <a:r>
              <a:rPr lang="es-ES" dirty="0" smtClean="0"/>
              <a:t>Hemograma</a:t>
            </a:r>
          </a:p>
          <a:p>
            <a:pPr algn="just">
              <a:buFontTx/>
              <a:buChar char="-"/>
            </a:pPr>
            <a:r>
              <a:rPr lang="es-ES" dirty="0" smtClean="0"/>
              <a:t>Coagulación</a:t>
            </a:r>
          </a:p>
          <a:p>
            <a:pPr algn="just">
              <a:buFontTx/>
              <a:buChar char="-"/>
            </a:pPr>
            <a:r>
              <a:rPr lang="es-ES" dirty="0" smtClean="0"/>
              <a:t>Inmunoglobulinas</a:t>
            </a:r>
          </a:p>
          <a:p>
            <a:pPr algn="just">
              <a:buFontTx/>
              <a:buChar char="-"/>
            </a:pPr>
            <a:r>
              <a:rPr lang="es-ES" dirty="0" smtClean="0"/>
              <a:t>Complemento</a:t>
            </a:r>
          </a:p>
          <a:p>
            <a:pPr algn="just">
              <a:buFontTx/>
              <a:buChar char="-"/>
            </a:pPr>
            <a:r>
              <a:rPr lang="es-ES" dirty="0" smtClean="0"/>
              <a:t>FF: negativo</a:t>
            </a:r>
          </a:p>
          <a:p>
            <a:pPr>
              <a:buFontTx/>
              <a:buChar char="-"/>
            </a:pPr>
            <a:r>
              <a:rPr lang="es-ES" dirty="0" smtClean="0"/>
              <a:t>Sangre oculta heces: negativo </a:t>
            </a:r>
            <a:endParaRPr lang="es-ES" dirty="0"/>
          </a:p>
        </p:txBody>
      </p:sp>
      <p:cxnSp>
        <p:nvCxnSpPr>
          <p:cNvPr id="14" name="13 Conector recto"/>
          <p:cNvCxnSpPr/>
          <p:nvPr/>
        </p:nvCxnSpPr>
        <p:spPr>
          <a:xfrm>
            <a:off x="395536" y="1988840"/>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6444208" y="5075892"/>
            <a:ext cx="1800200" cy="646331"/>
          </a:xfrm>
          <a:prstGeom prst="rect">
            <a:avLst/>
          </a:prstGeom>
          <a:noFill/>
          <a:ln>
            <a:solidFill>
              <a:schemeClr val="bg1">
                <a:lumMod val="50000"/>
              </a:schemeClr>
            </a:solidFill>
          </a:ln>
        </p:spPr>
        <p:txBody>
          <a:bodyPr wrap="square" rtlCol="0">
            <a:spAutoFit/>
          </a:bodyPr>
          <a:lstStyle/>
          <a:p>
            <a:r>
              <a:rPr lang="es-ES" dirty="0" smtClean="0"/>
              <a:t>Deriva HCU: ingresa</a:t>
            </a:r>
            <a:endParaRPr lang="es-ES" dirty="0"/>
          </a:p>
        </p:txBody>
      </p:sp>
      <p:cxnSp>
        <p:nvCxnSpPr>
          <p:cNvPr id="17" name="16 Conector recto de flecha"/>
          <p:cNvCxnSpPr/>
          <p:nvPr/>
        </p:nvCxnSpPr>
        <p:spPr>
          <a:xfrm flipV="1">
            <a:off x="5148064" y="2708920"/>
            <a:ext cx="0" cy="64807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5508104" y="2708920"/>
            <a:ext cx="0" cy="64807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5940152" y="2708920"/>
            <a:ext cx="0" cy="64807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395536" y="2123564"/>
            <a:ext cx="6696744" cy="369332"/>
          </a:xfrm>
          <a:prstGeom prst="rect">
            <a:avLst/>
          </a:prstGeom>
          <a:solidFill>
            <a:srgbClr val="FFFF99"/>
          </a:solidFill>
          <a:ln>
            <a:solidFill>
              <a:schemeClr val="bg1">
                <a:lumMod val="50000"/>
              </a:schemeClr>
            </a:solidFill>
          </a:ln>
        </p:spPr>
        <p:txBody>
          <a:bodyPr wrap="square" rtlCol="0">
            <a:spAutoFit/>
          </a:bodyPr>
          <a:lstStyle/>
          <a:p>
            <a:r>
              <a:rPr lang="es-ES" dirty="0" err="1" smtClean="0"/>
              <a:t>Tto</a:t>
            </a:r>
            <a:r>
              <a:rPr lang="es-ES" dirty="0" smtClean="0"/>
              <a:t>: reposo (</a:t>
            </a:r>
            <a:r>
              <a:rPr lang="es-ES" dirty="0" smtClean="0"/>
              <a:t>silla </a:t>
            </a:r>
            <a:r>
              <a:rPr lang="es-ES" dirty="0" smtClean="0"/>
              <a:t>ruedas) </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882352"/>
          </a:xfrm>
        </p:spPr>
        <p:txBody>
          <a:bodyPr/>
          <a:lstStyle/>
          <a:p>
            <a:r>
              <a:rPr lang="es-ES" b="1" dirty="0" smtClean="0">
                <a:solidFill>
                  <a:schemeClr val="bg1"/>
                </a:solidFill>
              </a:rPr>
              <a:t>Ingreso en </a:t>
            </a:r>
            <a:r>
              <a:rPr lang="es-ES" b="1" dirty="0" err="1" smtClean="0">
                <a:solidFill>
                  <a:schemeClr val="bg1"/>
                </a:solidFill>
              </a:rPr>
              <a:t>hcu</a:t>
            </a:r>
            <a:endParaRPr lang="es-ES" b="1" dirty="0">
              <a:solidFill>
                <a:schemeClr val="bg1"/>
              </a:solidFill>
            </a:endParaRPr>
          </a:p>
        </p:txBody>
      </p:sp>
      <p:sp>
        <p:nvSpPr>
          <p:cNvPr id="3" name="2 Marcador de contenido"/>
          <p:cNvSpPr>
            <a:spLocks noGrp="1"/>
          </p:cNvSpPr>
          <p:nvPr>
            <p:ph sz="quarter" idx="1"/>
          </p:nvPr>
        </p:nvSpPr>
        <p:spPr>
          <a:xfrm>
            <a:off x="467544" y="1268760"/>
            <a:ext cx="4824536" cy="720080"/>
          </a:xfrm>
          <a:solidFill>
            <a:srgbClr val="66CCFF"/>
          </a:solidFill>
        </p:spPr>
        <p:txBody>
          <a:bodyPr/>
          <a:lstStyle/>
          <a:p>
            <a:pPr>
              <a:buNone/>
            </a:pPr>
            <a:r>
              <a:rPr lang="es-ES" dirty="0" smtClean="0"/>
              <a:t>Púrpura de </a:t>
            </a:r>
            <a:r>
              <a:rPr lang="es-ES" dirty="0" err="1" smtClean="0"/>
              <a:t>Schönlein</a:t>
            </a:r>
            <a:r>
              <a:rPr lang="es-ES" dirty="0" smtClean="0"/>
              <a:t> –</a:t>
            </a:r>
            <a:r>
              <a:rPr lang="es-ES" dirty="0" err="1" smtClean="0"/>
              <a:t>Henoch</a:t>
            </a:r>
            <a:endParaRPr lang="es-ES" dirty="0" smtClean="0"/>
          </a:p>
        </p:txBody>
      </p:sp>
      <p:sp>
        <p:nvSpPr>
          <p:cNvPr id="4" name="2 Marcador de contenido"/>
          <p:cNvSpPr txBox="1">
            <a:spLocks/>
          </p:cNvSpPr>
          <p:nvPr/>
        </p:nvSpPr>
        <p:spPr>
          <a:xfrm>
            <a:off x="5364088" y="1340768"/>
            <a:ext cx="3240360" cy="576064"/>
          </a:xfrm>
          <a:prstGeom prst="rect">
            <a:avLst/>
          </a:prstGeom>
          <a:solidFill>
            <a:srgbClr val="66CCFF"/>
          </a:solidFill>
        </p:spPr>
        <p:txBody>
          <a:bodyPr vert="horz">
            <a:normAutofit fontScale="850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 ¿¿</a:t>
            </a:r>
            <a:r>
              <a:rPr lang="es-ES" sz="2400" dirty="0"/>
              <a:t> </a:t>
            </a:r>
            <a:r>
              <a:rPr lang="es-ES" sz="2400" dirty="0" smtClean="0"/>
              <a:t>Otra vasculitis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Imagenes camara 354"/>
          <p:cNvPicPr>
            <a:picLocks noChangeAspect="1" noChangeArrowheads="1"/>
          </p:cNvPicPr>
          <p:nvPr/>
        </p:nvPicPr>
        <p:blipFill>
          <a:blip r:embed="rId2" cstate="print"/>
          <a:srcRect/>
          <a:stretch>
            <a:fillRect/>
          </a:stretch>
        </p:blipFill>
        <p:spPr>
          <a:xfrm>
            <a:off x="467544" y="2204864"/>
            <a:ext cx="8296000" cy="439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868958"/>
          </a:xfrm>
        </p:spPr>
        <p:txBody>
          <a:bodyPr/>
          <a:lstStyle/>
          <a:p>
            <a:r>
              <a:rPr lang="es-ES" dirty="0" smtClean="0"/>
              <a:t>DIAGNÓSTICO DIFERENCIAL</a:t>
            </a:r>
            <a:endParaRPr lang="es-ES" dirty="0"/>
          </a:p>
        </p:txBody>
      </p:sp>
      <p:sp>
        <p:nvSpPr>
          <p:cNvPr id="3" name="2 Marcador de contenido"/>
          <p:cNvSpPr>
            <a:spLocks noGrp="1"/>
          </p:cNvSpPr>
          <p:nvPr>
            <p:ph sz="quarter" idx="1"/>
          </p:nvPr>
        </p:nvSpPr>
        <p:spPr>
          <a:xfrm>
            <a:off x="457200" y="1600200"/>
            <a:ext cx="7467600" cy="676672"/>
          </a:xfrm>
          <a:solidFill>
            <a:srgbClr val="CCCCFF"/>
          </a:solidFill>
        </p:spPr>
        <p:txBody>
          <a:bodyPr/>
          <a:lstStyle/>
          <a:p>
            <a:r>
              <a:rPr lang="es-ES" dirty="0" smtClean="0"/>
              <a:t>VASCULITIS</a:t>
            </a:r>
            <a:endParaRPr lang="es-ES" dirty="0"/>
          </a:p>
        </p:txBody>
      </p:sp>
      <p:grpSp>
        <p:nvGrpSpPr>
          <p:cNvPr id="9" name="8 Grupo"/>
          <p:cNvGrpSpPr/>
          <p:nvPr/>
        </p:nvGrpSpPr>
        <p:grpSpPr>
          <a:xfrm>
            <a:off x="611560" y="2636912"/>
            <a:ext cx="2880320" cy="3312368"/>
            <a:chOff x="611560" y="2636912"/>
            <a:chExt cx="2880320" cy="3312368"/>
          </a:xfrm>
        </p:grpSpPr>
        <p:sp>
          <p:nvSpPr>
            <p:cNvPr id="4" name="2 Marcador de contenido"/>
            <p:cNvSpPr txBox="1">
              <a:spLocks/>
            </p:cNvSpPr>
            <p:nvPr/>
          </p:nvSpPr>
          <p:spPr>
            <a:xfrm>
              <a:off x="611560" y="2636912"/>
              <a:ext cx="2664296" cy="676672"/>
            </a:xfrm>
            <a:prstGeom prst="rect">
              <a:avLst/>
            </a:prstGeom>
            <a:solidFill>
              <a:srgbClr val="FFCCFF"/>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AUTOINMUNES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611560" y="3717032"/>
              <a:ext cx="2880320" cy="1152128"/>
            </a:xfrm>
            <a:prstGeom prst="rect">
              <a:avLst/>
            </a:prstGeom>
            <a:ln>
              <a:solidFill>
                <a:schemeClr val="tx2"/>
              </a:solidFill>
            </a:ln>
          </p:spPr>
          <p:txBody>
            <a:bodyPr vert="horz">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noProof="0" dirty="0" err="1" smtClean="0"/>
                <a:t>Autoanticuerpos</a:t>
              </a:r>
              <a:endParaRPr lang="es-ES" sz="2400" noProof="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Pruebas reumáticas</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611560" y="5301208"/>
              <a:ext cx="2016224" cy="648072"/>
            </a:xfrm>
            <a:prstGeom prst="rect">
              <a:avLst/>
            </a:prstGeom>
            <a:ln>
              <a:solidFill>
                <a:schemeClr val="tx2"/>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000" noProof="0" dirty="0" smtClean="0"/>
                <a:t>seronegativos</a:t>
              </a:r>
              <a:endParaRPr kumimoji="0" lang="es-ES" sz="2000" b="0" i="0" u="none" strike="noStrike" kern="1200" cap="none" spc="0" normalizeH="0" baseline="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1" name="10 Grupo"/>
          <p:cNvGrpSpPr/>
          <p:nvPr/>
        </p:nvGrpSpPr>
        <p:grpSpPr>
          <a:xfrm>
            <a:off x="4427984" y="2636912"/>
            <a:ext cx="3528392" cy="3672408"/>
            <a:chOff x="4427984" y="2636912"/>
            <a:chExt cx="3528392" cy="3672408"/>
          </a:xfrm>
        </p:grpSpPr>
        <p:sp>
          <p:nvSpPr>
            <p:cNvPr id="5" name="2 Marcador de contenido"/>
            <p:cNvSpPr txBox="1">
              <a:spLocks/>
            </p:cNvSpPr>
            <p:nvPr/>
          </p:nvSpPr>
          <p:spPr>
            <a:xfrm>
              <a:off x="4427984" y="2636912"/>
              <a:ext cx="2664296" cy="676672"/>
            </a:xfrm>
            <a:prstGeom prst="rect">
              <a:avLst/>
            </a:prstGeom>
            <a:solidFill>
              <a:srgbClr val="FFCCFF"/>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OTRAS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4572000" y="3717032"/>
              <a:ext cx="2880320" cy="1152128"/>
            </a:xfrm>
            <a:prstGeom prst="rect">
              <a:avLst/>
            </a:prstGeom>
            <a:ln>
              <a:solidFill>
                <a:schemeClr val="tx2"/>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err="1" smtClean="0"/>
                <a:t>Schönlein</a:t>
              </a:r>
              <a:r>
                <a:rPr lang="es-ES" sz="2400" dirty="0" smtClean="0"/>
                <a:t> </a:t>
              </a:r>
              <a:r>
                <a:rPr lang="es-ES" sz="2400" dirty="0" err="1" smtClean="0"/>
                <a:t>Henoch</a:t>
              </a:r>
              <a:endParaRPr lang="es-ES" sz="24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Otras</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4572000" y="5157192"/>
              <a:ext cx="3384376" cy="1152128"/>
            </a:xfrm>
            <a:prstGeom prst="rect">
              <a:avLst/>
            </a:prstGeom>
            <a:ln>
              <a:solidFill>
                <a:schemeClr val="tx2"/>
              </a:solidFill>
            </a:ln>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Fragilidad capilar</a:t>
              </a:r>
            </a:p>
            <a:p>
              <a:pPr marL="274320" marR="0" lvl="0" indent="-274320" algn="l"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Senil</a:t>
              </a:r>
            </a:p>
            <a:p>
              <a:pPr marL="274320" marR="0" lvl="0" indent="-274320" algn="l" defTabSz="914400" rtl="0" eaLnBrk="1" fontAlgn="auto" latinLnBrk="0" hangingPunct="1">
                <a:lnSpc>
                  <a:spcPct val="100000"/>
                </a:lnSpc>
                <a:spcBef>
                  <a:spcPts val="600"/>
                </a:spcBef>
                <a:spcAft>
                  <a:spcPts val="0"/>
                </a:spcAft>
                <a:buClr>
                  <a:schemeClr val="accent1"/>
                </a:buClr>
                <a:buSzPct val="70000"/>
                <a:buFontTx/>
                <a:buChar char="-"/>
                <a:tabLst/>
                <a:defRPr/>
              </a:pPr>
              <a:r>
                <a:rPr lang="es-ES" sz="2400" dirty="0" smtClean="0"/>
                <a:t>Enfermedad colágeno</a:t>
              </a:r>
              <a:endParaRPr kumimoji="0" lang="es-ES" sz="2400" b="0" i="0" u="none" strike="noStrike" kern="1200" cap="none" spc="0" normalizeH="0" baseline="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24942"/>
          </a:xfrm>
        </p:spPr>
        <p:txBody>
          <a:bodyPr/>
          <a:lstStyle/>
          <a:p>
            <a:r>
              <a:rPr lang="es-ES" dirty="0" smtClean="0"/>
              <a:t>INGRESO EN HCU</a:t>
            </a:r>
            <a:endParaRPr lang="es-ES" dirty="0"/>
          </a:p>
        </p:txBody>
      </p:sp>
      <p:sp>
        <p:nvSpPr>
          <p:cNvPr id="3" name="2 Marcador de contenido"/>
          <p:cNvSpPr>
            <a:spLocks noGrp="1"/>
          </p:cNvSpPr>
          <p:nvPr>
            <p:ph sz="quarter" idx="1"/>
          </p:nvPr>
        </p:nvSpPr>
        <p:spPr>
          <a:xfrm>
            <a:off x="457200" y="1196752"/>
            <a:ext cx="7787208" cy="3484984"/>
          </a:xfrm>
        </p:spPr>
        <p:txBody>
          <a:bodyPr numCol="2">
            <a:normAutofit fontScale="85000" lnSpcReduction="20000"/>
          </a:bodyPr>
          <a:lstStyle/>
          <a:p>
            <a:pPr>
              <a:lnSpc>
                <a:spcPct val="170000"/>
              </a:lnSpc>
              <a:buNone/>
            </a:pPr>
            <a:r>
              <a:rPr lang="es-ES" b="1" dirty="0" smtClean="0"/>
              <a:t>EX.COMPLEMENTARIOS</a:t>
            </a:r>
          </a:p>
          <a:p>
            <a:r>
              <a:rPr lang="es-ES" dirty="0" smtClean="0"/>
              <a:t>Hemograma</a:t>
            </a:r>
          </a:p>
          <a:p>
            <a:r>
              <a:rPr lang="es-ES" dirty="0" smtClean="0"/>
              <a:t>Coagulación</a:t>
            </a:r>
          </a:p>
          <a:p>
            <a:r>
              <a:rPr lang="es-ES" dirty="0" smtClean="0"/>
              <a:t>Amilasa</a:t>
            </a:r>
          </a:p>
          <a:p>
            <a:r>
              <a:rPr lang="es-ES" dirty="0" smtClean="0"/>
              <a:t>VSG: 5 mm</a:t>
            </a:r>
          </a:p>
          <a:p>
            <a:r>
              <a:rPr lang="es-ES" dirty="0" smtClean="0"/>
              <a:t>PCR</a:t>
            </a:r>
          </a:p>
          <a:p>
            <a:r>
              <a:rPr lang="es-ES" dirty="0" smtClean="0"/>
              <a:t>ASLO, DNASA</a:t>
            </a:r>
          </a:p>
          <a:p>
            <a:r>
              <a:rPr lang="es-ES" dirty="0" smtClean="0"/>
              <a:t>Orina, función renal</a:t>
            </a:r>
          </a:p>
          <a:p>
            <a:r>
              <a:rPr lang="es-ES" dirty="0" smtClean="0"/>
              <a:t>FF</a:t>
            </a:r>
          </a:p>
          <a:p>
            <a:endParaRPr lang="es-ES" dirty="0" smtClean="0"/>
          </a:p>
          <a:p>
            <a:endParaRPr lang="es-ES" dirty="0" smtClean="0"/>
          </a:p>
          <a:p>
            <a:r>
              <a:rPr lang="es-ES" dirty="0" smtClean="0"/>
              <a:t>Metabolismo Fe</a:t>
            </a:r>
          </a:p>
          <a:p>
            <a:r>
              <a:rPr lang="es-ES" dirty="0" smtClean="0"/>
              <a:t>Complemento</a:t>
            </a:r>
          </a:p>
          <a:p>
            <a:r>
              <a:rPr lang="es-ES" dirty="0" smtClean="0"/>
              <a:t>Pruebas reumáticas</a:t>
            </a:r>
          </a:p>
          <a:p>
            <a:r>
              <a:rPr lang="es-ES" dirty="0" smtClean="0"/>
              <a:t>Anticoagulante </a:t>
            </a:r>
            <a:r>
              <a:rPr lang="es-ES" dirty="0" err="1" smtClean="0"/>
              <a:t>lúpico</a:t>
            </a:r>
            <a:endParaRPr lang="es-ES" dirty="0" smtClean="0"/>
          </a:p>
          <a:p>
            <a:r>
              <a:rPr lang="es-ES" dirty="0" smtClean="0"/>
              <a:t>Fondo ojo</a:t>
            </a:r>
          </a:p>
          <a:p>
            <a:r>
              <a:rPr lang="es-ES" dirty="0" err="1" smtClean="0"/>
              <a:t>Rx</a:t>
            </a:r>
            <a:r>
              <a:rPr lang="es-ES" dirty="0" smtClean="0"/>
              <a:t> tórax</a:t>
            </a:r>
          </a:p>
          <a:p>
            <a:r>
              <a:rPr lang="es-ES" dirty="0" smtClean="0"/>
              <a:t>Inmunidad (</a:t>
            </a:r>
            <a:r>
              <a:rPr lang="es-ES" dirty="0" err="1" smtClean="0"/>
              <a:t>IgA</a:t>
            </a:r>
            <a:r>
              <a:rPr lang="es-ES" dirty="0" smtClean="0"/>
              <a:t>)</a:t>
            </a:r>
          </a:p>
          <a:p>
            <a:r>
              <a:rPr lang="es-ES" dirty="0" smtClean="0"/>
              <a:t>Serologías: negativo</a:t>
            </a:r>
            <a:endParaRPr lang="es-ES" dirty="0"/>
          </a:p>
        </p:txBody>
      </p:sp>
      <p:sp>
        <p:nvSpPr>
          <p:cNvPr id="4" name="2 Marcador de contenido"/>
          <p:cNvSpPr txBox="1">
            <a:spLocks/>
          </p:cNvSpPr>
          <p:nvPr/>
        </p:nvSpPr>
        <p:spPr>
          <a:xfrm>
            <a:off x="395536" y="4797152"/>
            <a:ext cx="7704856" cy="1584176"/>
          </a:xfrm>
          <a:prstGeom prst="rect">
            <a:avLst/>
          </a:prstGeom>
          <a:solidFill>
            <a:srgbClr val="FFFF99"/>
          </a:solidFill>
        </p:spPr>
        <p:txBody>
          <a:bodyPr vert="horz" numCol="1">
            <a:normAutofit/>
          </a:bodyPr>
          <a:lstStyle/>
          <a:p>
            <a:pPr marL="274320" marR="0" lvl="0" indent="-274320" algn="l" defTabSz="914400" rtl="0" eaLnBrk="1" fontAlgn="auto" latinLnBrk="0" hangingPunct="1">
              <a:lnSpc>
                <a:spcPct val="170000"/>
              </a:lnSpc>
              <a:spcBef>
                <a:spcPts val="600"/>
              </a:spcBef>
              <a:spcAft>
                <a:spcPts val="0"/>
              </a:spcAft>
              <a:buClr>
                <a:schemeClr val="accent1"/>
              </a:buClr>
              <a:buSzPct val="70000"/>
              <a:buFont typeface="Wingdings"/>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TRATAMIENTO</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2000" noProof="0" dirty="0" smtClean="0"/>
              <a:t>Vida normal + terapia </a:t>
            </a:r>
            <a:r>
              <a:rPr lang="es-ES" sz="2000" noProof="0" dirty="0" err="1" smtClean="0"/>
              <a:t>corticoidea</a:t>
            </a:r>
            <a:r>
              <a:rPr lang="es-ES" sz="2000" noProof="0" dirty="0" smtClean="0"/>
              <a:t> + protector gástrico</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1143000"/>
          </a:xfrm>
        </p:spPr>
        <p:txBody>
          <a:bodyPr/>
          <a:lstStyle/>
          <a:p>
            <a:r>
              <a:rPr lang="es-ES" dirty="0" smtClean="0"/>
              <a:t>SEGUIMIENTO EN ATENCIÓN PRIMARIA</a:t>
            </a:r>
            <a:endParaRPr lang="es-ES" dirty="0"/>
          </a:p>
        </p:txBody>
      </p:sp>
      <p:graphicFrame>
        <p:nvGraphicFramePr>
          <p:cNvPr id="4" name="3 Marcador de contenido"/>
          <p:cNvGraphicFramePr>
            <a:graphicFrameLocks noGrp="1"/>
          </p:cNvGraphicFramePr>
          <p:nvPr>
            <p:ph sz="quarter" idx="1"/>
          </p:nvPr>
        </p:nvGraphicFramePr>
        <p:xfrm>
          <a:off x="395536" y="1268760"/>
          <a:ext cx="8064896" cy="2667000"/>
        </p:xfrm>
        <a:graphic>
          <a:graphicData uri="http://schemas.openxmlformats.org/drawingml/2006/table">
            <a:tbl>
              <a:tblPr firstRow="1" bandRow="1">
                <a:tableStyleId>{5C22544A-7EE6-4342-B048-85BDC9FD1C3A}</a:tableStyleId>
              </a:tblPr>
              <a:tblGrid>
                <a:gridCol w="1008112"/>
                <a:gridCol w="1008112"/>
                <a:gridCol w="1008112"/>
                <a:gridCol w="1008112"/>
                <a:gridCol w="1008112"/>
                <a:gridCol w="1008112"/>
                <a:gridCol w="1008112"/>
                <a:gridCol w="1008112"/>
              </a:tblGrid>
              <a:tr h="370840">
                <a:tc>
                  <a:txBody>
                    <a:bodyPr/>
                    <a:lstStyle/>
                    <a:p>
                      <a:r>
                        <a:rPr lang="es-ES" dirty="0" err="1" smtClean="0">
                          <a:solidFill>
                            <a:sysClr val="windowText" lastClr="000000"/>
                          </a:solidFill>
                        </a:rPr>
                        <a:t>Dic</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Enero</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 </a:t>
                      </a:r>
                      <a:r>
                        <a:rPr lang="es-ES" dirty="0" err="1" smtClean="0">
                          <a:solidFill>
                            <a:sysClr val="windowText" lastClr="000000"/>
                          </a:solidFill>
                        </a:rPr>
                        <a:t>Feb</a:t>
                      </a:r>
                      <a:endParaRPr lang="es-ES" dirty="0">
                        <a:solidFill>
                          <a:sysClr val="windowText" lastClr="000000"/>
                        </a:solidFill>
                      </a:endParaRPr>
                    </a:p>
                  </a:txBody>
                  <a:tcPr>
                    <a:solidFill>
                      <a:schemeClr val="bg1"/>
                    </a:solidFill>
                  </a:tcPr>
                </a:tc>
                <a:tc>
                  <a:txBody>
                    <a:bodyPr/>
                    <a:lstStyle/>
                    <a:p>
                      <a:r>
                        <a:rPr lang="es-ES" dirty="0" err="1" smtClean="0">
                          <a:solidFill>
                            <a:sysClr val="windowText" lastClr="000000"/>
                          </a:solidFill>
                        </a:rPr>
                        <a:t>Marz</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Abril</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Mayo</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Junio</a:t>
                      </a:r>
                      <a:endParaRPr lang="es-ES" dirty="0">
                        <a:solidFill>
                          <a:sysClr val="windowText" lastClr="000000"/>
                        </a:solidFill>
                      </a:endParaRPr>
                    </a:p>
                  </a:txBody>
                  <a:tcPr>
                    <a:solidFill>
                      <a:schemeClr val="bg1"/>
                    </a:solidFill>
                  </a:tcPr>
                </a:tc>
                <a:tc>
                  <a:txBody>
                    <a:bodyPr/>
                    <a:lstStyle/>
                    <a:p>
                      <a:r>
                        <a:rPr lang="es-ES" dirty="0" smtClean="0">
                          <a:solidFill>
                            <a:sysClr val="windowText" lastClr="000000"/>
                          </a:solidFill>
                        </a:rPr>
                        <a:t>Julio</a:t>
                      </a:r>
                      <a:endParaRPr lang="es-ES" dirty="0">
                        <a:solidFill>
                          <a:sysClr val="windowText" lastClr="000000"/>
                        </a:solidFill>
                      </a:endParaRPr>
                    </a:p>
                  </a:txBody>
                  <a:tcPr>
                    <a:solidFill>
                      <a:schemeClr val="bg1"/>
                    </a:solidFill>
                  </a:tcPr>
                </a:tc>
              </a:tr>
              <a:tr h="370840">
                <a:tc>
                  <a:txBody>
                    <a:bodyPr/>
                    <a:lstStyle/>
                    <a:p>
                      <a:endParaRPr lang="es-ES" dirty="0" smtClean="0"/>
                    </a:p>
                    <a:p>
                      <a:r>
                        <a:rPr lang="es-ES" dirty="0" smtClean="0"/>
                        <a:t>Inicio</a:t>
                      </a:r>
                      <a:endParaRPr lang="es-ES" dirty="0"/>
                    </a:p>
                  </a:txBody>
                  <a:tcPr>
                    <a:solidFill>
                      <a:schemeClr val="accent1">
                        <a:lumMod val="60000"/>
                        <a:lumOff val="40000"/>
                      </a:schemeClr>
                    </a:solidFill>
                  </a:tcPr>
                </a:tc>
                <a:tc>
                  <a:txBody>
                    <a:bodyPr/>
                    <a:lstStyle/>
                    <a:p>
                      <a:endParaRPr lang="es-ES" dirty="0"/>
                    </a:p>
                  </a:txBody>
                  <a:tcPr>
                    <a:solidFill>
                      <a:schemeClr val="accent1">
                        <a:lumMod val="60000"/>
                        <a:lumOff val="40000"/>
                      </a:schemeClr>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r>
              <a:tr h="370840">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pPr algn="ctr"/>
                      <a:endParaRPr lang="es-ES" dirty="0"/>
                    </a:p>
                  </a:txBody>
                  <a:tcPr>
                    <a:solidFill>
                      <a:schemeClr val="accent1">
                        <a:lumMod val="60000"/>
                        <a:lumOff val="40000"/>
                      </a:schemeClr>
                    </a:solidFill>
                  </a:tcPr>
                </a:tc>
                <a:tc>
                  <a:txBody>
                    <a:bodyPr/>
                    <a:lstStyle/>
                    <a:p>
                      <a:endParaRPr lang="es-ES" dirty="0" smtClean="0"/>
                    </a:p>
                    <a:p>
                      <a:endParaRPr lang="es-ES" dirty="0" smtClean="0"/>
                    </a:p>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r>
              <a:tr h="370840">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r>
                        <a:rPr lang="es-ES" dirty="0" smtClean="0"/>
                        <a:t>Ingreso</a:t>
                      </a:r>
                      <a:endParaRPr lang="es-ES" dirty="0"/>
                    </a:p>
                  </a:txBody>
                  <a:tcPr>
                    <a:solidFill>
                      <a:schemeClr val="accent1">
                        <a:lumMod val="60000"/>
                        <a:lumOff val="40000"/>
                      </a:schemeClr>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r>
              <a:tr h="370840">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accent1">
                        <a:lumMod val="60000"/>
                        <a:lumOff val="40000"/>
                      </a:schemeClr>
                    </a:solidFill>
                  </a:tcPr>
                </a:tc>
                <a:tc>
                  <a:txBody>
                    <a:bodyPr/>
                    <a:lstStyle/>
                    <a:p>
                      <a:endParaRPr lang="es-ES" dirty="0"/>
                    </a:p>
                  </a:txBody>
                  <a:tcPr>
                    <a:solidFill>
                      <a:schemeClr val="accent1">
                        <a:lumMod val="60000"/>
                        <a:lumOff val="40000"/>
                      </a:schemeClr>
                    </a:solidFill>
                  </a:tcPr>
                </a:tc>
                <a:tc>
                  <a:txBody>
                    <a:bodyPr/>
                    <a:lstStyle/>
                    <a:p>
                      <a:endParaRPr lang="es-ES" dirty="0"/>
                    </a:p>
                  </a:txBody>
                  <a:tcPr>
                    <a:solidFill>
                      <a:schemeClr val="accent1">
                        <a:lumMod val="60000"/>
                        <a:lumOff val="40000"/>
                      </a:schemeClr>
                    </a:solidFill>
                  </a:tcPr>
                </a:tc>
                <a:tc>
                  <a:txBody>
                    <a:bodyPr/>
                    <a:lstStyle/>
                    <a:p>
                      <a:endParaRPr lang="es-ES" dirty="0"/>
                    </a:p>
                  </a:txBody>
                  <a:tcPr>
                    <a:solidFill>
                      <a:schemeClr val="accent1">
                        <a:lumMod val="60000"/>
                        <a:lumOff val="40000"/>
                      </a:schemeClr>
                    </a:solidFill>
                  </a:tcPr>
                </a:tc>
              </a:tr>
            </a:tbl>
          </a:graphicData>
        </a:graphic>
      </p:graphicFrame>
      <p:cxnSp>
        <p:nvCxnSpPr>
          <p:cNvPr id="8" name="7 Conector recto"/>
          <p:cNvCxnSpPr/>
          <p:nvPr/>
        </p:nvCxnSpPr>
        <p:spPr>
          <a:xfrm>
            <a:off x="7092280" y="4005064"/>
            <a:ext cx="0"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95536" y="1628800"/>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4644008"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932040"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5292080"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5580112"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5940152"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228184"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6444208"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6732240"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7236296"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7884368" y="3573016"/>
            <a:ext cx="144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2627784" y="2276872"/>
            <a:ext cx="14401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3059832" y="2276872"/>
            <a:ext cx="14401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6444208" y="5746030"/>
            <a:ext cx="1584176" cy="923330"/>
          </a:xfrm>
          <a:prstGeom prst="rect">
            <a:avLst/>
          </a:prstGeom>
          <a:solidFill>
            <a:srgbClr val="FFFF99"/>
          </a:solidFill>
          <a:ln>
            <a:solidFill>
              <a:schemeClr val="bg1">
                <a:lumMod val="50000"/>
              </a:schemeClr>
            </a:solidFill>
          </a:ln>
        </p:spPr>
        <p:txBody>
          <a:bodyPr wrap="square" rtlCol="0">
            <a:spAutoFit/>
          </a:bodyPr>
          <a:lstStyle/>
          <a:p>
            <a:r>
              <a:rPr lang="es-ES" dirty="0" smtClean="0"/>
              <a:t>Deriva CCEE Hematología:</a:t>
            </a:r>
          </a:p>
          <a:p>
            <a:endParaRPr lang="es-ES" dirty="0"/>
          </a:p>
        </p:txBody>
      </p:sp>
      <p:sp>
        <p:nvSpPr>
          <p:cNvPr id="35" name="34 CuadroTexto"/>
          <p:cNvSpPr txBox="1"/>
          <p:nvPr/>
        </p:nvSpPr>
        <p:spPr>
          <a:xfrm>
            <a:off x="4427984" y="4077072"/>
            <a:ext cx="2376264" cy="923330"/>
          </a:xfrm>
          <a:prstGeom prst="rect">
            <a:avLst/>
          </a:prstGeom>
          <a:solidFill>
            <a:srgbClr val="CCCCFF"/>
          </a:solidFill>
          <a:ln>
            <a:solidFill>
              <a:schemeClr val="bg1">
                <a:lumMod val="50000"/>
              </a:schemeClr>
            </a:solidFill>
          </a:ln>
        </p:spPr>
        <p:txBody>
          <a:bodyPr wrap="square" rtlCol="0">
            <a:spAutoFit/>
          </a:bodyPr>
          <a:lstStyle/>
          <a:p>
            <a:r>
              <a:rPr lang="es-ES" b="1" dirty="0" smtClean="0"/>
              <a:t>Controles</a:t>
            </a:r>
            <a:r>
              <a:rPr lang="es-ES" dirty="0" smtClean="0"/>
              <a:t>: TA, Orina, Sangre oculta heces</a:t>
            </a:r>
          </a:p>
        </p:txBody>
      </p:sp>
      <p:sp>
        <p:nvSpPr>
          <p:cNvPr id="36" name="35 CuadroTexto"/>
          <p:cNvSpPr txBox="1"/>
          <p:nvPr/>
        </p:nvSpPr>
        <p:spPr>
          <a:xfrm>
            <a:off x="4427984" y="5229200"/>
            <a:ext cx="4248472" cy="369332"/>
          </a:xfrm>
          <a:prstGeom prst="rect">
            <a:avLst/>
          </a:prstGeom>
          <a:solidFill>
            <a:srgbClr val="CC99FF"/>
          </a:solidFill>
          <a:ln>
            <a:solidFill>
              <a:schemeClr val="bg1">
                <a:lumMod val="50000"/>
              </a:schemeClr>
            </a:solidFill>
          </a:ln>
        </p:spPr>
        <p:txBody>
          <a:bodyPr wrap="square" rtlCol="0">
            <a:spAutoFit/>
          </a:bodyPr>
          <a:lstStyle/>
          <a:p>
            <a:r>
              <a:rPr lang="es-ES" b="1" dirty="0" err="1" smtClean="0"/>
              <a:t>Tto</a:t>
            </a:r>
            <a:r>
              <a:rPr lang="es-ES" dirty="0" smtClean="0"/>
              <a:t>: reposo relativo + corticoides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lstStyle/>
          <a:p>
            <a:r>
              <a:rPr lang="es-ES" dirty="0" smtClean="0"/>
              <a:t>CCEE HEMATOLOGÍA HCU</a:t>
            </a:r>
            <a:endParaRPr lang="es-ES" dirty="0"/>
          </a:p>
        </p:txBody>
      </p:sp>
      <p:sp>
        <p:nvSpPr>
          <p:cNvPr id="4" name="2 Marcador de contenido"/>
          <p:cNvSpPr txBox="1">
            <a:spLocks/>
          </p:cNvSpPr>
          <p:nvPr/>
        </p:nvSpPr>
        <p:spPr>
          <a:xfrm>
            <a:off x="467544" y="1556792"/>
            <a:ext cx="3312368" cy="3384376"/>
          </a:xfrm>
          <a:prstGeom prst="rect">
            <a:avLst/>
          </a:prstGeom>
          <a:solidFill>
            <a:srgbClr val="99FF99"/>
          </a:solidFill>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PLAQUETAS</a:t>
            </a:r>
          </a:p>
          <a:p>
            <a:pPr marL="274320" marR="0" lvl="0" indent="-274320" algn="l" defTabSz="914400" rtl="0" eaLnBrk="1" fontAlgn="auto" latinLnBrk="0" hangingPunct="1">
              <a:lnSpc>
                <a:spcPct val="160000"/>
              </a:lnSpc>
              <a:spcBef>
                <a:spcPts val="600"/>
              </a:spcBef>
              <a:spcAft>
                <a:spcPts val="0"/>
              </a:spcAft>
              <a:buClr>
                <a:schemeClr val="accent1"/>
              </a:buClr>
              <a:buSzPct val="70000"/>
              <a:buFontTx/>
              <a:buChar char="-"/>
              <a:tabLst/>
              <a:defRPr/>
            </a:pPr>
            <a:r>
              <a:rPr lang="es-ES" sz="2400" dirty="0" smtClean="0"/>
              <a:t>Recuento 300.000 de </a:t>
            </a:r>
            <a:r>
              <a:rPr lang="es-ES" sz="2400" u="sng" dirty="0" smtClean="0"/>
              <a:t>morfología</a:t>
            </a:r>
            <a:r>
              <a:rPr lang="es-ES" sz="2400" dirty="0" smtClean="0"/>
              <a:t> y </a:t>
            </a:r>
            <a:r>
              <a:rPr lang="es-ES" sz="2400" u="sng" dirty="0" smtClean="0"/>
              <a:t>VPM</a:t>
            </a:r>
            <a:r>
              <a:rPr lang="es-ES" sz="2400" dirty="0" smtClean="0"/>
              <a:t> normal</a:t>
            </a:r>
          </a:p>
          <a:p>
            <a:pPr marL="274320" marR="0" lvl="0" indent="-274320" algn="l" defTabSz="914400" rtl="0" eaLnBrk="1" fontAlgn="auto" latinLnBrk="0" hangingPunct="1">
              <a:lnSpc>
                <a:spcPct val="160000"/>
              </a:lnSpc>
              <a:spcBef>
                <a:spcPts val="600"/>
              </a:spcBef>
              <a:spcAft>
                <a:spcPts val="0"/>
              </a:spcAft>
              <a:buClr>
                <a:schemeClr val="accent1"/>
              </a:buClr>
              <a:buSzPct val="70000"/>
              <a:buFontTx/>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Test de función </a:t>
            </a:r>
            <a:r>
              <a:rPr kumimoji="0" lang="es-ES" sz="2400" b="0" i="0" u="none" strike="noStrike" kern="1200" cap="none" spc="0" normalizeH="0" baseline="0" noProof="0" dirty="0" err="1" smtClean="0">
                <a:ln>
                  <a:noFill/>
                </a:ln>
                <a:solidFill>
                  <a:schemeClr val="tx1"/>
                </a:solidFill>
                <a:effectLst/>
                <a:uLnTx/>
                <a:uFillTx/>
                <a:latin typeface="+mn-lt"/>
                <a:ea typeface="+mn-ea"/>
                <a:cs typeface="+mn-cs"/>
              </a:rPr>
              <a:t>plaquetaria</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400" b="0" i="0" u="sng" strike="noStrike" kern="1200" cap="none" spc="0" normalizeH="0" baseline="0" noProof="0" dirty="0" smtClean="0">
                <a:ln>
                  <a:noFill/>
                </a:ln>
                <a:solidFill>
                  <a:schemeClr val="tx1"/>
                </a:solidFill>
                <a:effectLst/>
                <a:uLnTx/>
                <a:uFillTx/>
                <a:latin typeface="+mn-lt"/>
                <a:ea typeface="+mn-ea"/>
                <a:cs typeface="+mn-cs"/>
              </a:rPr>
              <a:t>(PFA)</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4644008" y="1556792"/>
            <a:ext cx="3312368" cy="2908920"/>
          </a:xfrm>
          <a:prstGeom prst="rect">
            <a:avLst/>
          </a:prstGeom>
          <a:solidFill>
            <a:srgbClr val="99FF99"/>
          </a:solidFill>
        </p:spPr>
        <p:txBody>
          <a:bodyPr vert="horz">
            <a:normAutofit fontScale="92500" lnSpcReduction="2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None/>
              <a:tabLst/>
              <a:defRPr/>
            </a:pPr>
            <a:r>
              <a:rPr lang="es-ES" sz="2400" dirty="0" smtClean="0"/>
              <a:t>PARED VASCULAR</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Tx/>
              <a:buChar char="-"/>
              <a:tabLst/>
              <a:defRPr/>
            </a:pPr>
            <a:r>
              <a:rPr lang="es-ES" sz="2400" dirty="0" smtClean="0"/>
              <a:t>¿Biopsia ?</a:t>
            </a:r>
          </a:p>
          <a:p>
            <a:pPr marL="274320" marR="0" lvl="0" indent="-274320" algn="l" defTabSz="914400" rtl="0" eaLnBrk="1" fontAlgn="auto" latinLnBrk="0" hangingPunct="1">
              <a:lnSpc>
                <a:spcPct val="150000"/>
              </a:lnSpc>
              <a:spcBef>
                <a:spcPts val="600"/>
              </a:spcBef>
              <a:spcAft>
                <a:spcPts val="0"/>
              </a:spcAft>
              <a:buClr>
                <a:schemeClr val="accent1"/>
              </a:buClr>
              <a:buSzPct val="70000"/>
              <a:buFontTx/>
              <a:buChar char="-"/>
              <a:tabLst/>
              <a:defRPr/>
            </a:pPr>
            <a:r>
              <a:rPr lang="es-ES" sz="2400" dirty="0" smtClean="0"/>
              <a:t>Prueba del lazo = </a:t>
            </a:r>
            <a:r>
              <a:rPr lang="es-ES" sz="2400" dirty="0" err="1" smtClean="0"/>
              <a:t>Rumpel-Leede</a:t>
            </a:r>
            <a:r>
              <a:rPr lang="es-ES" sz="2400" dirty="0" smtClean="0"/>
              <a:t>:  Test de fragilidad vascular</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482" name="Picture 2" descr="http://img2.tfd.com/mk/T/X2604-T-29.png"/>
          <p:cNvPicPr>
            <a:picLocks noChangeAspect="1" noChangeArrowheads="1"/>
          </p:cNvPicPr>
          <p:nvPr/>
        </p:nvPicPr>
        <p:blipFill>
          <a:blip r:embed="rId2" cstate="print"/>
          <a:srcRect/>
          <a:stretch>
            <a:fillRect/>
          </a:stretch>
        </p:blipFill>
        <p:spPr bwMode="auto">
          <a:xfrm>
            <a:off x="4831493" y="4617360"/>
            <a:ext cx="3124883" cy="2052000"/>
          </a:xfrm>
          <a:prstGeom prst="rect">
            <a:avLst/>
          </a:prstGeom>
          <a:noFill/>
        </p:spPr>
      </p:pic>
      <p:pic>
        <p:nvPicPr>
          <p:cNvPr id="20484" name="Picture 4" descr="http://deconceptos.com/wp-content/uploads/2009/02/concepto-de-microscopio.jpg"/>
          <p:cNvPicPr>
            <a:picLocks noChangeAspect="1" noChangeArrowheads="1"/>
          </p:cNvPicPr>
          <p:nvPr/>
        </p:nvPicPr>
        <p:blipFill>
          <a:blip r:embed="rId3" cstate="print"/>
          <a:srcRect/>
          <a:stretch>
            <a:fillRect/>
          </a:stretch>
        </p:blipFill>
        <p:spPr bwMode="auto">
          <a:xfrm>
            <a:off x="1151768" y="5193344"/>
            <a:ext cx="1332000" cy="133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0784" y="44624"/>
            <a:ext cx="7467600" cy="1143000"/>
          </a:xfrm>
        </p:spPr>
        <p:txBody>
          <a:bodyPr/>
          <a:lstStyle/>
          <a:p>
            <a:r>
              <a:rPr lang="es-ES" dirty="0" smtClean="0"/>
              <a:t>CCEE HEMATOLOGÍA HCU</a:t>
            </a:r>
            <a:endParaRPr lang="es-ES" dirty="0"/>
          </a:p>
        </p:txBody>
      </p:sp>
      <p:sp>
        <p:nvSpPr>
          <p:cNvPr id="3" name="2 Marcador de contenido"/>
          <p:cNvSpPr>
            <a:spLocks noGrp="1"/>
          </p:cNvSpPr>
          <p:nvPr>
            <p:ph sz="quarter" idx="1"/>
          </p:nvPr>
        </p:nvSpPr>
        <p:spPr/>
        <p:txBody>
          <a:bodyPr/>
          <a:lstStyle/>
          <a:p>
            <a:pPr>
              <a:lnSpc>
                <a:spcPct val="150000"/>
              </a:lnSpc>
            </a:pPr>
            <a:r>
              <a:rPr lang="es-ES" dirty="0" smtClean="0"/>
              <a:t>DX: Púrpura de </a:t>
            </a:r>
            <a:r>
              <a:rPr lang="es-ES" dirty="0" err="1" smtClean="0"/>
              <a:t>Schonlein-Henoch</a:t>
            </a:r>
            <a:r>
              <a:rPr lang="es-ES" dirty="0" smtClean="0"/>
              <a:t> crónico y atípico</a:t>
            </a:r>
          </a:p>
          <a:p>
            <a:pPr>
              <a:lnSpc>
                <a:spcPct val="150000"/>
              </a:lnSpc>
            </a:pPr>
            <a:r>
              <a:rPr lang="es-ES" dirty="0" err="1" smtClean="0"/>
              <a:t>Tto</a:t>
            </a:r>
            <a:r>
              <a:rPr lang="es-ES" dirty="0" smtClean="0"/>
              <a:t>: vida normal con dosis decrecientes de </a:t>
            </a:r>
            <a:r>
              <a:rPr lang="es-ES" dirty="0" err="1" smtClean="0"/>
              <a:t>predonisona</a:t>
            </a:r>
            <a:r>
              <a:rPr lang="es-ES" dirty="0" smtClean="0"/>
              <a:t> </a:t>
            </a:r>
          </a:p>
          <a:p>
            <a:pPr>
              <a:lnSpc>
                <a:spcPct val="150000"/>
              </a:lnSpc>
              <a:buNone/>
            </a:pPr>
            <a:endParaRPr lang="es-ES" dirty="0" smtClean="0"/>
          </a:p>
          <a:p>
            <a:pPr>
              <a:lnSpc>
                <a:spcPct val="150000"/>
              </a:lnSpc>
            </a:pPr>
            <a:r>
              <a:rPr lang="es-ES" dirty="0" smtClean="0"/>
              <a:t>Plantea realización de biopsia si se mantiene en el tiempo. </a:t>
            </a:r>
          </a:p>
        </p:txBody>
      </p:sp>
      <p:pic>
        <p:nvPicPr>
          <p:cNvPr id="26626" name="Picture 2" descr="http://piel-l.org/libreria/wp-content/uploads/2010/10/10-Biopsia-jh_img_18.jpg"/>
          <p:cNvPicPr>
            <a:picLocks noChangeAspect="1" noChangeArrowheads="1"/>
          </p:cNvPicPr>
          <p:nvPr/>
        </p:nvPicPr>
        <p:blipFill>
          <a:blip r:embed="rId2" cstate="print"/>
          <a:srcRect/>
          <a:stretch>
            <a:fillRect/>
          </a:stretch>
        </p:blipFill>
        <p:spPr bwMode="auto">
          <a:xfrm>
            <a:off x="5652120" y="5301208"/>
            <a:ext cx="2049227" cy="1332000"/>
          </a:xfrm>
          <a:prstGeom prst="rect">
            <a:avLst/>
          </a:prstGeom>
          <a:noFill/>
        </p:spPr>
      </p:pic>
      <p:pic>
        <p:nvPicPr>
          <p:cNvPr id="26628" name="Picture 4" descr="https://encrypted-tbn2.gstatic.com/images?q=tbn:ANd9GcTFqO5VM4oPZyD4iMzfyFwD-rOGOKifmFQxS7Bq-JKM84xDK9rKUmawszJx"/>
          <p:cNvPicPr>
            <a:picLocks noChangeAspect="1" noChangeArrowheads="1"/>
          </p:cNvPicPr>
          <p:nvPr/>
        </p:nvPicPr>
        <p:blipFill>
          <a:blip r:embed="rId3" cstate="print"/>
          <a:srcRect/>
          <a:stretch>
            <a:fillRect/>
          </a:stretch>
        </p:blipFill>
        <p:spPr bwMode="auto">
          <a:xfrm>
            <a:off x="5940152" y="3429000"/>
            <a:ext cx="1980626" cy="115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S" dirty="0" smtClean="0"/>
              <a:t>CCEE REUMATOLOGÍA LA PAZ</a:t>
            </a:r>
            <a:endParaRPr lang="es-ES" dirty="0"/>
          </a:p>
        </p:txBody>
      </p:sp>
      <p:sp>
        <p:nvSpPr>
          <p:cNvPr id="3" name="2 Marcador de contenido"/>
          <p:cNvSpPr>
            <a:spLocks noGrp="1"/>
          </p:cNvSpPr>
          <p:nvPr>
            <p:ph sz="quarter" idx="1"/>
          </p:nvPr>
        </p:nvSpPr>
        <p:spPr>
          <a:xfrm>
            <a:off x="848816" y="3112368"/>
            <a:ext cx="7467600" cy="3124944"/>
          </a:xfrm>
        </p:spPr>
        <p:txBody>
          <a:bodyPr>
            <a:normAutofit lnSpcReduction="10000"/>
          </a:bodyPr>
          <a:lstStyle/>
          <a:p>
            <a:pPr>
              <a:lnSpc>
                <a:spcPct val="150000"/>
              </a:lnSpc>
            </a:pPr>
            <a:r>
              <a:rPr lang="es-ES" dirty="0" smtClean="0"/>
              <a:t>No pruebas complementarias</a:t>
            </a:r>
          </a:p>
          <a:p>
            <a:pPr>
              <a:lnSpc>
                <a:spcPct val="150000"/>
              </a:lnSpc>
            </a:pPr>
            <a:r>
              <a:rPr lang="es-ES" dirty="0" smtClean="0"/>
              <a:t>Se diagnostica de Púrpura de S-H</a:t>
            </a:r>
          </a:p>
          <a:p>
            <a:pPr>
              <a:lnSpc>
                <a:spcPct val="150000"/>
              </a:lnSpc>
            </a:pPr>
            <a:r>
              <a:rPr lang="es-ES" dirty="0" smtClean="0"/>
              <a:t>Puede durar un año</a:t>
            </a:r>
          </a:p>
          <a:p>
            <a:pPr>
              <a:lnSpc>
                <a:spcPct val="150000"/>
              </a:lnSpc>
            </a:pPr>
            <a:r>
              <a:rPr lang="es-ES" dirty="0" err="1" smtClean="0"/>
              <a:t>Tto</a:t>
            </a:r>
            <a:r>
              <a:rPr lang="es-ES" dirty="0" smtClean="0"/>
              <a:t>: dosis decreciente de corticoides</a:t>
            </a:r>
          </a:p>
          <a:p>
            <a:pPr>
              <a:lnSpc>
                <a:spcPct val="150000"/>
              </a:lnSpc>
            </a:pPr>
            <a:r>
              <a:rPr lang="es-ES" dirty="0" smtClean="0"/>
              <a:t>Cede en 8 meses</a:t>
            </a:r>
          </a:p>
        </p:txBody>
      </p:sp>
      <p:sp>
        <p:nvSpPr>
          <p:cNvPr id="27652" name="AutoShape 4" descr="data:image/jpeg;base64,/9j/4AAQSkZJRgABAQAAAQABAAD/2wCEAAkGBxQSEhQUEhQUFRUXFhcYGBcXFRcXFRUZFBYWFxgXFBgYHCggGRolHBYVITEhJyk3Li4uFx8zODMsNygtLisBCgoKDg0OGxAQGzQkHyQsLCwsLCwsLCwsLCwsLCwsLCwsLCwsLCwsLCwsLCwsLCwsLCwsLCwsLCwsLCwsLCwsLP/AABEIAMEBBQMBIgACEQEDEQH/xAAcAAABBQEBAQAAAAAAAAAAAAACAAEDBAUGBwj/xABIEAACAQIEAwQGBgcGBAcBAAABAhEAAwQSITEFIkEGE1FhMkJxgZGhBxQjscHRM1JicoKy8BU0c5Ki4SRDwtIWU5Oz0+LxY//EABkBAQEBAQEBAAAAAAAAAAAAAAABAgMEBf/EACcRAQEAAgICAQQCAgMAAAAAAAABAhEhMQNBEgRRYXEigRMyQpGh/9oADAMBAAIRAxEAPwCRRUgFCoqRRX33xSApwKeKICiGAogKcCiAoEBRAUgKICoGAp4pwKICgYCiApAUUUDAU8U4FOBUDUQFOBTgUDRTgU8U8VAMU8UUUooGAp4p4p4oGilFPFPFRQxT08U8UQMU8U8UoqBopRRRSiimilFPFPFAMUqKKeiudAowKQFGBXVkoogKdRRAVA0UQFOBTgUCihdoFGzQKqkya4eXy/Ganbv4vF87u9Ohs8KVkVgxDFFJnaSJ2qnjcIbXpRB0npPh5HSugtiFA8AB8AK88x/FTiMblkm2gARehloLe8/ICvFj9RnHty+nwy/DdAp4rSv4uy4OdGttG5EbCfTWR1G9Q4Hh7XLNu5IzMoJUyACegP8AtXpx+qxv+008uX0t/wCN2qgU8U8eloeVirGJUEbiRpTiu+OeOXVefLDLHuGinAoopwK0yECniiinipsDFPFPFPFA0UqKKYj8Py+6aiw0U8U4FPFA0UooopRQDFPFFFOBQBFKKOKUVFDFKKOKaiBilRRTUGEBRAU4FEBXVCC0SinAowKgECiApwKICgxOOY7uVZok7KOknx8qLs4C9m2zGWYkk+1jWV22ICCN2ffrChtPi1b3Zi3FvDj9lCfkTXy8st5Wvq4TWMbva3iHd2ig9J5EjcL1P4fGuD7Pf3okyQDblR6wkEjz99afHcYbrs5kTsPAdBWX2bRTiW7z0MwzCCZARvDWuVmo6u5vm0yXBmNuEPLGU6DYBhB2A091BheHOiqbZmUB5SbbaqMoOsMdhrprSx2DRsNda3dMKpYiQ40kxrqurH2QKO1g7tvKVDSBvbaehIlG0J9EaTqfDWkv2rN/M/6Q8K4pctB8673GLFgRLGc3OsrPLtHWpcJibVy9fLnIvIF6AEAhyWXl1IG9Z+B449shLlrMpdiSNGl2OblOm48etSYTF4Z3uMrd0HK5ATk2HPI9EnPG87+dXejW+GkbE3e7tsHHd94GkQebLEjQ9OlNdtlTDDL118PGdqgt8PZL7FXOtsPK8pgnKJjRvRB8PKlf4hctX0ZxnAtsATySGKk8wEE8ortj58p7245eDC+tJop4pvr9q5eQfolyOXnKusrkMglSPT+U1Zu2PtFRTmzIXB8lKg67E8wrvj9Tje+Hny+mynXKvFIipHUgwRB8DSiu8yl6ee42do5p8s0YWmI0/rpRZ2YCniiiniiAiniiinigECnijApoqAYpRRU1ANKKKKUUQEUqOKVBiAUQFEFpwtdUMBRxTqKKKihAogKcCnbY+ypbqLJy4Ptzc0tL++f5a7DhiZVX9m3/ACoT+Fcb2v5r9pP2R/qYj8K7a3or+SN81K/jXyvu+t6c7itqh7J4cXLrgkqC78wMMIBiD7SBVrHW6i7FWs7tEbu3MJBEqCIka67/ACqZXlZ06Pj3CnWy9wOCAZJZQHALbKyjxYe4VLdv4vD5SQzAZi0jvVGTMRLLzDQJQcWwjpagLCllBCvyQSoAymNS07D31Lb7S3rWt1AYGbmVrTa5BGogmX8OkVKnH6DwvjiBVtshOrnlKkyXzGVMdXHjUdnAYW87lWVR3gNtZAJAUE8ra+lVrhD4drdrvbcsoIFw2wSMzZtGWSNcn+UeFR4Hg1p++FthkFwKo9MZcqmZJk66TNZ6aQDgty1ddbTsNFucpCwrMRBDaHUTT3Mfdt3V70BoQqCQUkNlLa6q0EdNKnwuEvWr1xVJ9FSMhByqS2UQ/SRsKNuJut4ZkzZbTDYoYYoxmdCRAGlVECvYe6pg2jlcsdF/VCaiQRIb+oqZMIy3Va2/pW7hBWB6LJJJGjTmGkdKFL9jv1JAtHK+fNC9Rk1BynUNRcQ4axdTh7mUulwgqYBywdxoZLjTyq7TSxZxVwX2zJnHdgSRllQSfCCZJHhrVzAZbzXeUqFKADQESNdpG9Y+GxF9LhF0A/ZwpIiRKkyVkb6TFS2S7vcawSrBbcjMMrEljJ9VtBoT8qu7OYWS8VqY7Auqk2gLjDZS2SffBrA4VisRFwYi2EYOQFgjlyrqrAmdSddR5Vsvxl7ZVbiZpMSBlYHz9U+4ipcPxGzdnnAmOV4Bnwg6E+ytXy5+6zPFh6iqt5TvKn9rb/MPxipinz2PQ+w9amvcMR40gyD4iVIIMHwIFVXwFxDKExrOXUHwJHX4HeumP1GU7cc/pZekkUgtRWcSSYZP4lMfFfH4b1Yr04eSZ9PLn47heQmmijimitsAinijilFEBFKKOKUUARSo4pUGKBRAUQWny102hgKkI0pgtSIKlIALQ3xyn2VPkqHGaJ8Kxnf41vxz+UcBxoZsfbXwNofPN9xrtiOS5+6B8XSuKbm4kP3x/pt/7V21z9G/mUHzn8K+dOn1WFjo/r30PYWwWHpMIWeViu7+UeFDxNtCZ6H5Cn7IXrltCyBQoUElgcuztB1EaisXtfTouL3biKiklwbiaECdGUjUDxFTnj65T3togEdIZdRIkGPHzqjjOP5mRXSClxbhKNOYWydIIG8eNaGK4lhbqMrEBipIVwVYmNAD1MldAetD+0XCbGFa3b5lW5AJIYoS0KSYMBtl6VFgeEGLuRlbLcZF7wcxKhefOu06bCrfD+B27lq2QYPdrMGQGKiZHkQKp8M4ZcCuLdwgpcZBBKg5BG20TG9Xaa/ArT4lL9yAx0X/APrCcxSdc2pH30ScfDYgG8oGS0VIGmr5H1DxlIA2NFg8biLd67KhjyKSwg5RmKarAHtipDxe3evg3rWi2mUrAuCSynNEeBI2nWohuIJhr122M3dylzMZywRlyRm5Trm2oX4I9u6ncuOdGPVdEgnmU6k5h06Ur/DsLdv2xabLmVi2UkEFCpQZWGky3tikeCXbV9BbuEBg5EcpGUgtMaGQwHuqg7eKxFq9zpMWmgsRDDMhMMo8Qu4qBcK9+6zWT3LoqSASAxYkyWXUiIGoqd8ZiLV4d4ueLTgEiJBZC2qiPVTWOvnUYtjF3G7si06quo1M5i0hlg7ECov4TW7+Ls6XE7wNIJA2mYMqNttx1qumKwl1eabLHSV2MNJEgFSNNyKvXjirWwN3USPT5Y1IOjb1WXidm7Iu2SridQuuh9zDbal+6xPZwFy2gbD3s/6okFTpoIJK+/Sr3DMXdZst23lMEyJAkEadQZmZB6VQweBslIsXAHMxzQykiPJomrfDBiVuBb2Vlg8wA3EnpB8Nx1ojReyrbifkfcRWbw63FgTqVdlkmSRMiTWwV3/rrWfZWFujwuz8Qa6+G6ycvPN4VHFKKOKUV7nzgxSiiilFAMUooopRQDFKiilQZIWiC0YFEFre0AFogKMLTgVNroomqnEfRHt/A1eUVncamFCxJPXbpXPyX+NdfFP5xwvB+biDnwa6fhK/ca7HENFo+dxfkH/OuO7Jc2KuN+y5/wAzrXZYuO7UR67fJR+deD0+i5zi7fZuf2W+6tbsBfFq27ZWYHu5iJEBjsT51z3HMdbGe3mGfLOUzJB9vkDXQdk7Fg2wLxt5+Uqc4RoARoBBB3A08qxdba9cNzil3D3LljlVT3nOWTKSgV5BaNpjY1Jxbg1l7Fy4jegjNykMDkWYn3DrVbH8NXv8OEduY3AJOdVy2yZE6mZ11p+OcMZbNx/s5CkloKkCJ03n4ir+mefcHh+B8qtbMMUGvokEr0I13IqPg1u8EYhjPePI0aWBgydyZHjVLCpxC0WOVygRSkFbmYxcMBTJ6Wx76Pg/HCilWCyXYkMGUyxZjB1HqnpVkqbi3gMc/fXyUBb7NTByjQNEAzr76HFYqw2IHejIO6M5hBzFgQcyfszrNFgeK23vX2ZZnuwIhoyggx1IJjYU+Kt4a5id1CmwZzFlObMABDRHL0ii8gbh1m5ft92+dWVp5g6rkykDx1k7npR/UHtXrYRiBlcKAdiNTAOg0IHnA8Kr4zs8hvW1RiA6sQf8PKdx45qFsFibVy0FuFtCASc+x54D/sR8KGl7E8RvWryFkz5bbwSMkglCdQInlXYdaiuouLukD7JwgPqtmbNMg6E6GJ3qIcaxCXk760pKhwMspIcrueYSMq7eNA6W8bdhZtMqmdFlmVxGx5hA9tQW2wmNskd2/eiRIJzcsNPp675dAaf+38vLiLJB5hMRPXQN+dM2BxdqO7uZ9RuT6Os6Pp4VLa41eU5b9gRJ5tVWACZJ1Xp86UgbNrCXVORsk7g7SZ/W0+Bqzw7h9+1cQ993lrWQSZjKYiZ6xsaC1fwrZgENtpgwpjc/qyPHWn4XwhUdWsX8ydVkGZjcqfLYiit4jes+0Oa+P3T9351axWLS36bqsjqddug3NYF/jyK9wopfMoH6o0jxE/Kt4XV2x5JvHTUilFYWG7UoTFxGUzEjmGhj2itzDXluIHUypEg7ae+vZPJjeq+fl4sp3DxSijiny1rbGgZaUUcU+WmxHFPR5aVNjKC0QFEFoVR8xG4yoREaZi28nUwF28auWcna44XLoz3VG7AHwnWh+tJE5h865vjOJv8AfuFXkGWDl1OnNu3jVNL2JymVGfWPRgeHWK4Xz3fD0Y+CWcuuOPQHQ/I/lVDjOKUwVMwpOkx49QK5j/jepAHl3c+6rLO4w103CSwW54fq6ejpXPLyXLt1w8WOPMZXYW3L3T4Ko+JP5V2ONHJb1/XP8o/CuV7CrpdPmg+GY/jXU8RGlrT1Sfi7flXL07uD7Q4NS7XCOYQAfKY295rrOzvBu+tBhcywQMpUMDlKNO43iKxO0Ccmm+Yf1rXVdn8PcNpSrNBJ2YawT0PkBWN6q3pFZ4O9rEWlzKcyGMkqSUthWJ2A1M71f4+bqYe4JuMCIIIL6HxMEjp1qtexN5MQhYEsqGCyH1zbU7RI138qDifHu+sXLZA5oWROhlT6LDz8a0nH3dBZ4pcUahGAHSQYE9ZPh4dayeA8ftpbyOlzV3MhQV53YxEz8q0zxe02lxGA6yoZflNZPCEs9wmYoHlidY9dsu2m0U4Jv7pMFawd+7fYhAma0be9uCoDNtEc6g67x1ocfwC3cxBS3cYBrJaZDgGe7geUa77igwnAke7eyNcUIUCkEQZCudY11Ee+mXhLriGVWVybWbnDAAA5QAQTrIGvgTSfss/BsVwS4l5RbuRnViuUlDyATMeMimxFzF2ntSTcMGJUNqRDRlgnlijxX1hL1uFJOVsoFwNO2fLnGkCOlBiuMXVuWi9sgrJ5lI9LMm66HTXbqKukP/b7d9b7y3zKGkCVJ7w5Nm/dneiu4e1jbwUA22VLjGVWS2iA6HXRm69KmTtEl27ZDWyQockAhw2YZRo0bFai4hgrOLuqtn7Nsjs32fXMoXTY+ttUqxI3CMTZB7q8zGBoWME9eVyVFH/4gv2XZb1tW10PolhA10kePSqj8FxdqTavsxhYBc5ZBOblaV1Fchxji2JbEuH1yDKTCjbUarp63QTpWd7a07a92hUgnuEUn1pj/MQBOtYAx6gEq3UnlOx12Px61l8PxLICXCsWJIJJOUQojUeRPvqPvVTlVsyyWIEHUkkjTwk6VRq2cT3ltbgIXOJGbVp1389KzLN+66jPIYqJERBIPSoLWKzwbNswNuWBoTtGwq3w/AYi+yglLbNoOsHptPn8qrIsNZKIiEglQBqNCQI0n+ta6/g2KcWLCBQbb8jHXlLXWTQgxEEaVyhwlyzmtXSrXFMEyTM8wOYgE8pHwrpeEcVNmxbGSQbrg6xEG0RGn7fyqRLwzOD8TvJctr3jFc6ghtdCQDEzGk7V3+WvN8UQt9xI5Lh0P7LnY/716gEmvR4su3l8+PM0gy0iKnZKDLXXbhpHFKpIpU2mmVFZVjirC5fIC5FjnYn1UQaKN9ZrUxhi258Eb7jXnF++7i4gbKAxGgEsSSOY9YhRWPNzY7/T9VfxC4h3LFxqZAnpAAHo1B9VxPW6JjxO4MkzHhIqM8Hu5o+sPpI3bmkGCdek/Km/sdyTOIbUDxgZQASBm3P4muL0HvcOxJB+3iZjmYxO2+8VLiVa3g3V2zNlILfrZmjr7arngh1+3YyI5ZBGoMg5j4R76fjYyYRlkmMiydzDDU+ZinpU3YYfZOfF/uUV0fE2IKR/5Y+9j+Nc92N0se12/AfhXQcRPMNNkQf6AfxrLbkuPXZVQR66/ca63s7jzbsoAgYcx9LX0nPh5VyfHRrbA0lx5dI/Gu44Fcs9xbW6bZYKZzhSeaZ1YeB+dY9tXrhE3FA2KViGXLZYEDU8zrrp0ouNYy29khfTL2yMy6/pEJIzDwo0wdp8YwVRl7gGVYjm73oVI1gbUuOcKRERgX/S2lClpXV0HUT08fGnCctF0s3ARKH91tfkayOCcKD4e2+Z1LDYEFdHnQEeCkfxGtDE8CXKYbUa6r5DrP7NY/CeGX2tW3S4MrLIGZgfSTfSNhc69RWozfzEmB4ZD3VDAlHUSQVmUQ+rMbUwt4hL5CHMe6kc4nLm8XG2YDTzmhwIxKtc0JbOouFShM5Ekmd+tFZxl4X2ZkOYWsvMpWVzsZ08xvQ4Ecdf7y01y20hXjMmsHKD6G8Dwo/7czXbJZQMhZtCR6dt19YCKbE8XHf2mZR9mLg0bQ58i9dtYqa9xdHu2JB0Zydm0NtxGh8fuou/yixHFMPeu2mZQQC+YlQ2gBAgrJ0YVX4nwqzinRcNcynK5J5zlywFhSwy+k2o8KnxH1RnshQirmfOApt6NbdgdIPpQdK104RgXtNlcByrstwXnJTJqSJaMokT7fZWK1GJcwOLtKStySBM96xEDclXGXaa8/wnD8VcZmZlXOSzEnM0sZMbjxr1DtwETCk4d3Dq62mBdmzBxJDB51jWR0mvNsKLzW8rSHYGDMAamDy+6kqtDDYBbeY3HzSRGaIXQCFnxPzNHFm0NF3bwnmcz186e9ZLDKxAEg6DXlYMNT5gfGk2SPtDIBETtMwug84puofFY3IBAElgsdYJ3EUee4WQWGOfOsRA9YTqfKagfEJa1A3IAAgHmbL95JpfXCkXLYBYFWGk9RoR10++rJalq5xBLvet36nPAJ2kiAB6Omw3rc7P4sWsPcJUsO81Gk6pM6/u1hcYxzXbha6uVgAugI6nWD11Na/ZbFqiXs0lZtiIn0s42nbUVYlZvGk+3u7auT4elzb+8V6ZgGm3bbxRT8VBrzXjpDXmZYystsr0MG2saTXoPALk4az/AIaj4CPwrp4+3Dzel4iaBhRk0EV2jzUNNR5aatM6YnGjlsOfID4sB+NeXFM/6Vjq6jU5YS4ytr5Qzb+FerqKr4jhtm5+ktW3/eRW+Ej2V58vLu9PZh4/jHArwu0LeXvdDpMrEZs3+1PiOG2yIe6QJnVliRIhZ2Gtdpc7N4Vpmxb1ABgZdBGnLHgKgu9jsK08jDUnS4+5ifSJ8Kz82/i4y3wmxBAu5p3hl06jaoe0tyLIHiyj4A12Q7CYbobm4OrAiRMbAeJqvxnsN3yqq38sGdbeadCOjCN6vyml1yxOyxjDp/Ef9RroeKaO2uwUfBFoOH9krlq2EFxGgRMFflrV7iPB7jO5UKQSY1g7edS2NRwvGz9pan9Yn4RXb8L4OHsW2DspNsaQrASq9NOg/wBVczxXs9izctlbJIGaSChiYjr5VqYJMajqsX1QA6BZUQUUAaQNCxgdBWZva3WuUv8AZLG/dRXQsEUyyEDm72BCkxqR8KbHYK8htyVym8ijK7je4MujQJgVRw/E8QjXbrEK2USbiQCFzRpoBr4eNW8XxS474dHCH7W24yyDmVtJ1OlOU1Gpe+sqhM3NtQSj6cs7En9aoeE468lm2ApChARNpyNcuzDf0j8PKr2N4g623LIIynZjO3hHnVDg3HUSzbUo5yookZddB0zSNxVP1UPD+OZWusyiXeTqREIu2h6fdUlrjafWGuEEDugkAjcOzSCY6A/CpOE8atlsQSXh7pYSpMDIo1ietRDH4VsQzMbXd9yNWQAZszSYYSOUnXzpwvP3WMXxe01+0WJyqtwOGGb0sgG0zrSvX8K12ybfdem2aAEOXu7m8AGJ/Go8TawzX7QHdFSLneQ8QQFKZoIjUe+Ke/wqyt2x3cjM7KYadO7uHrP9GnCcpcVw/Dm5h+7IOZ2VstzNAFq5B1JjWNapdoOCrbEozS1q7uYkW0zRKjWRIjY1NxDgIV7MO3M+TmVTH2TmdIn0az+McHuWTbNtwcwdSAuTQWyXmSd1BrE7Wsbjdy/bi27Mdc51DCWVYYk6zFYmHu4hkgiHIIBnLlnrp51e7UcRuNekKQAcpzZSRkyr6pOmlZOFx91lkghpgQI0ga83nWrCVutZZxlOUa76sTBBHh4UbYUZYuXCQCp3AHKQRt5xWQ16465eUEgiSTM6a6aeNWTaLCC2k9APERU0Lfc2UWSqwI1K5ttt/CpL14WwbkTlBb/KJqrcUEFXaV6y0ae6Kku3LccxBEHfUa7jX7qvI2ePcYGJdGAZIQzJmdT4e2rHZV1Bu94Qy5VOxJ0cAHaTqwqDjeJsXFtNhwgOQ5oQJuEyzIE+t8aLsxbDXWVgMptmTMDRkbeYHog0Sug4p2Oe46FCiplAMkymUQBEa9Bp4Vu8Dwxt2VtkglCyyDIMMYI9xFefdo79y3fhb17KwMxdYyAq6SDtPSuz7Cvmw25JFxwZ31hv+qt4bl5cvNzG7lpZaky0stdtvNpFFKpMtKmzTxSx9LDD08IP4bx/FK3eHfSHbuLmNi4u/rKdvcKon6LbBGl+8PaqN9wFWsL9HgtrlW+TE72h116PXCfH29mW9cLd76RsJbIFxbyyJ9AMPk1S4f6R+HtveZf3rVz8FrE4p9Gz3drtvNAAJDjSZ2E1hX/oqxnq3MMf47gP/t1m/FZ+XpFntrw9tsXaH7xK/wAwFX8P2gwj+hisO3svJ+deQj6M8eN1tN+7dX/qy1Xu/R9jgf7sT5i5aPyzzThXulnEow5XQ+xgfuNTha+fH7C4wa/VbvuQN/LNCOB463taxaexLy/cKcD6FikRXgN88QsAHvsUB/i3oEeROlBY7X48bYu9/EQ38wNND6B2rk+McSs3Gw6gmReUsCrCVAcEajUT0rhOz3bHH3cRYtNicyvdtq3JanKzqGghd4JruOKcGUXsNldwXuFfVOXldpAK6++mlm2jj8ThzZu+h6BiVjXKY3A6x8apcMwmGa1az91m7tc3MAQYE7HTWpeL8HIw9096dLbMZRdQiloEREwBNRcP4KXtWiGXW2hhk/ZBiQ3kKH9I+C8Issb+hGW8yLDnVAFg7669aifs+hv3LSvcWbIbNysQWZl0DLGkVHwXggbvpykredJ13GWYHhUacEufWHRCoItowGZogsV8N9DTZ/Szj+BA37QDmXV91BAyBT5TM1FjOz2V7IzKcxNv0cuuR2kwTpy1DxDhuIS9bCMczC5l+0bpBaDOmhFVr6Y5HtZ8zc5yxcBJcq+xZtDln502an2WMX2fv22t5bnpNlH2twHMQzCNNNAdfdVPjNrF2ArO7N6QE3O8GqnPGcAg5M+sVYxuMxgNuVuCGlZ7p+eGAiNzBbSq/GLuKvIUd1IEkSoU9JnKPDN8azO1vTMu8FxF0sc1oDO5klpykgoYjw3rbwvBVvKArKFcqQyqNvEa1PZLCQI6f7UsHxAh4MBl6RoY1BGtW3ntmdJOH/RhYz3VfEYo90yjRrQDSoaT9nI9k++vPOO2GS/dtW3OUEgZjJghSJIHtr2/hlx7yXXzIpumGhTplXLy83ga5Liv0Zi9ce4MU6liDAVYEADT4UxvHK3vhwIUuCpOhnXeJgVZ+qA6HbXymSfzqLtNwt8Hd7pSLhIPMSREHLtPvqDD2GAWYJ6mT4ezxrX6SO04jwm1bsYZ7eY5gobmkDkzTt4rFP2WI+sKIPMHG/7BPh5VRt8ENnDWbpcEEZdBBEg677cvzqx2ff8A4i2Mx1zePrIw/OsibtRhe6xCsNVKkhYgAsGBMg+Q/wAtW+zHbG1hScO6XHZmLhhlgCAIMmZ0ql2hwT2ozsDLLl1LQMr6a7azXLYbh13EY9BagwIPMFjMrR99b2zZK9dt9uMMdxdX2qp+5qtW+1uEP/NI9qP98RXB3OyOPGyMfZeT/uqu/Z3Hj/kt7u7P3Gt7jl8Hp6cfwx2v2/eY++nryr+ysaNPq933Wp+4Uqbi/F01vtDc2OBxgPsst74FygbtjbWe8sYpMpglrQABgGCc3gR8ag7M4y4uHV7uZmOaSwg6OwAJ91cdxDiYGKvl7Yu5gVAOuVsxlgD1gfKuWudOvrp6fwXi6YlS9tbmWYzMmUEjcLO/tGlaKivAcVjb6FVS9eQBF0S66CY1MKRrQWu0WMX0cViI/wAZz95qNaj6EUU8V4OnaniKAMcTfCmYLQQY3glddxR/+NuI9MU/vt2T96U0ae7haUV4cn0hcRH/ADlb22bX4KKmT6S+ID1rJ9tkfgRTRp7RevhBmZsoHUmBroNfaQK5LjHHbwunuMty0QCCBbdT4mcwmuCudvcZiilm6uHZXuIpHdsJlgB6/nWpiONWXZU7grkzWlggAC2CSdD1k/GrpK7vg7d5YD4hLYclss20VuXbqddCdD7q5bF27udMrXCF1zK5MHKRIgzWfgeNycMEtwua5GdmJUkMunNHq6dNa67gmF79mExlWfnH51m/hZGdhb12CGa+w19K4xBBJ0gnaIqyvFBYmVduVYTvbltczOEHoMPGtXinDBZTNmJ1iCI6E/hXIdoXPeWgP1kn2BidfgKnvlXVYW5fAlcIoDc395vGSdZ5idfOjtXrqubn1MhyoQkXieUEsBBUjcnXeocT2pFnu0FrvBkWWDgZSYWCIPTXepuF9qheDzaNvKjNq4IMGMswI9tAOKxFxnR/ql7OgYKRcUrzgAyMoJ2qLFJcfu2ZHDI2cDu2InKymY3EOdJ6VA3b22CAbTCfFlj4/KsC/wDSgBcHdWjB0KsRB0Oqnp0+FJl9iY29N+6t92QMFARu8B7u4OZdMrAnqGJ08KxMdavJLZGYudEOgXkOYD4E1pWPpFEfa2GG3osPPeaK52yXEvaS0DbYvozgOozq9vmUMD6879KfL2txynahgXuHMWtweWOsrrDe/WsHGNipBFm4WFxoOWIUDTbcHUV1tri/1S5D3xdBVUACBQqW5y6hyCeY67z763n7R2lWSZ66RsTp186XKbJhloPZXG/8PzQrZm5W0PojoTO9H2e4xfu5/rNu3ajLlysDm9LN6x2hfjVe52xsgKQGOYsIBWRljxOx6VYudpLQRHIaHEgEoCPaC33aUnPSWXHt5p9K5ufWEa0rN+kkqpYbqRt7TXK2sTfA1DZomCuU7eY8a93fjqZFfIxDAkRk6Nlg83j4eNcD26vK+JVwm9tBroVhnmSNJE7azAq5ZfGbrM1fbLwvErxsW7dx+WYysVgEs0ew6itTgzkYi0TH6VB6vUx+dcmbhs+ldQpGXKVLZo2LfPais8TAkrcbNvIB0P7MjoYMew1w/wA19xXUcexuJyIMUDOZShyrsRDA5PAkfGsHB4+/bxithwSzd3AChpOgAM6DUkUd3jNy4gW7dLxtyxoSrAasTplFafAOGZ7i4hLoVgfRZMwGRgZ0YeFd/wDJLD4WzbpTxzjGWe5E+BtA/wAprPu9usalzK/chlkMpTY/tDNI+NaeL7c3EzZe4cqCYyuJjoOc6+6vMLuIS7dLljnZmaZIMsSemhgnqKxn5NThn4WdvQk7dY+P0Fk/wXP/AJKVcHiuIlMubKVjTKOvrbDbaKVSeXKzeiYWvS+1fEba2Cbb3AVYaLduCc3L6xbxnapcRg8Glkh0ZyiMTzPmZpztzeJbX/atm/wAXBDsrDwazbO3to34ICCGZWBBBBtLr8DVtyvdbkxnUVOBPZGHt7qCCQDmJALEgSN4ED3VoILDdfiHoBw/KAAygDb7PaP4qjwmJzhgMvpOgIB9UlZiflT5aXW0fCEsNZh7YRszEAtcfkLMFbWQuaDy+VSYjhmFIP2dpjB3tzPxWoOFYRrVy6CO80SGNsgRB5V1I0+9j41Z4u4Ki0HW07EFWCEkZGVmjLtIEe/rTZZtiYnh2FW3cutgrL92uZotJpCzE5QAYHWtHhPZjA4i0t1MLaKuAwItp1E9Boddtx1q3bwltrbK4D5gQ7DOucGeVpbMVgxBJrQwV0WlK2xlBZnO5lnMsdddSa1tNOb452Sw9i0121hFNxBmtgWwTnBBWAFneDp4Vw2E7G48OHfDtq99v+XoHRMkgN1II8fGvYjjmPrUP1k+Ips08jwPDXwy2/rNnK6gxnzBRLuTBUgE6jrW7wYrdd5urYVUWIPpkkyBmcTsK77vZrnsZm726TYDLyovK0MuUkyoOurEbVm7WMLC417sKVvxJkkSqDUAkkwJH3xWX2v4bde2Gw4ZnEAqTbQ5dZKkOddfv9+1eyiQuGZATJAzCY/eU/CobL2wZ5lP7wP5VJh+Rw2HwOOzJKXJ20I/Z3IMRvvppvRdp0xT3MtvD3cg0hLD5WMnU7k9DrXdm8h1zXPcB/307MvS6w9ub8Jqf44jzLh+FxRdZw98aMDNlwvMmX1liSYMzI11FUcFwHFu5CWbqx6z23AHkJWfGvX7aAkE3QR5hzPxWrBUdGT/AEj74rXx10sunk78Hxq+rHsDyZ8CyaUWEtX0M5kVgxIkmQQdNhHw8K9ZAI9dR/Gg/GrnBmc37YLyM40zA6D31jWX3/8AF3XkH1a68Qc3sDbeEwQav8PS73iJctXGTcwjwRG2YDz/ACr6LKr5U3L5VPhfdWZ5T28aIW6ndnDYi2uwYWSCjSNV3Mbf/tS47AjKF+q4i4UGUDu7pA3DQQIIJkzJ3r18lfAfCmW4tSeO49VLdvGcRYv3ECJgsQgVWVDkvGC0kFlgAqCZI/Ks7inYLiF0IR3Y5RMs6yY15Sp+Br3yRTFhW5jfd2zOHzJe7C43abJ21Fxo+JSjtdg8UpEvh/8A1GMePqb19AcV4ULr5gwUxryzPgdxXO4zhF1WIARh0bUT7p0+Na+MK8qfsNfYAG7ZWOgZiPZtWngOA37Csou2jm0PMVgRGkKda7s8NvfqL8T/AN1RHhl7/wAtT7//ALVLh+TdcNhexxW9aXvlBuMohTnVQWycwge2PnUPDPoxOIe6lm+ivauMrOyue82kxMDpqP1q7DH8GvE52HdnkVTI01fzO5K/Cl2Vti1jmusxzlQJhZcO6quYxM5XTb9UeFdPhjMTHK3cqPh/0Roq/bXA7wAT3aldCToHmNzSr0n62POlWZLE4VD1qMU9KipbfSpbtKlWfaqr1h8a/TWPY/3ClSpl0s7X8J6PvNS0qVax6ZvZUzUqVaQloxSpUBnaq3EdhSpVmq4/tNuKy+o/rwpUqYkaOH9Ef11ox1pUqoJ+nt/A1Y4D/e7P7x/lalSqUemJ0qFNh7KVKo0MVG2/uNNSoLNRXKVKqiK/0qrf391PSpEqsaVKlW2Wf2i/u9z+H+da4XtX+nT/ABMJ/NYpUqX/AFJ3/T0pqelS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4" name="AutoShape 6" descr="data:image/jpeg;base64,/9j/4AAQSkZJRgABAQAAAQABAAD/2wCEAAkGBxQSEhQUEhQUFRUXFhcYGBcXFRcXFRUZFBYWFxgXFBgYHCggGRolHBYVITEhJyk3Li4uFx8zODMsNygtLisBCgoKDg0OGxAQGzQkHyQsLCwsLCwsLCwsLCwsLCwsLCwsLCwsLCwsLCwsLCwsLCwsLCwsLCwsLCwsLCwsLCwsLP/AABEIAMEBBQMBIgACEQEDEQH/xAAcAAABBQEBAQAAAAAAAAAAAAACAAEDBAUGBwj/xABIEAACAQIEAwQGBgcGBAcBAAABAhEAAwQSITEFIkEGE1FhMkJxgZGhBxQjscHRM1JicoKy8BU0c5Ki4SRDwtIWU5Oz0+LxY//EABkBAQEBAQEBAAAAAAAAAAAAAAABAgMEBf/EACcRAQEAAgICAQQCAgMAAAAAAAABAhEhMQNBEgRRYXEigRMyQpGh/9oADAMBAAIRAxEAPwCRRUgFCoqRRX33xSApwKeKICiGAogKcCiAoEBRAUgKICoGAp4pwKICgYCiApAUUUDAU8U4FOBUDUQFOBTgUDRTgU8U8VAMU8UUUooGAp4p4p4oGilFPFPFRQxT08U8UQMU8U8UoqBopRRRSiimilFPFPFAMUqKKeiudAowKQFGBXVkoogKdRRAVA0UQFOBTgUCihdoFGzQKqkya4eXy/Ganbv4vF87u9Ohs8KVkVgxDFFJnaSJ2qnjcIbXpRB0npPh5HSugtiFA8AB8AK88x/FTiMblkm2gARehloLe8/ICvFj9RnHty+nwy/DdAp4rSv4uy4OdGttG5EbCfTWR1G9Q4Hh7XLNu5IzMoJUyACegP8AtXpx+qxv+008uX0t/wCN2qgU8U8eloeVirGJUEbiRpTiu+OeOXVefLDLHuGinAoopwK0yECniiinipsDFPFPFPFA0UqKKYj8Py+6aiw0U8U4FPFA0UooopRQDFPFFFOBQBFKKOKUVFDFKKOKaiBilRRTUGEBRAU4FEBXVCC0SinAowKgECiApwKICgxOOY7uVZok7KOknx8qLs4C9m2zGWYkk+1jWV22ICCN2ffrChtPi1b3Zi3FvDj9lCfkTXy8st5Wvq4TWMbva3iHd2ig9J5EjcL1P4fGuD7Pf3okyQDblR6wkEjz99afHcYbrs5kTsPAdBWX2bRTiW7z0MwzCCZARvDWuVmo6u5vm0yXBmNuEPLGU6DYBhB2A091BheHOiqbZmUB5SbbaqMoOsMdhrprSx2DRsNda3dMKpYiQ40kxrqurH2QKO1g7tvKVDSBvbaehIlG0J9EaTqfDWkv2rN/M/6Q8K4pctB8673GLFgRLGc3OsrPLtHWpcJibVy9fLnIvIF6AEAhyWXl1IG9Z+B449shLlrMpdiSNGl2OblOm48etSYTF4Z3uMrd0HK5ATk2HPI9EnPG87+dXejW+GkbE3e7tsHHd94GkQebLEjQ9OlNdtlTDDL118PGdqgt8PZL7FXOtsPK8pgnKJjRvRB8PKlf4hctX0ZxnAtsATySGKk8wEE8ortj58p7245eDC+tJop4pvr9q5eQfolyOXnKusrkMglSPT+U1Zu2PtFRTmzIXB8lKg67E8wrvj9Tje+Hny+mynXKvFIipHUgwRB8DSiu8yl6ee42do5p8s0YWmI0/rpRZ2YCniiiniiAiniiinigECnijApoqAYpRRU1ANKKKKUUQEUqOKVBiAUQFEFpwtdUMBRxTqKKKihAogKcCnbY+ypbqLJy4Ptzc0tL++f5a7DhiZVX9m3/ACoT+Fcb2v5r9pP2R/qYj8K7a3or+SN81K/jXyvu+t6c7itqh7J4cXLrgkqC78wMMIBiD7SBVrHW6i7FWs7tEbu3MJBEqCIka67/ACqZXlZ06Pj3CnWy9wOCAZJZQHALbKyjxYe4VLdv4vD5SQzAZi0jvVGTMRLLzDQJQcWwjpagLCllBCvyQSoAymNS07D31Lb7S3rWt1AYGbmVrTa5BGogmX8OkVKnH6DwvjiBVtshOrnlKkyXzGVMdXHjUdnAYW87lWVR3gNtZAJAUE8ra+lVrhD4drdrvbcsoIFw2wSMzZtGWSNcn+UeFR4Hg1p++FthkFwKo9MZcqmZJk66TNZ6aQDgty1ddbTsNFucpCwrMRBDaHUTT3Mfdt3V70BoQqCQUkNlLa6q0EdNKnwuEvWr1xVJ9FSMhByqS2UQ/SRsKNuJut4ZkzZbTDYoYYoxmdCRAGlVECvYe6pg2jlcsdF/VCaiQRIb+oqZMIy3Va2/pW7hBWB6LJJJGjTmGkdKFL9jv1JAtHK+fNC9Rk1BynUNRcQ4axdTh7mUulwgqYBywdxoZLjTyq7TSxZxVwX2zJnHdgSRllQSfCCZJHhrVzAZbzXeUqFKADQESNdpG9Y+GxF9LhF0A/ZwpIiRKkyVkb6TFS2S7vcawSrBbcjMMrEljJ9VtBoT8qu7OYWS8VqY7Auqk2gLjDZS2SffBrA4VisRFwYi2EYOQFgjlyrqrAmdSddR5Vsvxl7ZVbiZpMSBlYHz9U+4ipcPxGzdnnAmOV4Bnwg6E+ytXy5+6zPFh6iqt5TvKn9rb/MPxipinz2PQ+w9amvcMR40gyD4iVIIMHwIFVXwFxDKExrOXUHwJHX4HeumP1GU7cc/pZekkUgtRWcSSYZP4lMfFfH4b1Yr04eSZ9PLn47heQmmijimitsAinijilFEBFKKOKUUARSo4pUGKBRAUQWny102hgKkI0pgtSIKlIALQ3xyn2VPkqHGaJ8Kxnf41vxz+UcBxoZsfbXwNofPN9xrtiOS5+6B8XSuKbm4kP3x/pt/7V21z9G/mUHzn8K+dOn1WFjo/r30PYWwWHpMIWeViu7+UeFDxNtCZ6H5Cn7IXrltCyBQoUElgcuztB1EaisXtfTouL3biKiklwbiaECdGUjUDxFTnj65T3togEdIZdRIkGPHzqjjOP5mRXSClxbhKNOYWydIIG8eNaGK4lhbqMrEBipIVwVYmNAD1MldAetD+0XCbGFa3b5lW5AJIYoS0KSYMBtl6VFgeEGLuRlbLcZF7wcxKhefOu06bCrfD+B27lq2QYPdrMGQGKiZHkQKp8M4ZcCuLdwgpcZBBKg5BG20TG9Xaa/ArT4lL9yAx0X/APrCcxSdc2pH30ScfDYgG8oGS0VIGmr5H1DxlIA2NFg8biLd67KhjyKSwg5RmKarAHtipDxe3evg3rWi2mUrAuCSynNEeBI2nWohuIJhr122M3dylzMZywRlyRm5Trm2oX4I9u6ncuOdGPVdEgnmU6k5h06Ur/DsLdv2xabLmVi2UkEFCpQZWGky3tikeCXbV9BbuEBg5EcpGUgtMaGQwHuqg7eKxFq9zpMWmgsRDDMhMMo8Qu4qBcK9+6zWT3LoqSASAxYkyWXUiIGoqd8ZiLV4d4ueLTgEiJBZC2qiPVTWOvnUYtjF3G7si06quo1M5i0hlg7ECov4TW7+Ls6XE7wNIJA2mYMqNttx1qumKwl1eabLHSV2MNJEgFSNNyKvXjirWwN3USPT5Y1IOjb1WXidm7Iu2SridQuuh9zDbal+6xPZwFy2gbD3s/6okFTpoIJK+/Sr3DMXdZst23lMEyJAkEadQZmZB6VQweBslIsXAHMxzQykiPJomrfDBiVuBb2Vlg8wA3EnpB8Nx1ojReyrbifkfcRWbw63FgTqVdlkmSRMiTWwV3/rrWfZWFujwuz8Qa6+G6ycvPN4VHFKKOKUV7nzgxSiiilFAMUooopRQDFKiilQZIWiC0YFEFre0AFogKMLTgVNroomqnEfRHt/A1eUVncamFCxJPXbpXPyX+NdfFP5xwvB+biDnwa6fhK/ca7HENFo+dxfkH/OuO7Jc2KuN+y5/wAzrXZYuO7UR67fJR+deD0+i5zi7fZuf2W+6tbsBfFq27ZWYHu5iJEBjsT51z3HMdbGe3mGfLOUzJB9vkDXQdk7Fg2wLxt5+Uqc4RoARoBBB3A08qxdba9cNzil3D3LljlVT3nOWTKSgV5BaNpjY1Jxbg1l7Fy4jegjNykMDkWYn3DrVbH8NXv8OEduY3AJOdVy2yZE6mZ11p+OcMZbNx/s5CkloKkCJ03n4ir+mefcHh+B8qtbMMUGvokEr0I13IqPg1u8EYhjPePI0aWBgydyZHjVLCpxC0WOVygRSkFbmYxcMBTJ6Wx76Pg/HCilWCyXYkMGUyxZjB1HqnpVkqbi3gMc/fXyUBb7NTByjQNEAzr76HFYqw2IHejIO6M5hBzFgQcyfszrNFgeK23vX2ZZnuwIhoyggx1IJjYU+Kt4a5id1CmwZzFlObMABDRHL0ii8gbh1m5ft92+dWVp5g6rkykDx1k7npR/UHtXrYRiBlcKAdiNTAOg0IHnA8Kr4zs8hvW1RiA6sQf8PKdx45qFsFibVy0FuFtCASc+x54D/sR8KGl7E8RvWryFkz5bbwSMkglCdQInlXYdaiuouLukD7JwgPqtmbNMg6E6GJ3qIcaxCXk760pKhwMspIcrueYSMq7eNA6W8bdhZtMqmdFlmVxGx5hA9tQW2wmNskd2/eiRIJzcsNPp675dAaf+38vLiLJB5hMRPXQN+dM2BxdqO7uZ9RuT6Os6Pp4VLa41eU5b9gRJ5tVWACZJ1Xp86UgbNrCXVORsk7g7SZ/W0+Bqzw7h9+1cQ993lrWQSZjKYiZ6xsaC1fwrZgENtpgwpjc/qyPHWn4XwhUdWsX8ydVkGZjcqfLYiit4jes+0Oa+P3T9351axWLS36bqsjqddug3NYF/jyK9wopfMoH6o0jxE/Kt4XV2x5JvHTUilFYWG7UoTFxGUzEjmGhj2itzDXluIHUypEg7ae+vZPJjeq+fl4sp3DxSijiny1rbGgZaUUcU+WmxHFPR5aVNjKC0QFEFoVR8xG4yoREaZi28nUwF28auWcna44XLoz3VG7AHwnWh+tJE5h865vjOJv8AfuFXkGWDl1OnNu3jVNL2JymVGfWPRgeHWK4Xz3fD0Y+CWcuuOPQHQ/I/lVDjOKUwVMwpOkx49QK5j/jepAHl3c+6rLO4w103CSwW54fq6ejpXPLyXLt1w8WOPMZXYW3L3T4Ko+JP5V2ONHJb1/XP8o/CuV7CrpdPmg+GY/jXU8RGlrT1Sfi7flXL07uD7Q4NS7XCOYQAfKY295rrOzvBu+tBhcywQMpUMDlKNO43iKxO0Ccmm+Yf1rXVdn8PcNpSrNBJ2YawT0PkBWN6q3pFZ4O9rEWlzKcyGMkqSUthWJ2A1M71f4+bqYe4JuMCIIIL6HxMEjp1qtexN5MQhYEsqGCyH1zbU7RI138qDifHu+sXLZA5oWROhlT6LDz8a0nH3dBZ4pcUahGAHSQYE9ZPh4dayeA8ftpbyOlzV3MhQV53YxEz8q0zxe02lxGA6yoZflNZPCEs9wmYoHlidY9dsu2m0U4Jv7pMFawd+7fYhAma0be9uCoDNtEc6g67x1ocfwC3cxBS3cYBrJaZDgGe7geUa77igwnAke7eyNcUIUCkEQZCudY11Ee+mXhLriGVWVybWbnDAAA5QAQTrIGvgTSfss/BsVwS4l5RbuRnViuUlDyATMeMimxFzF2ntSTcMGJUNqRDRlgnlijxX1hL1uFJOVsoFwNO2fLnGkCOlBiuMXVuWi9sgrJ5lI9LMm66HTXbqKukP/b7d9b7y3zKGkCVJ7w5Nm/dneiu4e1jbwUA22VLjGVWS2iA6HXRm69KmTtEl27ZDWyQockAhw2YZRo0bFai4hgrOLuqtn7Nsjs32fXMoXTY+ttUqxI3CMTZB7q8zGBoWME9eVyVFH/4gv2XZb1tW10PolhA10kePSqj8FxdqTavsxhYBc5ZBOblaV1Fchxji2JbEuH1yDKTCjbUarp63QTpWd7a07a92hUgnuEUn1pj/MQBOtYAx6gEq3UnlOx12Px61l8PxLICXCsWJIJJOUQojUeRPvqPvVTlVsyyWIEHUkkjTwk6VRq2cT3ltbgIXOJGbVp1389KzLN+66jPIYqJERBIPSoLWKzwbNswNuWBoTtGwq3w/AYi+yglLbNoOsHptPn8qrIsNZKIiEglQBqNCQI0n+ta6/g2KcWLCBQbb8jHXlLXWTQgxEEaVyhwlyzmtXSrXFMEyTM8wOYgE8pHwrpeEcVNmxbGSQbrg6xEG0RGn7fyqRLwzOD8TvJctr3jFc6ghtdCQDEzGk7V3+WvN8UQt9xI5Lh0P7LnY/716gEmvR4su3l8+PM0gy0iKnZKDLXXbhpHFKpIpU2mmVFZVjirC5fIC5FjnYn1UQaKN9ZrUxhi258Eb7jXnF++7i4gbKAxGgEsSSOY9YhRWPNzY7/T9VfxC4h3LFxqZAnpAAHo1B9VxPW6JjxO4MkzHhIqM8Hu5o+sPpI3bmkGCdek/Km/sdyTOIbUDxgZQASBm3P4muL0HvcOxJB+3iZjmYxO2+8VLiVa3g3V2zNlILfrZmjr7arngh1+3YyI5ZBGoMg5j4R76fjYyYRlkmMiydzDDU+ZinpU3YYfZOfF/uUV0fE2IKR/5Y+9j+Nc92N0se12/AfhXQcRPMNNkQf6AfxrLbkuPXZVQR66/ca63s7jzbsoAgYcx9LX0nPh5VyfHRrbA0lx5dI/Gu44Fcs9xbW6bZYKZzhSeaZ1YeB+dY9tXrhE3FA2KViGXLZYEDU8zrrp0ouNYy29khfTL2yMy6/pEJIzDwo0wdp8YwVRl7gGVYjm73oVI1gbUuOcKRERgX/S2lClpXV0HUT08fGnCctF0s3ARKH91tfkayOCcKD4e2+Z1LDYEFdHnQEeCkfxGtDE8CXKYbUa6r5DrP7NY/CeGX2tW3S4MrLIGZgfSTfSNhc69RWozfzEmB4ZD3VDAlHUSQVmUQ+rMbUwt4hL5CHMe6kc4nLm8XG2YDTzmhwIxKtc0JbOouFShM5Ekmd+tFZxl4X2ZkOYWsvMpWVzsZ08xvQ4Ecdf7y01y20hXjMmsHKD6G8Dwo/7czXbJZQMhZtCR6dt19YCKbE8XHf2mZR9mLg0bQ58i9dtYqa9xdHu2JB0Zydm0NtxGh8fuou/yixHFMPeu2mZQQC+YlQ2gBAgrJ0YVX4nwqzinRcNcynK5J5zlywFhSwy+k2o8KnxH1RnshQirmfOApt6NbdgdIPpQdK104RgXtNlcByrstwXnJTJqSJaMokT7fZWK1GJcwOLtKStySBM96xEDclXGXaa8/wnD8VcZmZlXOSzEnM0sZMbjxr1DtwETCk4d3Dq62mBdmzBxJDB51jWR0mvNsKLzW8rSHYGDMAamDy+6kqtDDYBbeY3HzSRGaIXQCFnxPzNHFm0NF3bwnmcz186e9ZLDKxAEg6DXlYMNT5gfGk2SPtDIBETtMwug84puofFY3IBAElgsdYJ3EUee4WQWGOfOsRA9YTqfKagfEJa1A3IAAgHmbL95JpfXCkXLYBYFWGk9RoR10++rJalq5xBLvet36nPAJ2kiAB6Omw3rc7P4sWsPcJUsO81Gk6pM6/u1hcYxzXbha6uVgAugI6nWD11Na/ZbFqiXs0lZtiIn0s42nbUVYlZvGk+3u7auT4elzb+8V6ZgGm3bbxRT8VBrzXjpDXmZYystsr0MG2saTXoPALk4az/AIaj4CPwrp4+3Dzel4iaBhRk0EV2jzUNNR5aatM6YnGjlsOfID4sB+NeXFM/6Vjq6jU5YS4ytr5Qzb+FerqKr4jhtm5+ktW3/eRW+Ej2V58vLu9PZh4/jHArwu0LeXvdDpMrEZs3+1PiOG2yIe6QJnVliRIhZ2Gtdpc7N4Vpmxb1ABgZdBGnLHgKgu9jsK08jDUnS4+5ifSJ8Kz82/i4y3wmxBAu5p3hl06jaoe0tyLIHiyj4A12Q7CYbobm4OrAiRMbAeJqvxnsN3yqq38sGdbeadCOjCN6vyml1yxOyxjDp/Ef9RroeKaO2uwUfBFoOH9krlq2EFxGgRMFflrV7iPB7jO5UKQSY1g7edS2NRwvGz9pan9Yn4RXb8L4OHsW2DspNsaQrASq9NOg/wBVczxXs9izctlbJIGaSChiYjr5VqYJMajqsX1QA6BZUQUUAaQNCxgdBWZva3WuUv8AZLG/dRXQsEUyyEDm72BCkxqR8KbHYK8htyVym8ijK7je4MujQJgVRw/E8QjXbrEK2USbiQCFzRpoBr4eNW8XxS474dHCH7W24yyDmVtJ1OlOU1Gpe+sqhM3NtQSj6cs7En9aoeE468lm2ApChARNpyNcuzDf0j8PKr2N4g623LIIynZjO3hHnVDg3HUSzbUo5yookZddB0zSNxVP1UPD+OZWusyiXeTqREIu2h6fdUlrjafWGuEEDugkAjcOzSCY6A/CpOE8atlsQSXh7pYSpMDIo1ietRDH4VsQzMbXd9yNWQAZszSYYSOUnXzpwvP3WMXxe01+0WJyqtwOGGb0sgG0zrSvX8K12ybfdem2aAEOXu7m8AGJ/Go8TawzX7QHdFSLneQ8QQFKZoIjUe+Ke/wqyt2x3cjM7KYadO7uHrP9GnCcpcVw/Dm5h+7IOZ2VstzNAFq5B1JjWNapdoOCrbEozS1q7uYkW0zRKjWRIjY1NxDgIV7MO3M+TmVTH2TmdIn0az+McHuWTbNtwcwdSAuTQWyXmSd1BrE7Wsbjdy/bi27Mdc51DCWVYYk6zFYmHu4hkgiHIIBnLlnrp51e7UcRuNekKQAcpzZSRkyr6pOmlZOFx91lkghpgQI0ga83nWrCVutZZxlOUa76sTBBHh4UbYUZYuXCQCp3AHKQRt5xWQ16465eUEgiSTM6a6aeNWTaLCC2k9APERU0Lfc2UWSqwI1K5ttt/CpL14WwbkTlBb/KJqrcUEFXaV6y0ae6Kku3LccxBEHfUa7jX7qvI2ePcYGJdGAZIQzJmdT4e2rHZV1Bu94Qy5VOxJ0cAHaTqwqDjeJsXFtNhwgOQ5oQJuEyzIE+t8aLsxbDXWVgMptmTMDRkbeYHog0Sug4p2Oe46FCiplAMkymUQBEa9Bp4Vu8Dwxt2VtkglCyyDIMMYI9xFefdo79y3fhb17KwMxdYyAq6SDtPSuz7Cvmw25JFxwZ31hv+qt4bl5cvNzG7lpZaky0stdtvNpFFKpMtKmzTxSx9LDD08IP4bx/FK3eHfSHbuLmNi4u/rKdvcKon6LbBGl+8PaqN9wFWsL9HgtrlW+TE72h116PXCfH29mW9cLd76RsJbIFxbyyJ9AMPk1S4f6R+HtveZf3rVz8FrE4p9Gz3drtvNAAJDjSZ2E1hX/oqxnq3MMf47gP/t1m/FZ+XpFntrw9tsXaH7xK/wAwFX8P2gwj+hisO3svJ+deQj6M8eN1tN+7dX/qy1Xu/R9jgf7sT5i5aPyzzThXulnEow5XQ+xgfuNTha+fH7C4wa/VbvuQN/LNCOB463taxaexLy/cKcD6FikRXgN88QsAHvsUB/i3oEeROlBY7X48bYu9/EQ38wNND6B2rk+McSs3Gw6gmReUsCrCVAcEajUT0rhOz3bHH3cRYtNicyvdtq3JanKzqGghd4JruOKcGUXsNldwXuFfVOXldpAK6++mlm2jj8ThzZu+h6BiVjXKY3A6x8apcMwmGa1az91m7tc3MAQYE7HTWpeL8HIw9096dLbMZRdQiloEREwBNRcP4KXtWiGXW2hhk/ZBiQ3kKH9I+C8Issb+hGW8yLDnVAFg7669aifs+hv3LSvcWbIbNysQWZl0DLGkVHwXggbvpykredJ13GWYHhUacEufWHRCoItowGZogsV8N9DTZ/Szj+BA37QDmXV91BAyBT5TM1FjOz2V7IzKcxNv0cuuR2kwTpy1DxDhuIS9bCMczC5l+0bpBaDOmhFVr6Y5HtZ8zc5yxcBJcq+xZtDln502an2WMX2fv22t5bnpNlH2twHMQzCNNNAdfdVPjNrF2ArO7N6QE3O8GqnPGcAg5M+sVYxuMxgNuVuCGlZ7p+eGAiNzBbSq/GLuKvIUd1IEkSoU9JnKPDN8azO1vTMu8FxF0sc1oDO5klpykgoYjw3rbwvBVvKArKFcqQyqNvEa1PZLCQI6f7UsHxAh4MBl6RoY1BGtW3ntmdJOH/RhYz3VfEYo90yjRrQDSoaT9nI9k++vPOO2GS/dtW3OUEgZjJghSJIHtr2/hlx7yXXzIpumGhTplXLy83ga5Liv0Zi9ce4MU6liDAVYEADT4UxvHK3vhwIUuCpOhnXeJgVZ+qA6HbXymSfzqLtNwt8Hd7pSLhIPMSREHLtPvqDD2GAWYJ6mT4ezxrX6SO04jwm1bsYZ7eY5gobmkDkzTt4rFP2WI+sKIPMHG/7BPh5VRt8ENnDWbpcEEZdBBEg677cvzqx2ff8A4i2Mx1zePrIw/OsibtRhe6xCsNVKkhYgAsGBMg+Q/wAtW+zHbG1hScO6XHZmLhhlgCAIMmZ0ql2hwT2ozsDLLl1LQMr6a7azXLYbh13EY9BagwIPMFjMrR99b2zZK9dt9uMMdxdX2qp+5qtW+1uEP/NI9qP98RXB3OyOPGyMfZeT/uqu/Z3Hj/kt7u7P3Gt7jl8Hp6cfwx2v2/eY++nryr+ysaNPq933Wp+4Uqbi/F01vtDc2OBxgPsst74FygbtjbWe8sYpMpglrQABgGCc3gR8ag7M4y4uHV7uZmOaSwg6OwAJ91cdxDiYGKvl7Yu5gVAOuVsxlgD1gfKuWudOvrp6fwXi6YlS9tbmWYzMmUEjcLO/tGlaKivAcVjb6FVS9eQBF0S66CY1MKRrQWu0WMX0cViI/wAZz95qNaj6EUU8V4OnaniKAMcTfCmYLQQY3glddxR/+NuI9MU/vt2T96U0ae7haUV4cn0hcRH/ADlb22bX4KKmT6S+ID1rJ9tkfgRTRp7RevhBmZsoHUmBroNfaQK5LjHHbwunuMty0QCCBbdT4mcwmuCudvcZiilm6uHZXuIpHdsJlgB6/nWpiONWXZU7grkzWlggAC2CSdD1k/GrpK7vg7d5YD4hLYclss20VuXbqddCdD7q5bF27udMrXCF1zK5MHKRIgzWfgeNycMEtwua5GdmJUkMunNHq6dNa67gmF79mExlWfnH51m/hZGdhb12CGa+w19K4xBBJ0gnaIqyvFBYmVduVYTvbltczOEHoMPGtXinDBZTNmJ1iCI6E/hXIdoXPeWgP1kn2BidfgKnvlXVYW5fAlcIoDc395vGSdZ5idfOjtXrqubn1MhyoQkXieUEsBBUjcnXeocT2pFnu0FrvBkWWDgZSYWCIPTXepuF9qheDzaNvKjNq4IMGMswI9tAOKxFxnR/ql7OgYKRcUrzgAyMoJ2qLFJcfu2ZHDI2cDu2InKymY3EOdJ6VA3b22CAbTCfFlj4/KsC/wDSgBcHdWjB0KsRB0Oqnp0+FJl9iY29N+6t92QMFARu8B7u4OZdMrAnqGJ08KxMdavJLZGYudEOgXkOYD4E1pWPpFEfa2GG3osPPeaK52yXEvaS0DbYvozgOozq9vmUMD6879KfL2txynahgXuHMWtweWOsrrDe/WsHGNipBFm4WFxoOWIUDTbcHUV1tri/1S5D3xdBVUACBQqW5y6hyCeY67z763n7R2lWSZ66RsTp186XKbJhloPZXG/8PzQrZm5W0PojoTO9H2e4xfu5/rNu3ajLlysDm9LN6x2hfjVe52xsgKQGOYsIBWRljxOx6VYudpLQRHIaHEgEoCPaC33aUnPSWXHt5p9K5ufWEa0rN+kkqpYbqRt7TXK2sTfA1DZomCuU7eY8a93fjqZFfIxDAkRk6Nlg83j4eNcD26vK+JVwm9tBroVhnmSNJE7azAq5ZfGbrM1fbLwvErxsW7dx+WYysVgEs0ew6itTgzkYi0TH6VB6vUx+dcmbhs+ldQpGXKVLZo2LfPais8TAkrcbNvIB0P7MjoYMew1w/wA19xXUcexuJyIMUDOZShyrsRDA5PAkfGsHB4+/bxithwSzd3AChpOgAM6DUkUd3jNy4gW7dLxtyxoSrAasTplFafAOGZ7i4hLoVgfRZMwGRgZ0YeFd/wDJLD4WzbpTxzjGWe5E+BtA/wAprPu9usalzK/chlkMpTY/tDNI+NaeL7c3EzZe4cqCYyuJjoOc6+6vMLuIS7dLljnZmaZIMsSemhgnqKxn5NThn4WdvQk7dY+P0Fk/wXP/AJKVcHiuIlMubKVjTKOvrbDbaKVSeXKzeiYWvS+1fEba2Cbb3AVYaLduCc3L6xbxnapcRg8Glkh0ZyiMTzPmZpztzeJbX/atm/wAXBDsrDwazbO3to34ICCGZWBBBBtLr8DVtyvdbkxnUVOBPZGHt7qCCQDmJALEgSN4ED3VoILDdfiHoBw/KAAygDb7PaP4qjwmJzhgMvpOgIB9UlZiflT5aXW0fCEsNZh7YRszEAtcfkLMFbWQuaDy+VSYjhmFIP2dpjB3tzPxWoOFYRrVy6CO80SGNsgRB5V1I0+9j41Z4u4Ki0HW07EFWCEkZGVmjLtIEe/rTZZtiYnh2FW3cutgrL92uZotJpCzE5QAYHWtHhPZjA4i0t1MLaKuAwItp1E9Boddtx1q3bwltrbK4D5gQ7DOucGeVpbMVgxBJrQwV0WlK2xlBZnO5lnMsdddSa1tNOb452Sw9i0121hFNxBmtgWwTnBBWAFneDp4Vw2E7G48OHfDtq99v+XoHRMkgN1II8fGvYjjmPrUP1k+Ips08jwPDXwy2/rNnK6gxnzBRLuTBUgE6jrW7wYrdd5urYVUWIPpkkyBmcTsK77vZrnsZm726TYDLyovK0MuUkyoOurEbVm7WMLC417sKVvxJkkSqDUAkkwJH3xWX2v4bde2Gw4ZnEAqTbQ5dZKkOddfv9+1eyiQuGZATJAzCY/eU/CobL2wZ5lP7wP5VJh+Rw2HwOOzJKXJ20I/Z3IMRvvppvRdp0xT3MtvD3cg0hLD5WMnU7k9DrXdm8h1zXPcB/307MvS6w9ub8Jqf44jzLh+FxRdZw98aMDNlwvMmX1liSYMzI11FUcFwHFu5CWbqx6z23AHkJWfGvX7aAkE3QR5hzPxWrBUdGT/AEj74rXx10sunk78Hxq+rHsDyZ8CyaUWEtX0M5kVgxIkmQQdNhHw8K9ZAI9dR/Gg/GrnBmc37YLyM40zA6D31jWX3/8AF3XkH1a68Qc3sDbeEwQav8PS73iJctXGTcwjwRG2YDz/ACr6LKr5U3L5VPhfdWZ5T28aIW6ndnDYi2uwYWSCjSNV3Mbf/tS47AjKF+q4i4UGUDu7pA3DQQIIJkzJ3r18lfAfCmW4tSeO49VLdvGcRYv3ECJgsQgVWVDkvGC0kFlgAqCZI/Ks7inYLiF0IR3Y5RMs6yY15Sp+Br3yRTFhW5jfd2zOHzJe7C43abJ21Fxo+JSjtdg8UpEvh/8A1GMePqb19AcV4ULr5gwUxryzPgdxXO4zhF1WIARh0bUT7p0+Na+MK8qfsNfYAG7ZWOgZiPZtWngOA37Csou2jm0PMVgRGkKda7s8NvfqL8T/AN1RHhl7/wAtT7//ALVLh+TdcNhexxW9aXvlBuMohTnVQWycwge2PnUPDPoxOIe6lm+ivauMrOyue82kxMDpqP1q7DH8GvE52HdnkVTI01fzO5K/Cl2Vti1jmusxzlQJhZcO6quYxM5XTb9UeFdPhjMTHK3cqPh/0Roq/bXA7wAT3aldCToHmNzSr0n62POlWZLE4VD1qMU9KipbfSpbtKlWfaqr1h8a/TWPY/3ClSpl0s7X8J6PvNS0qVax6ZvZUzUqVaQloxSpUBnaq3EdhSpVmq4/tNuKy+o/rwpUqYkaOH9Ef11ox1pUqoJ+nt/A1Y4D/e7P7x/lalSqUemJ0qFNh7KVKo0MVG2/uNNSoLNRXKVKqiK/0qrf391PSpEqsaVKlW2Wf2i/u9z+H+da4XtX+nT/ABMJ/NYpUqX/AFJ3/T0pqelS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data:image/jpeg;base64,/9j/4AAQSkZJRgABAQAAAQABAAD/2wCEAAkGBxQSEhQUEhQUFRUXFhcYGBcXFRcXFRUZFBYWFxgXFBgYHCggGRolHBYVITEhJyk3Li4uFx8zODMsNygtLisBCgoKDg0OGxAQGzQkHyQsLCwsLCwsLCwsLCwsLCwsLCwsLCwsLCwsLCwsLCwsLCwsLCwsLCwsLCwsLCwsLCwsLP/AABEIAMEBBQMBIgACEQEDEQH/xAAcAAABBQEBAQAAAAAAAAAAAAACAAEDBAUGBwj/xABIEAACAQIEAwQGBgcGBAcBAAABAhEAAwQSITEFIkEGE1FhMkJxgZGhBxQjscHRM1JicoKy8BU0c5Ki4SRDwtIWU5Oz0+LxY//EABkBAQEBAQEBAAAAAAAAAAAAAAABAgMEBf/EACcRAQEAAgICAQQCAgMAAAAAAAABAhEhMQNBEgRRYXEigRMyQpGh/9oADAMBAAIRAxEAPwCRRUgFCoqRRX33xSApwKeKICiGAogKcCiAoEBRAUgKICoGAp4pwKICgYCiApAUUUDAU8U4FOBUDUQFOBTgUDRTgU8U8VAMU8UUUooGAp4p4p4oGilFPFPFRQxT08U8UQMU8U8UoqBopRRRSiimilFPFPFAMUqKKeiudAowKQFGBXVkoogKdRRAVA0UQFOBTgUCihdoFGzQKqkya4eXy/Ganbv4vF87u9Ohs8KVkVgxDFFJnaSJ2qnjcIbXpRB0npPh5HSugtiFA8AB8AK88x/FTiMblkm2gARehloLe8/ICvFj9RnHty+nwy/DdAp4rSv4uy4OdGttG5EbCfTWR1G9Q4Hh7XLNu5IzMoJUyACegP8AtXpx+qxv+008uX0t/wCN2qgU8U8eloeVirGJUEbiRpTiu+OeOXVefLDLHuGinAoopwK0yECniiinipsDFPFPFPFA0UqKKYj8Py+6aiw0U8U4FPFA0UooopRQDFPFFFOBQBFKKOKUVFDFKKOKaiBilRRTUGEBRAU4FEBXVCC0SinAowKgECiApwKICgxOOY7uVZok7KOknx8qLs4C9m2zGWYkk+1jWV22ICCN2ffrChtPi1b3Zi3FvDj9lCfkTXy8st5Wvq4TWMbva3iHd2ig9J5EjcL1P4fGuD7Pf3okyQDblR6wkEjz99afHcYbrs5kTsPAdBWX2bRTiW7z0MwzCCZARvDWuVmo6u5vm0yXBmNuEPLGU6DYBhB2A091BheHOiqbZmUB5SbbaqMoOsMdhrprSx2DRsNda3dMKpYiQ40kxrqurH2QKO1g7tvKVDSBvbaehIlG0J9EaTqfDWkv2rN/M/6Q8K4pctB8673GLFgRLGc3OsrPLtHWpcJibVy9fLnIvIF6AEAhyWXl1IG9Z+B449shLlrMpdiSNGl2OblOm48etSYTF4Z3uMrd0HK5ATk2HPI9EnPG87+dXejW+GkbE3e7tsHHd94GkQebLEjQ9OlNdtlTDDL118PGdqgt8PZL7FXOtsPK8pgnKJjRvRB8PKlf4hctX0ZxnAtsATySGKk8wEE8ortj58p7245eDC+tJop4pvr9q5eQfolyOXnKusrkMglSPT+U1Zu2PtFRTmzIXB8lKg67E8wrvj9Tje+Hny+mynXKvFIipHUgwRB8DSiu8yl6ee42do5p8s0YWmI0/rpRZ2YCniiiniiAiniiinigECnijApoqAYpRRU1ANKKKKUUQEUqOKVBiAUQFEFpwtdUMBRxTqKKKihAogKcCnbY+ypbqLJy4Ptzc0tL++f5a7DhiZVX9m3/ACoT+Fcb2v5r9pP2R/qYj8K7a3or+SN81K/jXyvu+t6c7itqh7J4cXLrgkqC78wMMIBiD7SBVrHW6i7FWs7tEbu3MJBEqCIka67/ACqZXlZ06Pj3CnWy9wOCAZJZQHALbKyjxYe4VLdv4vD5SQzAZi0jvVGTMRLLzDQJQcWwjpagLCllBCvyQSoAymNS07D31Lb7S3rWt1AYGbmVrTa5BGogmX8OkVKnH6DwvjiBVtshOrnlKkyXzGVMdXHjUdnAYW87lWVR3gNtZAJAUE8ra+lVrhD4drdrvbcsoIFw2wSMzZtGWSNcn+UeFR4Hg1p++FthkFwKo9MZcqmZJk66TNZ6aQDgty1ddbTsNFucpCwrMRBDaHUTT3Mfdt3V70BoQqCQUkNlLa6q0EdNKnwuEvWr1xVJ9FSMhByqS2UQ/SRsKNuJut4ZkzZbTDYoYYoxmdCRAGlVECvYe6pg2jlcsdF/VCaiQRIb+oqZMIy3Va2/pW7hBWB6LJJJGjTmGkdKFL9jv1JAtHK+fNC9Rk1BynUNRcQ4axdTh7mUulwgqYBywdxoZLjTyq7TSxZxVwX2zJnHdgSRllQSfCCZJHhrVzAZbzXeUqFKADQESNdpG9Y+GxF9LhF0A/ZwpIiRKkyVkb6TFS2S7vcawSrBbcjMMrEljJ9VtBoT8qu7OYWS8VqY7Auqk2gLjDZS2SffBrA4VisRFwYi2EYOQFgjlyrqrAmdSddR5Vsvxl7ZVbiZpMSBlYHz9U+4ipcPxGzdnnAmOV4Bnwg6E+ytXy5+6zPFh6iqt5TvKn9rb/MPxipinz2PQ+w9amvcMR40gyD4iVIIMHwIFVXwFxDKExrOXUHwJHX4HeumP1GU7cc/pZekkUgtRWcSSYZP4lMfFfH4b1Yr04eSZ9PLn47heQmmijimitsAinijilFEBFKKOKUUARSo4pUGKBRAUQWny102hgKkI0pgtSIKlIALQ3xyn2VPkqHGaJ8Kxnf41vxz+UcBxoZsfbXwNofPN9xrtiOS5+6B8XSuKbm4kP3x/pt/7V21z9G/mUHzn8K+dOn1WFjo/r30PYWwWHpMIWeViu7+UeFDxNtCZ6H5Cn7IXrltCyBQoUElgcuztB1EaisXtfTouL3biKiklwbiaECdGUjUDxFTnj65T3togEdIZdRIkGPHzqjjOP5mRXSClxbhKNOYWydIIG8eNaGK4lhbqMrEBipIVwVYmNAD1MldAetD+0XCbGFa3b5lW5AJIYoS0KSYMBtl6VFgeEGLuRlbLcZF7wcxKhefOu06bCrfD+B27lq2QYPdrMGQGKiZHkQKp8M4ZcCuLdwgpcZBBKg5BG20TG9Xaa/ArT4lL9yAx0X/APrCcxSdc2pH30ScfDYgG8oGS0VIGmr5H1DxlIA2NFg8biLd67KhjyKSwg5RmKarAHtipDxe3evg3rWi2mUrAuCSynNEeBI2nWohuIJhr122M3dylzMZywRlyRm5Trm2oX4I9u6ncuOdGPVdEgnmU6k5h06Ur/DsLdv2xabLmVi2UkEFCpQZWGky3tikeCXbV9BbuEBg5EcpGUgtMaGQwHuqg7eKxFq9zpMWmgsRDDMhMMo8Qu4qBcK9+6zWT3LoqSASAxYkyWXUiIGoqd8ZiLV4d4ueLTgEiJBZC2qiPVTWOvnUYtjF3G7si06quo1M5i0hlg7ECov4TW7+Ls6XE7wNIJA2mYMqNttx1qumKwl1eabLHSV2MNJEgFSNNyKvXjirWwN3USPT5Y1IOjb1WXidm7Iu2SridQuuh9zDbal+6xPZwFy2gbD3s/6okFTpoIJK+/Sr3DMXdZst23lMEyJAkEadQZmZB6VQweBslIsXAHMxzQykiPJomrfDBiVuBb2Vlg8wA3EnpB8Nx1ojReyrbifkfcRWbw63FgTqVdlkmSRMiTWwV3/rrWfZWFujwuz8Qa6+G6ycvPN4VHFKKOKUV7nzgxSiiilFAMUooopRQDFKiilQZIWiC0YFEFre0AFogKMLTgVNroomqnEfRHt/A1eUVncamFCxJPXbpXPyX+NdfFP5xwvB+biDnwa6fhK/ca7HENFo+dxfkH/OuO7Jc2KuN+y5/wAzrXZYuO7UR67fJR+deD0+i5zi7fZuf2W+6tbsBfFq27ZWYHu5iJEBjsT51z3HMdbGe3mGfLOUzJB9vkDXQdk7Fg2wLxt5+Uqc4RoARoBBB3A08qxdba9cNzil3D3LljlVT3nOWTKSgV5BaNpjY1Jxbg1l7Fy4jegjNykMDkWYn3DrVbH8NXv8OEduY3AJOdVy2yZE6mZ11p+OcMZbNx/s5CkloKkCJ03n4ir+mefcHh+B8qtbMMUGvokEr0I13IqPg1u8EYhjPePI0aWBgydyZHjVLCpxC0WOVygRSkFbmYxcMBTJ6Wx76Pg/HCilWCyXYkMGUyxZjB1HqnpVkqbi3gMc/fXyUBb7NTByjQNEAzr76HFYqw2IHejIO6M5hBzFgQcyfszrNFgeK23vX2ZZnuwIhoyggx1IJjYU+Kt4a5id1CmwZzFlObMABDRHL0ii8gbh1m5ft92+dWVp5g6rkykDx1k7npR/UHtXrYRiBlcKAdiNTAOg0IHnA8Kr4zs8hvW1RiA6sQf8PKdx45qFsFibVy0FuFtCASc+x54D/sR8KGl7E8RvWryFkz5bbwSMkglCdQInlXYdaiuouLukD7JwgPqtmbNMg6E6GJ3qIcaxCXk760pKhwMspIcrueYSMq7eNA6W8bdhZtMqmdFlmVxGx5hA9tQW2wmNskd2/eiRIJzcsNPp675dAaf+38vLiLJB5hMRPXQN+dM2BxdqO7uZ9RuT6Os6Pp4VLa41eU5b9gRJ5tVWACZJ1Xp86UgbNrCXVORsk7g7SZ/W0+Bqzw7h9+1cQ993lrWQSZjKYiZ6xsaC1fwrZgENtpgwpjc/qyPHWn4XwhUdWsX8ydVkGZjcqfLYiit4jes+0Oa+P3T9351axWLS36bqsjqddug3NYF/jyK9wopfMoH6o0jxE/Kt4XV2x5JvHTUilFYWG7UoTFxGUzEjmGhj2itzDXluIHUypEg7ae+vZPJjeq+fl4sp3DxSijiny1rbGgZaUUcU+WmxHFPR5aVNjKC0QFEFoVR8xG4yoREaZi28nUwF28auWcna44XLoz3VG7AHwnWh+tJE5h865vjOJv8AfuFXkGWDl1OnNu3jVNL2JymVGfWPRgeHWK4Xz3fD0Y+CWcuuOPQHQ/I/lVDjOKUwVMwpOkx49QK5j/jepAHl3c+6rLO4w103CSwW54fq6ejpXPLyXLt1w8WOPMZXYW3L3T4Ko+JP5V2ONHJb1/XP8o/CuV7CrpdPmg+GY/jXU8RGlrT1Sfi7flXL07uD7Q4NS7XCOYQAfKY295rrOzvBu+tBhcywQMpUMDlKNO43iKxO0Ccmm+Yf1rXVdn8PcNpSrNBJ2YawT0PkBWN6q3pFZ4O9rEWlzKcyGMkqSUthWJ2A1M71f4+bqYe4JuMCIIIL6HxMEjp1qtexN5MQhYEsqGCyH1zbU7RI138qDifHu+sXLZA5oWROhlT6LDz8a0nH3dBZ4pcUahGAHSQYE9ZPh4dayeA8ftpbyOlzV3MhQV53YxEz8q0zxe02lxGA6yoZflNZPCEs9wmYoHlidY9dsu2m0U4Jv7pMFawd+7fYhAma0be9uCoDNtEc6g67x1ocfwC3cxBS3cYBrJaZDgGe7geUa77igwnAke7eyNcUIUCkEQZCudY11Ee+mXhLriGVWVybWbnDAAA5QAQTrIGvgTSfss/BsVwS4l5RbuRnViuUlDyATMeMimxFzF2ntSTcMGJUNqRDRlgnlijxX1hL1uFJOVsoFwNO2fLnGkCOlBiuMXVuWi9sgrJ5lI9LMm66HTXbqKukP/b7d9b7y3zKGkCVJ7w5Nm/dneiu4e1jbwUA22VLjGVWS2iA6HXRm69KmTtEl27ZDWyQockAhw2YZRo0bFai4hgrOLuqtn7Nsjs32fXMoXTY+ttUqxI3CMTZB7q8zGBoWME9eVyVFH/4gv2XZb1tW10PolhA10kePSqj8FxdqTavsxhYBc5ZBOblaV1Fchxji2JbEuH1yDKTCjbUarp63QTpWd7a07a92hUgnuEUn1pj/MQBOtYAx6gEq3UnlOx12Px61l8PxLICXCsWJIJJOUQojUeRPvqPvVTlVsyyWIEHUkkjTwk6VRq2cT3ltbgIXOJGbVp1389KzLN+66jPIYqJERBIPSoLWKzwbNswNuWBoTtGwq3w/AYi+yglLbNoOsHptPn8qrIsNZKIiEglQBqNCQI0n+ta6/g2KcWLCBQbb8jHXlLXWTQgxEEaVyhwlyzmtXSrXFMEyTM8wOYgE8pHwrpeEcVNmxbGSQbrg6xEG0RGn7fyqRLwzOD8TvJctr3jFc6ghtdCQDEzGk7V3+WvN8UQt9xI5Lh0P7LnY/716gEmvR4su3l8+PM0gy0iKnZKDLXXbhpHFKpIpU2mmVFZVjirC5fIC5FjnYn1UQaKN9ZrUxhi258Eb7jXnF++7i4gbKAxGgEsSSOY9YhRWPNzY7/T9VfxC4h3LFxqZAnpAAHo1B9VxPW6JjxO4MkzHhIqM8Hu5o+sPpI3bmkGCdek/Km/sdyTOIbUDxgZQASBm3P4muL0HvcOxJB+3iZjmYxO2+8VLiVa3g3V2zNlILfrZmjr7arngh1+3YyI5ZBGoMg5j4R76fjYyYRlkmMiydzDDU+ZinpU3YYfZOfF/uUV0fE2IKR/5Y+9j+Nc92N0se12/AfhXQcRPMNNkQf6AfxrLbkuPXZVQR66/ca63s7jzbsoAgYcx9LX0nPh5VyfHRrbA0lx5dI/Gu44Fcs9xbW6bZYKZzhSeaZ1YeB+dY9tXrhE3FA2KViGXLZYEDU8zrrp0ouNYy29khfTL2yMy6/pEJIzDwo0wdp8YwVRl7gGVYjm73oVI1gbUuOcKRERgX/S2lClpXV0HUT08fGnCctF0s3ARKH91tfkayOCcKD4e2+Z1LDYEFdHnQEeCkfxGtDE8CXKYbUa6r5DrP7NY/CeGX2tW3S4MrLIGZgfSTfSNhc69RWozfzEmB4ZD3VDAlHUSQVmUQ+rMbUwt4hL5CHMe6kc4nLm8XG2YDTzmhwIxKtc0JbOouFShM5Ekmd+tFZxl4X2ZkOYWsvMpWVzsZ08xvQ4Ecdf7y01y20hXjMmsHKD6G8Dwo/7czXbJZQMhZtCR6dt19YCKbE8XHf2mZR9mLg0bQ58i9dtYqa9xdHu2JB0Zydm0NtxGh8fuou/yixHFMPeu2mZQQC+YlQ2gBAgrJ0YVX4nwqzinRcNcynK5J5zlywFhSwy+k2o8KnxH1RnshQirmfOApt6NbdgdIPpQdK104RgXtNlcByrstwXnJTJqSJaMokT7fZWK1GJcwOLtKStySBM96xEDclXGXaa8/wnD8VcZmZlXOSzEnM0sZMbjxr1DtwETCk4d3Dq62mBdmzBxJDB51jWR0mvNsKLzW8rSHYGDMAamDy+6kqtDDYBbeY3HzSRGaIXQCFnxPzNHFm0NF3bwnmcz186e9ZLDKxAEg6DXlYMNT5gfGk2SPtDIBETtMwug84puofFY3IBAElgsdYJ3EUee4WQWGOfOsRA9YTqfKagfEJa1A3IAAgHmbL95JpfXCkXLYBYFWGk9RoR10++rJalq5xBLvet36nPAJ2kiAB6Omw3rc7P4sWsPcJUsO81Gk6pM6/u1hcYxzXbha6uVgAugI6nWD11Na/ZbFqiXs0lZtiIn0s42nbUVYlZvGk+3u7auT4elzb+8V6ZgGm3bbxRT8VBrzXjpDXmZYystsr0MG2saTXoPALk4az/AIaj4CPwrp4+3Dzel4iaBhRk0EV2jzUNNR5aatM6YnGjlsOfID4sB+NeXFM/6Vjq6jU5YS4ytr5Qzb+FerqKr4jhtm5+ktW3/eRW+Ej2V58vLu9PZh4/jHArwu0LeXvdDpMrEZs3+1PiOG2yIe6QJnVliRIhZ2Gtdpc7N4Vpmxb1ABgZdBGnLHgKgu9jsK08jDUnS4+5ifSJ8Kz82/i4y3wmxBAu5p3hl06jaoe0tyLIHiyj4A12Q7CYbobm4OrAiRMbAeJqvxnsN3yqq38sGdbeadCOjCN6vyml1yxOyxjDp/Ef9RroeKaO2uwUfBFoOH9krlq2EFxGgRMFflrV7iPB7jO5UKQSY1g7edS2NRwvGz9pan9Yn4RXb8L4OHsW2DspNsaQrASq9NOg/wBVczxXs9izctlbJIGaSChiYjr5VqYJMajqsX1QA6BZUQUUAaQNCxgdBWZva3WuUv8AZLG/dRXQsEUyyEDm72BCkxqR8KbHYK8htyVym8ijK7je4MujQJgVRw/E8QjXbrEK2USbiQCFzRpoBr4eNW8XxS474dHCH7W24yyDmVtJ1OlOU1Gpe+sqhM3NtQSj6cs7En9aoeE468lm2ApChARNpyNcuzDf0j8PKr2N4g623LIIynZjO3hHnVDg3HUSzbUo5yookZddB0zSNxVP1UPD+OZWusyiXeTqREIu2h6fdUlrjafWGuEEDugkAjcOzSCY6A/CpOE8atlsQSXh7pYSpMDIo1ietRDH4VsQzMbXd9yNWQAZszSYYSOUnXzpwvP3WMXxe01+0WJyqtwOGGb0sgG0zrSvX8K12ybfdem2aAEOXu7m8AGJ/Go8TawzX7QHdFSLneQ8QQFKZoIjUe+Ke/wqyt2x3cjM7KYadO7uHrP9GnCcpcVw/Dm5h+7IOZ2VstzNAFq5B1JjWNapdoOCrbEozS1q7uYkW0zRKjWRIjY1NxDgIV7MO3M+TmVTH2TmdIn0az+McHuWTbNtwcwdSAuTQWyXmSd1BrE7Wsbjdy/bi27Mdc51DCWVYYk6zFYmHu4hkgiHIIBnLlnrp51e7UcRuNekKQAcpzZSRkyr6pOmlZOFx91lkghpgQI0ga83nWrCVutZZxlOUa76sTBBHh4UbYUZYuXCQCp3AHKQRt5xWQ16465eUEgiSTM6a6aeNWTaLCC2k9APERU0Lfc2UWSqwI1K5ttt/CpL14WwbkTlBb/KJqrcUEFXaV6y0ae6Kku3LccxBEHfUa7jX7qvI2ePcYGJdGAZIQzJmdT4e2rHZV1Bu94Qy5VOxJ0cAHaTqwqDjeJsXFtNhwgOQ5oQJuEyzIE+t8aLsxbDXWVgMptmTMDRkbeYHog0Sug4p2Oe46FCiplAMkymUQBEa9Bp4Vu8Dwxt2VtkglCyyDIMMYI9xFefdo79y3fhb17KwMxdYyAq6SDtPSuz7Cvmw25JFxwZ31hv+qt4bl5cvNzG7lpZaky0stdtvNpFFKpMtKmzTxSx9LDD08IP4bx/FK3eHfSHbuLmNi4u/rKdvcKon6LbBGl+8PaqN9wFWsL9HgtrlW+TE72h116PXCfH29mW9cLd76RsJbIFxbyyJ9AMPk1S4f6R+HtveZf3rVz8FrE4p9Gz3drtvNAAJDjSZ2E1hX/oqxnq3MMf47gP/t1m/FZ+XpFntrw9tsXaH7xK/wAwFX8P2gwj+hisO3svJ+deQj6M8eN1tN+7dX/qy1Xu/R9jgf7sT5i5aPyzzThXulnEow5XQ+xgfuNTha+fH7C4wa/VbvuQN/LNCOB463taxaexLy/cKcD6FikRXgN88QsAHvsUB/i3oEeROlBY7X48bYu9/EQ38wNND6B2rk+McSs3Gw6gmReUsCrCVAcEajUT0rhOz3bHH3cRYtNicyvdtq3JanKzqGghd4JruOKcGUXsNldwXuFfVOXldpAK6++mlm2jj8ThzZu+h6BiVjXKY3A6x8apcMwmGa1az91m7tc3MAQYE7HTWpeL8HIw9096dLbMZRdQiloEREwBNRcP4KXtWiGXW2hhk/ZBiQ3kKH9I+C8Issb+hGW8yLDnVAFg7669aifs+hv3LSvcWbIbNysQWZl0DLGkVHwXggbvpykredJ13GWYHhUacEufWHRCoItowGZogsV8N9DTZ/Szj+BA37QDmXV91BAyBT5TM1FjOz2V7IzKcxNv0cuuR2kwTpy1DxDhuIS9bCMczC5l+0bpBaDOmhFVr6Y5HtZ8zc5yxcBJcq+xZtDln502an2WMX2fv22t5bnpNlH2twHMQzCNNNAdfdVPjNrF2ArO7N6QE3O8GqnPGcAg5M+sVYxuMxgNuVuCGlZ7p+eGAiNzBbSq/GLuKvIUd1IEkSoU9JnKPDN8azO1vTMu8FxF0sc1oDO5klpykgoYjw3rbwvBVvKArKFcqQyqNvEa1PZLCQI6f7UsHxAh4MBl6RoY1BGtW3ntmdJOH/RhYz3VfEYo90yjRrQDSoaT9nI9k++vPOO2GS/dtW3OUEgZjJghSJIHtr2/hlx7yXXzIpumGhTplXLy83ga5Liv0Zi9ce4MU6liDAVYEADT4UxvHK3vhwIUuCpOhnXeJgVZ+qA6HbXymSfzqLtNwt8Hd7pSLhIPMSREHLtPvqDD2GAWYJ6mT4ezxrX6SO04jwm1bsYZ7eY5gobmkDkzTt4rFP2WI+sKIPMHG/7BPh5VRt8ENnDWbpcEEZdBBEg677cvzqx2ff8A4i2Mx1zePrIw/OsibtRhe6xCsNVKkhYgAsGBMg+Q/wAtW+zHbG1hScO6XHZmLhhlgCAIMmZ0ql2hwT2ozsDLLl1LQMr6a7azXLYbh13EY9BagwIPMFjMrR99b2zZK9dt9uMMdxdX2qp+5qtW+1uEP/NI9qP98RXB3OyOPGyMfZeT/uqu/Z3Hj/kt7u7P3Gt7jl8Hp6cfwx2v2/eY++nryr+ysaNPq933Wp+4Uqbi/F01vtDc2OBxgPsst74FygbtjbWe8sYpMpglrQABgGCc3gR8ag7M4y4uHV7uZmOaSwg6OwAJ91cdxDiYGKvl7Yu5gVAOuVsxlgD1gfKuWudOvrp6fwXi6YlS9tbmWYzMmUEjcLO/tGlaKivAcVjb6FVS9eQBF0S66CY1MKRrQWu0WMX0cViI/wAZz95qNaj6EUU8V4OnaniKAMcTfCmYLQQY3glddxR/+NuI9MU/vt2T96U0ae7haUV4cn0hcRH/ADlb22bX4KKmT6S+ID1rJ9tkfgRTRp7RevhBmZsoHUmBroNfaQK5LjHHbwunuMty0QCCBbdT4mcwmuCudvcZiilm6uHZXuIpHdsJlgB6/nWpiONWXZU7grkzWlggAC2CSdD1k/GrpK7vg7d5YD4hLYclss20VuXbqddCdD7q5bF27udMrXCF1zK5MHKRIgzWfgeNycMEtwua5GdmJUkMunNHq6dNa67gmF79mExlWfnH51m/hZGdhb12CGa+w19K4xBBJ0gnaIqyvFBYmVduVYTvbltczOEHoMPGtXinDBZTNmJ1iCI6E/hXIdoXPeWgP1kn2BidfgKnvlXVYW5fAlcIoDc395vGSdZ5idfOjtXrqubn1MhyoQkXieUEsBBUjcnXeocT2pFnu0FrvBkWWDgZSYWCIPTXepuF9qheDzaNvKjNq4IMGMswI9tAOKxFxnR/ql7OgYKRcUrzgAyMoJ2qLFJcfu2ZHDI2cDu2InKymY3EOdJ6VA3b22CAbTCfFlj4/KsC/wDSgBcHdWjB0KsRB0Oqnp0+FJl9iY29N+6t92QMFARu8B7u4OZdMrAnqGJ08KxMdavJLZGYudEOgXkOYD4E1pWPpFEfa2GG3osPPeaK52yXEvaS0DbYvozgOozq9vmUMD6879KfL2txynahgXuHMWtweWOsrrDe/WsHGNipBFm4WFxoOWIUDTbcHUV1tri/1S5D3xdBVUACBQqW5y6hyCeY67z763n7R2lWSZ66RsTp186XKbJhloPZXG/8PzQrZm5W0PojoTO9H2e4xfu5/rNu3ajLlysDm9LN6x2hfjVe52xsgKQGOYsIBWRljxOx6VYudpLQRHIaHEgEoCPaC33aUnPSWXHt5p9K5ufWEa0rN+kkqpYbqRt7TXK2sTfA1DZomCuU7eY8a93fjqZFfIxDAkRk6Nlg83j4eNcD26vK+JVwm9tBroVhnmSNJE7azAq5ZfGbrM1fbLwvErxsW7dx+WYysVgEs0ew6itTgzkYi0TH6VB6vUx+dcmbhs+ldQpGXKVLZo2LfPais8TAkrcbNvIB0P7MjoYMew1w/wA19xXUcexuJyIMUDOZShyrsRDA5PAkfGsHB4+/bxithwSzd3AChpOgAM6DUkUd3jNy4gW7dLxtyxoSrAasTplFafAOGZ7i4hLoVgfRZMwGRgZ0YeFd/wDJLD4WzbpTxzjGWe5E+BtA/wAprPu9usalzK/chlkMpTY/tDNI+NaeL7c3EzZe4cqCYyuJjoOc6+6vMLuIS7dLljnZmaZIMsSemhgnqKxn5NThn4WdvQk7dY+P0Fk/wXP/AJKVcHiuIlMubKVjTKOvrbDbaKVSeXKzeiYWvS+1fEba2Cbb3AVYaLduCc3L6xbxnapcRg8Glkh0ZyiMTzPmZpztzeJbX/atm/wAXBDsrDwazbO3to34ICCGZWBBBBtLr8DVtyvdbkxnUVOBPZGHt7qCCQDmJALEgSN4ED3VoILDdfiHoBw/KAAygDb7PaP4qjwmJzhgMvpOgIB9UlZiflT5aXW0fCEsNZh7YRszEAtcfkLMFbWQuaDy+VSYjhmFIP2dpjB3tzPxWoOFYRrVy6CO80SGNsgRB5V1I0+9j41Z4u4Ki0HW07EFWCEkZGVmjLtIEe/rTZZtiYnh2FW3cutgrL92uZotJpCzE5QAYHWtHhPZjA4i0t1MLaKuAwItp1E9Boddtx1q3bwltrbK4D5gQ7DOucGeVpbMVgxBJrQwV0WlK2xlBZnO5lnMsdddSa1tNOb452Sw9i0121hFNxBmtgWwTnBBWAFneDp4Vw2E7G48OHfDtq99v+XoHRMkgN1II8fGvYjjmPrUP1k+Ips08jwPDXwy2/rNnK6gxnzBRLuTBUgE6jrW7wYrdd5urYVUWIPpkkyBmcTsK77vZrnsZm726TYDLyovK0MuUkyoOurEbVm7WMLC417sKVvxJkkSqDUAkkwJH3xWX2v4bde2Gw4ZnEAqTbQ5dZKkOddfv9+1eyiQuGZATJAzCY/eU/CobL2wZ5lP7wP5VJh+Rw2HwOOzJKXJ20I/Z3IMRvvppvRdp0xT3MtvD3cg0hLD5WMnU7k9DrXdm8h1zXPcB/307MvS6w9ub8Jqf44jzLh+FxRdZw98aMDNlwvMmX1liSYMzI11FUcFwHFu5CWbqx6z23AHkJWfGvX7aAkE3QR5hzPxWrBUdGT/AEj74rXx10sunk78Hxq+rHsDyZ8CyaUWEtX0M5kVgxIkmQQdNhHw8K9ZAI9dR/Gg/GrnBmc37YLyM40zA6D31jWX3/8AF3XkH1a68Qc3sDbeEwQav8PS73iJctXGTcwjwRG2YDz/ACr6LKr5U3L5VPhfdWZ5T28aIW6ndnDYi2uwYWSCjSNV3Mbf/tS47AjKF+q4i4UGUDu7pA3DQQIIJkzJ3r18lfAfCmW4tSeO49VLdvGcRYv3ECJgsQgVWVDkvGC0kFlgAqCZI/Ks7inYLiF0IR3Y5RMs6yY15Sp+Br3yRTFhW5jfd2zOHzJe7C43abJ21Fxo+JSjtdg8UpEvh/8A1GMePqb19AcV4ULr5gwUxryzPgdxXO4zhF1WIARh0bUT7p0+Na+MK8qfsNfYAG7ZWOgZiPZtWngOA37Csou2jm0PMVgRGkKda7s8NvfqL8T/AN1RHhl7/wAtT7//ALVLh+TdcNhexxW9aXvlBuMohTnVQWycwge2PnUPDPoxOIe6lm+ivauMrOyue82kxMDpqP1q7DH8GvE52HdnkVTI01fzO5K/Cl2Vti1jmusxzlQJhZcO6quYxM5XTb9UeFdPhjMTHK3cqPh/0Roq/bXA7wAT3aldCToHmNzSr0n62POlWZLE4VD1qMU9KipbfSpbtKlWfaqr1h8a/TWPY/3ClSpl0s7X8J6PvNS0qVax6ZvZUzUqVaQloxSpUBnaq3EdhSpVmq4/tNuKy+o/rwpUqYkaOH9Ef11ox1pUqoJ+nt/A1Y4D/e7P7x/lalSqUemJ0qFNh7KVKo0MVG2/uNNSoLNRXKVKqiK/0qrf391PSpEqsaVKlW2Wf2i/u9z+H+da4XtX+nT/ABMJ/NYpUqX/AFJ3/T0pqelS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0" name="Picture 12" descr="http://upload.wikimedia.org/wikipedia/commons/c/c8/Hospital_Universitario_La_Paz_(Madrid)_01.jpg"/>
          <p:cNvPicPr>
            <a:picLocks noChangeAspect="1" noChangeArrowheads="1"/>
          </p:cNvPicPr>
          <p:nvPr/>
        </p:nvPicPr>
        <p:blipFill>
          <a:blip r:embed="rId2" cstate="print"/>
          <a:srcRect/>
          <a:stretch>
            <a:fillRect/>
          </a:stretch>
        </p:blipFill>
        <p:spPr bwMode="auto">
          <a:xfrm>
            <a:off x="4716016" y="1268960"/>
            <a:ext cx="3611575" cy="180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467600" cy="868958"/>
          </a:xfrm>
        </p:spPr>
        <p:txBody>
          <a:bodyPr/>
          <a:lstStyle/>
          <a:p>
            <a:r>
              <a:rPr lang="es-ES" dirty="0" smtClean="0"/>
              <a:t>DIAGNÓSTICO DIFERENCIAL PÚRPURA</a:t>
            </a:r>
            <a:endParaRPr lang="es-ES" dirty="0"/>
          </a:p>
        </p:txBody>
      </p:sp>
      <p:sp>
        <p:nvSpPr>
          <p:cNvPr id="3" name="2 Marcador de contenido"/>
          <p:cNvSpPr>
            <a:spLocks noGrp="1"/>
          </p:cNvSpPr>
          <p:nvPr>
            <p:ph sz="quarter" idx="1"/>
          </p:nvPr>
        </p:nvSpPr>
        <p:spPr>
          <a:xfrm>
            <a:off x="457200" y="1412776"/>
            <a:ext cx="2242592" cy="532656"/>
          </a:xfrm>
          <a:solidFill>
            <a:srgbClr val="FFFF99"/>
          </a:solidFill>
        </p:spPr>
        <p:txBody>
          <a:bodyPr/>
          <a:lstStyle/>
          <a:p>
            <a:pPr>
              <a:buNone/>
            </a:pPr>
            <a:r>
              <a:rPr lang="es-ES" dirty="0" smtClean="0"/>
              <a:t>Coagulación</a:t>
            </a:r>
          </a:p>
          <a:p>
            <a:endParaRPr lang="es-ES" dirty="0"/>
          </a:p>
        </p:txBody>
      </p:sp>
      <p:sp>
        <p:nvSpPr>
          <p:cNvPr id="4" name="2 Marcador de contenido"/>
          <p:cNvSpPr txBox="1">
            <a:spLocks/>
          </p:cNvSpPr>
          <p:nvPr/>
        </p:nvSpPr>
        <p:spPr>
          <a:xfrm>
            <a:off x="539552" y="2420888"/>
            <a:ext cx="2242592" cy="532656"/>
          </a:xfrm>
          <a:prstGeom prst="rect">
            <a:avLst/>
          </a:prstGeom>
          <a:solidFill>
            <a:srgbClr val="FFCCFF"/>
          </a:solidFill>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Plaquetas</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3995936" y="2060848"/>
            <a:ext cx="2242592" cy="1008112"/>
          </a:xfrm>
          <a:prstGeom prst="rect">
            <a:avLst/>
          </a:prstGeom>
          <a:ln>
            <a:solidFill>
              <a:schemeClr val="tx2"/>
            </a:solidFill>
          </a:ln>
        </p:spPr>
        <p:txBody>
          <a:bodyPr vert="horz">
            <a:normAutofit fontScale="85000" lnSpcReduction="20000"/>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Recuento</a:t>
            </a:r>
          </a:p>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 sz="2400" dirty="0" smtClean="0"/>
              <a:t>Forma</a:t>
            </a:r>
          </a:p>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Función</a:t>
            </a:r>
            <a:r>
              <a:rPr kumimoji="0" lang="es-ES" sz="2400" b="0" i="0" u="none" strike="noStrike" kern="1200" cap="none" spc="0" normalizeH="0" noProof="0" dirty="0" smtClean="0">
                <a:ln>
                  <a:noFill/>
                </a:ln>
                <a:solidFill>
                  <a:schemeClr val="tx1"/>
                </a:solidFill>
                <a:effectLst/>
                <a:uLnTx/>
                <a:uFillTx/>
                <a:latin typeface="+mn-lt"/>
                <a:ea typeface="+mn-ea"/>
                <a:cs typeface="+mn-cs"/>
              </a:rPr>
              <a:t> (PFA)</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539552" y="3429000"/>
            <a:ext cx="2242592" cy="532656"/>
          </a:xfrm>
          <a:prstGeom prst="rect">
            <a:avLst/>
          </a:prstGeom>
          <a:solidFill>
            <a:srgbClr val="FFCCFF"/>
          </a:solidFill>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Vasculitis</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3707904" y="3429000"/>
            <a:ext cx="2242592" cy="532656"/>
          </a:xfrm>
          <a:prstGeom prst="rect">
            <a:avLst/>
          </a:prstGeom>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Autoinmunes</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6300192" y="3429000"/>
            <a:ext cx="2242592" cy="532656"/>
          </a:xfrm>
          <a:prstGeom prst="rect">
            <a:avLst/>
          </a:prstGeom>
          <a:ln>
            <a:solidFill>
              <a:schemeClr val="tx2"/>
            </a:solidFill>
          </a:ln>
        </p:spPr>
        <p:txBody>
          <a:bodyPr vert="horz">
            <a:normAutofit fontScale="70000" lnSpcReduction="20000"/>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err="1" smtClean="0">
                <a:ln>
                  <a:noFill/>
                </a:ln>
                <a:solidFill>
                  <a:schemeClr val="tx1"/>
                </a:solidFill>
                <a:effectLst/>
                <a:uLnTx/>
                <a:uFillTx/>
                <a:latin typeface="+mn-lt"/>
                <a:ea typeface="+mn-ea"/>
                <a:cs typeface="+mn-cs"/>
              </a:rPr>
              <a:t>Autoac</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pruebas </a:t>
            </a:r>
            <a:r>
              <a:rPr kumimoji="0" lang="es-ES" sz="2400" b="0" i="0" u="none" strike="noStrike" kern="1200" cap="none" spc="0" normalizeH="0" baseline="0" noProof="0" dirty="0" err="1" smtClean="0">
                <a:ln>
                  <a:noFill/>
                </a:ln>
                <a:solidFill>
                  <a:schemeClr val="tx1"/>
                </a:solidFill>
                <a:effectLst/>
                <a:uLnTx/>
                <a:uFillTx/>
                <a:latin typeface="+mn-lt"/>
                <a:ea typeface="+mn-ea"/>
                <a:cs typeface="+mn-cs"/>
              </a:rPr>
              <a:t>reum</a:t>
            </a:r>
            <a:r>
              <a:rPr lang="es-ES" sz="2400" dirty="0" smtClean="0"/>
              <a:t>áticas</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3779912" y="4149080"/>
            <a:ext cx="2242592" cy="936104"/>
          </a:xfrm>
          <a:prstGeom prst="rect">
            <a:avLst/>
          </a:prstGeom>
          <a:ln>
            <a:solidFill>
              <a:schemeClr val="tx2"/>
            </a:solidFill>
          </a:ln>
        </p:spPr>
        <p:txBody>
          <a:bodyPr vert="horz">
            <a:normAutofit fontScale="85000" lnSpcReduction="10000"/>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 sz="2400" noProof="0" dirty="0" err="1" smtClean="0"/>
              <a:t>Schönlein</a:t>
            </a:r>
            <a:r>
              <a:rPr lang="es-ES" sz="2400" noProof="0" dirty="0" smtClean="0"/>
              <a:t> </a:t>
            </a:r>
            <a:r>
              <a:rPr lang="es-ES" sz="2400" noProof="0" dirty="0" err="1" smtClean="0"/>
              <a:t>Henoch</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600"/>
              </a:spcBef>
              <a:spcAft>
                <a:spcPts val="0"/>
              </a:spcAft>
              <a:buClr>
                <a:schemeClr val="accent1"/>
              </a:buClr>
              <a:buSzPct val="70000"/>
              <a:tabLst/>
              <a:defRPr/>
            </a:pPr>
            <a:r>
              <a:rPr lang="es-ES" sz="2400" dirty="0" smtClean="0"/>
              <a:t>Otras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6300192" y="4264496"/>
            <a:ext cx="2242592" cy="532656"/>
          </a:xfrm>
          <a:prstGeom prst="rect">
            <a:avLst/>
          </a:prstGeom>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Biopsia</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Marcador de contenido"/>
          <p:cNvSpPr txBox="1">
            <a:spLocks/>
          </p:cNvSpPr>
          <p:nvPr/>
        </p:nvSpPr>
        <p:spPr>
          <a:xfrm>
            <a:off x="539552" y="5488632"/>
            <a:ext cx="2242592" cy="748680"/>
          </a:xfrm>
          <a:prstGeom prst="rect">
            <a:avLst/>
          </a:prstGeom>
          <a:solidFill>
            <a:srgbClr val="FFFF99"/>
          </a:solidFill>
          <a:ln>
            <a:solidFill>
              <a:schemeClr val="tx2"/>
            </a:solidFill>
          </a:ln>
        </p:spPr>
        <p:txBody>
          <a:bodyPr vert="horz">
            <a:normAutofit fontScale="92500" lnSpcReduction="10000"/>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Fragilidad capilar</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3707904" y="5517232"/>
            <a:ext cx="2304256" cy="1008112"/>
          </a:xfrm>
          <a:prstGeom prst="rect">
            <a:avLst/>
          </a:prstGeom>
          <a:ln>
            <a:solidFill>
              <a:schemeClr val="tx2"/>
            </a:solidFill>
          </a:ln>
        </p:spPr>
        <p:txBody>
          <a:bodyPr vert="horz">
            <a:normAutofit fontScale="92500" lnSpcReduction="20000"/>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Idiopática = senil</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 sz="2400" dirty="0" err="1" smtClean="0"/>
              <a:t>Enf</a:t>
            </a:r>
            <a:r>
              <a:rPr lang="es-ES" sz="2400" dirty="0" smtClean="0"/>
              <a:t> colágeno</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6289848" y="5517232"/>
            <a:ext cx="2242592" cy="748680"/>
          </a:xfrm>
          <a:prstGeom prst="rect">
            <a:avLst/>
          </a:prstGeom>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Test lazo</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0" name="19 Conector recto"/>
          <p:cNvCxnSpPr/>
          <p:nvPr/>
        </p:nvCxnSpPr>
        <p:spPr>
          <a:xfrm>
            <a:off x="2843808" y="2636912"/>
            <a:ext cx="11521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843808" y="3717032"/>
            <a:ext cx="792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7" idx="3"/>
            <a:endCxn id="8" idx="1"/>
          </p:cNvCxnSpPr>
          <p:nvPr/>
        </p:nvCxnSpPr>
        <p:spPr>
          <a:xfrm>
            <a:off x="5950496" y="3695328"/>
            <a:ext cx="3496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012160" y="4509120"/>
            <a:ext cx="2776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6012160" y="5805264"/>
            <a:ext cx="2776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2627784" y="4437112"/>
            <a:ext cx="11521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2780184" y="5805264"/>
            <a:ext cx="9277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2627784" y="4005064"/>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467600" cy="810344"/>
          </a:xfrm>
        </p:spPr>
        <p:txBody>
          <a:bodyPr/>
          <a:lstStyle/>
          <a:p>
            <a:r>
              <a:rPr lang="es-ES" dirty="0" smtClean="0"/>
              <a:t>REVISIÓN PÚRPURA SCHONLEIN-HENOCH</a:t>
            </a:r>
            <a:endParaRPr lang="es-ES" dirty="0"/>
          </a:p>
        </p:txBody>
      </p:sp>
      <p:sp>
        <p:nvSpPr>
          <p:cNvPr id="3" name="2 Marcador de contenido"/>
          <p:cNvSpPr>
            <a:spLocks noGrp="1"/>
          </p:cNvSpPr>
          <p:nvPr>
            <p:ph sz="quarter" idx="1"/>
          </p:nvPr>
        </p:nvSpPr>
        <p:spPr>
          <a:xfrm>
            <a:off x="457200" y="1075528"/>
            <a:ext cx="7467600" cy="2497488"/>
          </a:xfrm>
        </p:spPr>
        <p:txBody>
          <a:bodyPr numCol="2">
            <a:normAutofit fontScale="85000" lnSpcReduction="20000"/>
          </a:bodyPr>
          <a:lstStyle/>
          <a:p>
            <a:pPr>
              <a:lnSpc>
                <a:spcPct val="170000"/>
              </a:lnSpc>
            </a:pPr>
            <a:r>
              <a:rPr lang="es-ES" b="1" dirty="0" smtClean="0">
                <a:latin typeface="Comic Sans MS" pitchFamily="66" charset="0"/>
              </a:rPr>
              <a:t>Criterios diagnósticos</a:t>
            </a:r>
            <a:r>
              <a:rPr lang="es-ES" b="1" baseline="30000" dirty="0" smtClean="0">
                <a:latin typeface="Comic Sans MS" pitchFamily="66" charset="0"/>
              </a:rPr>
              <a:t>1</a:t>
            </a:r>
            <a:r>
              <a:rPr lang="es-ES" dirty="0" smtClean="0">
                <a:latin typeface="Comic Sans MS" pitchFamily="66" charset="0"/>
              </a:rPr>
              <a:t>: </a:t>
            </a:r>
          </a:p>
          <a:p>
            <a:pPr lvl="1">
              <a:lnSpc>
                <a:spcPct val="170000"/>
              </a:lnSpc>
            </a:pPr>
            <a:r>
              <a:rPr lang="es-ES" dirty="0" smtClean="0">
                <a:latin typeface="Comic Sans MS" pitchFamily="66" charset="0"/>
              </a:rPr>
              <a:t>Púrpura palpable</a:t>
            </a:r>
          </a:p>
          <a:p>
            <a:pPr lvl="1">
              <a:lnSpc>
                <a:spcPct val="170000"/>
              </a:lnSpc>
            </a:pPr>
            <a:endParaRPr lang="es-ES" dirty="0" smtClean="0">
              <a:latin typeface="Comic Sans MS" pitchFamily="66" charset="0"/>
            </a:endParaRPr>
          </a:p>
          <a:p>
            <a:pPr lvl="1">
              <a:lnSpc>
                <a:spcPct val="170000"/>
              </a:lnSpc>
            </a:pPr>
            <a:endParaRPr lang="es-ES" dirty="0" smtClean="0">
              <a:latin typeface="Comic Sans MS" pitchFamily="66" charset="0"/>
            </a:endParaRPr>
          </a:p>
          <a:p>
            <a:pPr lvl="1">
              <a:lnSpc>
                <a:spcPct val="170000"/>
              </a:lnSpc>
            </a:pPr>
            <a:endParaRPr lang="es-ES" dirty="0" smtClean="0">
              <a:latin typeface="Comic Sans MS" pitchFamily="66" charset="0"/>
            </a:endParaRPr>
          </a:p>
          <a:p>
            <a:pPr lvl="1">
              <a:lnSpc>
                <a:spcPct val="170000"/>
              </a:lnSpc>
            </a:pPr>
            <a:r>
              <a:rPr lang="es-ES" dirty="0" smtClean="0">
                <a:latin typeface="Comic Sans MS" pitchFamily="66" charset="0"/>
              </a:rPr>
              <a:t>1 de los siguientes: </a:t>
            </a:r>
          </a:p>
          <a:p>
            <a:pPr lvl="2">
              <a:lnSpc>
                <a:spcPct val="170000"/>
              </a:lnSpc>
            </a:pPr>
            <a:r>
              <a:rPr lang="es-ES" dirty="0" smtClean="0">
                <a:latin typeface="Comic Sans MS" pitchFamily="66" charset="0"/>
              </a:rPr>
              <a:t>Dolor abdominal difuso</a:t>
            </a:r>
          </a:p>
          <a:p>
            <a:pPr lvl="2">
              <a:lnSpc>
                <a:spcPct val="170000"/>
              </a:lnSpc>
            </a:pPr>
            <a:r>
              <a:rPr lang="es-ES" dirty="0" smtClean="0">
                <a:latin typeface="Comic Sans MS" pitchFamily="66" charset="0"/>
              </a:rPr>
              <a:t>Biopsia con depósito predominante de </a:t>
            </a:r>
            <a:r>
              <a:rPr lang="es-ES" dirty="0" err="1" smtClean="0">
                <a:latin typeface="Comic Sans MS" pitchFamily="66" charset="0"/>
              </a:rPr>
              <a:t>IgA</a:t>
            </a:r>
            <a:endParaRPr lang="es-ES" dirty="0" smtClean="0">
              <a:latin typeface="Comic Sans MS" pitchFamily="66" charset="0"/>
            </a:endParaRPr>
          </a:p>
          <a:p>
            <a:pPr lvl="2">
              <a:lnSpc>
                <a:spcPct val="170000"/>
              </a:lnSpc>
            </a:pPr>
            <a:r>
              <a:rPr lang="es-ES" dirty="0" smtClean="0">
                <a:latin typeface="Comic Sans MS" pitchFamily="66" charset="0"/>
              </a:rPr>
              <a:t>Artritis o artralgia</a:t>
            </a:r>
          </a:p>
          <a:p>
            <a:pPr lvl="2">
              <a:lnSpc>
                <a:spcPct val="170000"/>
              </a:lnSpc>
            </a:pPr>
            <a:r>
              <a:rPr lang="es-ES" dirty="0" smtClean="0">
                <a:latin typeface="Comic Sans MS" pitchFamily="66" charset="0"/>
              </a:rPr>
              <a:t>Afectación renal </a:t>
            </a:r>
          </a:p>
          <a:p>
            <a:pPr lvl="2">
              <a:lnSpc>
                <a:spcPct val="170000"/>
              </a:lnSpc>
              <a:buNone/>
            </a:pPr>
            <a:endParaRPr lang="es-ES" dirty="0" smtClean="0">
              <a:latin typeface="Comic Sans MS" pitchFamily="66" charset="0"/>
            </a:endParaRPr>
          </a:p>
        </p:txBody>
      </p:sp>
      <p:sp>
        <p:nvSpPr>
          <p:cNvPr id="4" name="3 CuadroTexto"/>
          <p:cNvSpPr txBox="1"/>
          <p:nvPr/>
        </p:nvSpPr>
        <p:spPr>
          <a:xfrm>
            <a:off x="467544" y="5664730"/>
            <a:ext cx="7992888" cy="1292662"/>
          </a:xfrm>
          <a:prstGeom prst="rect">
            <a:avLst/>
          </a:prstGeom>
          <a:noFill/>
        </p:spPr>
        <p:txBody>
          <a:bodyPr wrap="square" rtlCol="0">
            <a:spAutoFit/>
          </a:bodyPr>
          <a:lstStyle/>
          <a:p>
            <a:r>
              <a:rPr lang="es-ES" sz="1300" baseline="30000" dirty="0" smtClean="0"/>
              <a:t>1</a:t>
            </a:r>
            <a:r>
              <a:rPr lang="es-ES" sz="1300" dirty="0" smtClean="0"/>
              <a:t>.Ozen, Ruperto, </a:t>
            </a:r>
            <a:r>
              <a:rPr lang="es-ES" sz="1300" dirty="0" err="1" smtClean="0"/>
              <a:t>Dilon</a:t>
            </a:r>
            <a:r>
              <a:rPr lang="es-ES" sz="1300" dirty="0" smtClean="0"/>
              <a:t>, </a:t>
            </a:r>
            <a:r>
              <a:rPr lang="es-ES" sz="1300" dirty="0" err="1" smtClean="0"/>
              <a:t>Bagga</a:t>
            </a:r>
            <a:r>
              <a:rPr lang="es-ES" sz="1300" dirty="0" smtClean="0"/>
              <a:t>, </a:t>
            </a:r>
            <a:r>
              <a:rPr lang="es-ES" sz="1300" dirty="0" err="1" smtClean="0"/>
              <a:t>Barron</a:t>
            </a:r>
            <a:r>
              <a:rPr lang="es-ES" sz="1300" dirty="0" smtClean="0"/>
              <a:t>, </a:t>
            </a:r>
            <a:r>
              <a:rPr lang="es-ES" sz="1300" dirty="0" err="1" smtClean="0"/>
              <a:t>Davin</a:t>
            </a:r>
            <a:r>
              <a:rPr lang="es-ES" sz="1300" dirty="0" smtClean="0"/>
              <a:t> et al. EULAR/</a:t>
            </a:r>
            <a:r>
              <a:rPr lang="es-ES" sz="1300" dirty="0" err="1" smtClean="0"/>
              <a:t>PReS</a:t>
            </a:r>
            <a:r>
              <a:rPr lang="es-ES" sz="1300" dirty="0" smtClean="0"/>
              <a:t> </a:t>
            </a:r>
            <a:r>
              <a:rPr lang="es-ES" sz="1300" dirty="0" err="1" smtClean="0"/>
              <a:t>endorsed</a:t>
            </a:r>
            <a:r>
              <a:rPr lang="es-ES" sz="1300" dirty="0" smtClean="0"/>
              <a:t> </a:t>
            </a:r>
            <a:r>
              <a:rPr lang="es-ES" sz="1300" dirty="0" err="1" smtClean="0"/>
              <a:t>consensus</a:t>
            </a:r>
            <a:r>
              <a:rPr lang="es-ES" sz="1300" dirty="0" smtClean="0"/>
              <a:t> </a:t>
            </a:r>
            <a:r>
              <a:rPr lang="es-ES" sz="1300" dirty="0" err="1" smtClean="0"/>
              <a:t>criteria</a:t>
            </a:r>
            <a:r>
              <a:rPr lang="es-ES" sz="1300" dirty="0" smtClean="0"/>
              <a:t> </a:t>
            </a:r>
            <a:r>
              <a:rPr lang="es-ES" sz="1300" dirty="0" err="1" smtClean="0"/>
              <a:t>for</a:t>
            </a:r>
            <a:r>
              <a:rPr lang="es-ES" sz="1300" dirty="0" smtClean="0"/>
              <a:t> </a:t>
            </a:r>
            <a:r>
              <a:rPr lang="es-ES" sz="1300" dirty="0" err="1" smtClean="0"/>
              <a:t>the</a:t>
            </a:r>
            <a:r>
              <a:rPr lang="es-ES" sz="1300" dirty="0" smtClean="0"/>
              <a:t> </a:t>
            </a:r>
            <a:r>
              <a:rPr lang="es-ES" sz="1300" dirty="0" err="1" smtClean="0"/>
              <a:t>classification</a:t>
            </a:r>
            <a:r>
              <a:rPr lang="es-ES" sz="1300" dirty="0" smtClean="0"/>
              <a:t> of </a:t>
            </a:r>
            <a:r>
              <a:rPr lang="es-ES" sz="1300" dirty="0" err="1" smtClean="0"/>
              <a:t>childhood</a:t>
            </a:r>
            <a:r>
              <a:rPr lang="es-ES" sz="1300" dirty="0" smtClean="0"/>
              <a:t> vasculitis. Ann </a:t>
            </a:r>
            <a:r>
              <a:rPr lang="es-ES" sz="1300" dirty="0" err="1" smtClean="0"/>
              <a:t>Rheuma</a:t>
            </a:r>
            <a:r>
              <a:rPr lang="es-ES" sz="1300" dirty="0" smtClean="0"/>
              <a:t> </a:t>
            </a:r>
            <a:r>
              <a:rPr lang="es-ES" sz="1300" dirty="0" err="1" smtClean="0"/>
              <a:t>Dis</a:t>
            </a:r>
            <a:r>
              <a:rPr lang="es-ES" sz="1300" dirty="0" smtClean="0"/>
              <a:t>. 2006;65:936-41 </a:t>
            </a:r>
          </a:p>
          <a:p>
            <a:r>
              <a:rPr lang="es-ES" sz="1300" baseline="30000" dirty="0" smtClean="0">
                <a:solidFill>
                  <a:prstClr val="black"/>
                </a:solidFill>
                <a:latin typeface="Comic Sans MS" pitchFamily="66" charset="0"/>
              </a:rPr>
              <a:t>2. </a:t>
            </a:r>
            <a:r>
              <a:rPr lang="es-ES" sz="1300" dirty="0" err="1" smtClean="0"/>
              <a:t>Martinez</a:t>
            </a:r>
            <a:r>
              <a:rPr lang="es-ES" sz="1300" dirty="0" smtClean="0"/>
              <a:t> </a:t>
            </a:r>
            <a:r>
              <a:rPr lang="es-ES" sz="1300" dirty="0" err="1" smtClean="0"/>
              <a:t>Lopez</a:t>
            </a:r>
            <a:r>
              <a:rPr lang="es-ES" sz="1300" dirty="0" smtClean="0"/>
              <a:t>, </a:t>
            </a:r>
            <a:r>
              <a:rPr lang="es-ES" sz="1300" dirty="0" err="1" smtClean="0"/>
              <a:t>Rodriguez</a:t>
            </a:r>
            <a:r>
              <a:rPr lang="es-ES" sz="1300" dirty="0" smtClean="0"/>
              <a:t> Arranz, Peña Carrión, Merino Muños, García Molina. Púrpura de </a:t>
            </a:r>
            <a:r>
              <a:rPr lang="es-ES" sz="1300" dirty="0" err="1" smtClean="0"/>
              <a:t>Schonlein</a:t>
            </a:r>
            <a:r>
              <a:rPr lang="es-ES" sz="1300" dirty="0" smtClean="0"/>
              <a:t> </a:t>
            </a:r>
            <a:r>
              <a:rPr lang="es-ES" sz="1300" dirty="0" err="1" smtClean="0"/>
              <a:t>Henoch</a:t>
            </a:r>
            <a:r>
              <a:rPr lang="es-ES" sz="1300" dirty="0" smtClean="0"/>
              <a:t>. Estudio de factores asociados con el desarrollo y peor evolución de la enfermedad. </a:t>
            </a:r>
            <a:r>
              <a:rPr lang="es-ES" sz="1300" dirty="0" err="1" smtClean="0"/>
              <a:t>An</a:t>
            </a:r>
            <a:r>
              <a:rPr lang="es-ES" sz="1300" dirty="0" smtClean="0"/>
              <a:t> </a:t>
            </a:r>
            <a:r>
              <a:rPr lang="es-ES" sz="1300" dirty="0" err="1" smtClean="0"/>
              <a:t>Pediatr</a:t>
            </a:r>
            <a:r>
              <a:rPr lang="es-ES" sz="1300" dirty="0" smtClean="0"/>
              <a:t> (</a:t>
            </a:r>
            <a:r>
              <a:rPr lang="es-ES" sz="1300" dirty="0" err="1" smtClean="0"/>
              <a:t>Barc</a:t>
            </a:r>
            <a:r>
              <a:rPr lang="es-ES" sz="1300" dirty="0" smtClean="0"/>
              <a:t>).2007;66;453-8</a:t>
            </a:r>
          </a:p>
          <a:p>
            <a:r>
              <a:rPr lang="es-ES" sz="1300" dirty="0" smtClean="0"/>
              <a:t> </a:t>
            </a:r>
          </a:p>
        </p:txBody>
      </p:sp>
      <p:sp>
        <p:nvSpPr>
          <p:cNvPr id="6146" name="AutoShape 2" descr="data:image/jpeg;base64,/9j/4AAQSkZJRgABAQAAAQABAAD/2wCEAAkGBxQQEhQUExQUFhUWFxkXFRgXFRgUGBUUFxcaGRYZFxQZHCggHRwlHRcUIzEhJSkrLi4xFyAzODMvNygtLiwBCgoKDQ0OGw8QFy4iHSQsLi4sLCssNCwvNSwsLCwsNywsLC0vLCwrLCwsNywsLCwrLCwrLCwsNSwsLCwsLCwsLP/AABEIAMYAnQMBIgACEQEDEQH/xAAcAAABBQEBAQAAAAAAAAAAAAAAAQMEBQgCBgf/xABKEAABAwEEAwkNBgUCBwEAAAABAAIDEQQSITEFQVETFyJhcXORkrEHFCMyNDVTVIGhstLhBkJSwdHwFTNicqJDZCVjgoOTo/Ek/8QAFwEBAQEBAAAAAAAAAAAAAAAAAAECA//EAB0RAQEAAwEBAAMAAAAAAAAAAAABAhExIRJBUWH/2gAMAwEAAhEDEQA/APeaG7n+jX2eFzrFAXOiYSbuZLASc1M3utF+pQdX6q50B5LZ+Zj+AKfVB5fe60X6lB1fqje60X6lB1fqrnS2m7PZG3rRNHENV9wFeQZlN2LTsczBIwPLDII2ktu3q04QDqG7jnxK6utiq3utF+pQdX6o3utF+pQdX6r1KFB5be60X6lB1fqje60X6lB1fqvUoQeW3utF+pQdX6o3utF+pQdX6q6tWlWRuLXB+FMQ0kEGmII2Y15DxIj0tG7BpcTjQXXCtATmRTUptr5y7pS73Wi/UoOr9Ub3Wi/UoOr9Vd/xIXS64/A0IpjWoG2mv3FNt03Edbuo79E3D4y/So3utF+pQdX6o3utF+pQdX6r0FntrZDRtfFvVpTCpGvXUFSVWdaeW3utF+pQdX6o3utF+pQdX6r1KEHlt7rRfqUHV+qN7rRfqUHV+q9ShB5be60X6lB1fqs/92XRUNk0k6KzxtijEcZDWigqQalapWYu7352fzUfYUGjdAeS2fmY/gCZ0xobvmlZpmNGbGOAY/icKVI5CF3oeIPscLXCrXQMa4bQYwCOhQLfoN3BIt9pgY1jWAMMIBu14TjJG7hHAYUyWse9SoujPs26xzGSCGyXS0tIY10L3EkGpJvAnDizVm+d8zW3oXRls7AWvuk3WkG+C0kU1jHUq6fQL42F79K21rGipcTZQABrJ3DJdfZ+Dd4GubNLM0TiRkswbekY2mLbjWi7mAaD81vL2bt2keoQhC5NBCEIKXSTJTJVhmDcAQzc6GgzF7I1PuXAjkukE2o6waxAilcBTarV1qYCQXCoNDy4H8x0rqG0Mf4rgeToU039+a0r7G97K1ZO6pHjlnByGo5a1aoolVZyuyUSoQiBCEIBCEIBZi7vfnZ/NR9hWnVmLu9+dn81H2FBo3QHktn5mP4AqfS2jHSWvdDZoZw2NrYzK8NuGrjJcaWuz4FTxDYrjQPktn5mP4AqW0Mn7/nNmFnvbhAHmW/Wl+e6Bc1eNnxLWHUqL/AH7qHmxWYtbR0bN2N1ktXXpA3c6XiC0Vp93jXptFyzOa4zxtjdeIaGuvgsoKG9QcepVv8AxL/Y/wDuVjond7p753O/eNNyvXLtBTxsa5q5XZInoQhYUIQhAxMwOqA66cMRSvvCbjspH+o4+xv5D90SWuxB2Iay/UEFwJGquR4h0BQzEYiCREMzwY5DSmWIKomGyu9K/ob+i6NndSm6O5aNr2cfuUcWqQnC7Q5eDft1psWyXDxf/FJ+qgnwwlub3O5QPyCeUakuGMfHg7PXTFcgT6zF7A7Zy7UExChtE1RUxU14O/VIRNti6rvmQTE02I3y684ilA3C6OMYVr7V3FWgvUrrplXiquN34dyjsq1pweSu3FA8sxd3vzs/mo+wrTqzF3e/Oz+aj7Cg0boDyWz8zH8AUbS9rlie3crKZXEU3W8xrWD+rG+RxNBUnQPktn5mP4AmLfJaxIdybZ9zDRjK57XXsb3igimXvVx6lefj0jaLRMYJbXFBwS7wEbo5AQQA29aARWhJwbqXp9D6PFnYWiSSQlxc58jg5xcQMyABkBhRVAttpmqyujn7W7q93S2im/ZjR7rPG9ro4YqyOcGw1ucIDEVxqTWvGt5cSLpCELm0EIQgYtd27wgSKjACuviVbMwVG5tFMjebIccxSmQVwoVusrnkUDCKfevZ5jI5VogryzMBrM6+JL7dedapyytbThtFB4oa2UbTr9qdZYXjGkVdZ8JlXH73Kuu85P8Al5mn8zXt4WxB0WRZ3XdD9fF7EhEWHBfiT91+fGFwdHvGQj46mTk/FsQ+wPOqLKn+plj/AFciDpghrg12seK/LL80ojhp4rqEZUfknorC2gLgL1BWhcBhlQVXXeDNnvOvHag6gtDXYCuA1tIw9oXVH3823KZUN69hTGtKUrq2JYYGsrQZ8ZPako+/m25TKhvXqimNaUpX3IHlmLu9+dn81H2FacCzH3e/Oz+aj7Cg0boDyWz8zH8AVPpewxWy1OjtJa6CKNjhC4gMkkkc/hPB8a6GNoMquOeFLjQHktn5mP4Aqq3usrrW9toZZuDHGQ+UtvuvGTAB2oXT1lrDqVJl0RYHNuOisxaNVGYU2Jz7Oz3mysD77YpXMY6t43brXULtd0uLa8QVRY3aOe6UGOxNDH3GmsXCF0G9ycKnsVl9lJY3MlETYQxszmgw+I+gabwxzxoabFrKeJF6hCFzaCEIQQbbEG1fV1cML10HLD3KIy1jacjTwooaDH3GqtZnEDAXjsrRQ5BI6nBe3+17ae2o1psRY7WG41yOuUHHVVSn6RoRg2h132hM7hJtl67M+rxqVurxQbkSKZ3m560BDb2kcItadl4HVXV7V2dIRfjb0rl0r64R1H9w2YrndHDHcc8TQtxw/fQge78jrS+2vLx07Ugt0f429KbEr8PBU28IYbF1BI4+NHd/6gUEhjw4VBBG0JoPffIui5SodXEnZd6cU9RQ2wu3cuq+4WUAvi4DUfcpWvHVBNCzF3e/Oz+aj7CtOrMXd787P5qPsKDRugPJbPzMfwBUenbR/wDquB9jhoxjpH2hge+S8XXRGC9oAbddUmvjBXugPJbPzMfwBO2mzR8J5ja51MeCC4gZDHlK1jdVKpNH22zUImfYS4HBzDG1rh/a5xII14nUrbRUsD2uNnMZbfN4x0u36CuWFclzZ2RPNBE3XiWNpgeTWplns7IwQxrWgmpAAFTlWg5AlpDqEIWVCEIQRLS1wq4F5yF1obhqqKpgyuHpT7GCvErFRLXZBIQSGHAjhNryexNhhr3YYzatTPeuhK7D+ZtybqwoeWnvXJ0YNQj2YsybSlBQjFJ/DTsiwy8GcOFX8XKrsDHOyrNljUMwwrn7dSeitJbgWyOzxIGobAf3VR/4Vji2HX/pnbh97kT0OjGjxgwimADaCtcTnydCgeNr/of0Di4+NHff9D/d+qG6PiH3G9HFRc/wyH0behA9DPeJF0igGdMeTHUnUzFY2MNWtANKVA1E1I6UBj79bwuUpdu43tt7pwQPrMXd787P5qPsK06sxd3vzs/mo+woNG6A8ls/Mx/AE7PMyQvhvcK7wgATRrq0qaUxocE1oHyWz8zH8ATM7C6V7YpiyQtaZAWXwAahrgcAHYEZnIYIlcWjSENmkAklF8toGBlTdrnRjSaYa1aWa0NkaHMILTkQqvQVhhh3UROL5b1JZH4vc+leE6gGsYBPaFGEpLg5xlcX0aWhrqAUAOOQGOskq1JtZ1SVTFomIoBQHMk6mjMrxmk/tBIxjZIYBJGXlgdK+rnUpQhgNQDq18WSSWmWcx691VKvN6H0uXlzHRuiljF50RIcHimbHdC9DG+oB2iqWaWWUxaLKDUtAvEg4kgahq4goUzhGQHBgqNrzhXiCmzTubXgilQASaZ7fbguH2w0wuV/vG0ceypT1UB07Sajc6OJxJkz5KcicitgZkYwMj4/j48WSmMtZrQ3QMa8MGmFck8LQz8TekKCC3SRNBWOtaU4fFxZ4qVWXZHTlP6J3dm/ib0hKJ2/ibTlCBobpTJldWJp+81y4zahHx4n3YcieNob+JvSEu7t/ENWsa8kHEBfU3w0DVQkn21QLU0yGOpvAXiLrqUy8alNeVU8hAqzF3e/Oz+aj7CtOrMXd787P5qPsKDRugfJbPzMfwBM2nRT3yukbPJHea0UYGY3a4m80/iT2gfJbPzMfwBcWqwyveXNtD42kABrWtdiK1PCBzw6FYlRo9ByNrS12jhEuOEOJP8A2+JPaAiuMkF973bo68XgB17DA3cMqYjVRMWmzvjBL7c5oGtzYR2tXf2Xc0xPLZHSgyOO6ObdLstVBgMstSt4xOptoiLnOF0lroyCcM65bcQV5ZscjjaGtAcw3REwuYwxkYOdjiNuRrRe1K8lpa1xzGQ7hG9zSGxOkYSHUeGvxNK0J2048ExpnEr7Px1PDF6WOrHPDg8SADB14azs1UV5Y4y1jQcMFA0JaCTJGI2tZG660toGk0FW0rWorWuWIVsFK1jPDc+Xi3uLD81WWhmREZZtaNy6cehWVpHB8a5iMcNvHgq60xOqKOc+uZ8FhxY05VGiRuu4lhdXUTFh0Urh2pwyitNwB2Yx/rxphrSRS47EZ+BwrXHPPLoCfi0eNUg4rrWYDoQdE4eTeyrP1StP+3I9rP1T5s7sfCOypk2gxzyR3u/0ruhv6II9f9v72YY8vIV01xpXvc12VZXpqnTZ30PhXVORo3D3LuGJwOLy7DKgA9wQFnmc6t6NzOUtNegpqzgbq6kznHHwZc0hmIyAFR7TrUwqvs04Mz27kGkA8O8wl2Iwug3h7RqQWIWYu7352fzUfYVp1Zi7vfnZ/NR9hQaN0B5LZ+Zj+AJvS+jpJqbnPJHTNraBruUgXh7CnNAeS2fmY/gCLTo8OeXmSVtQBRshY0U10GvHsVS8U8eh9xmbIbM2Q3bpc1we69Wt7wpBy41f2K1iUEgOFCWkOaWmo4ivNukfaXFlkfLdGD53yPLGnWI21Be7j8VeksNm3JgYXveRm55vOceMq1nH+I7rW4V4TKCv3H1w5PZ71w+0VFKx4jAFjjy14slMNlr95+v723/4k70z4cnWWWzEVtA8YgCmF1jx+Slwztf4prTiI7UkMFyuLjXaap1BHt7C5hABdlgLuo/1YKrFnLcoyCTUEiHDHHWrmZhIwN07c1FfYC7xnB3Kxp/epBCdEaYMOzKHEDHalszHNIutdsr4GvuP7opDtEg0xbTXwG45V7F23R11wLSxtNkba5aigVlpkAxieaa6sFf8l2bS70T+luyp+97F0IH1/mf4hAhfX+Z7LoQLFM4uoY3NG0lpHQDVSFFdBJqk6WBKYZPSf4DNBIKgWazNbM9wkBJBqyjKtxzqBe6VOa2gArXj2qHBo4MldLeqXAil1opUg+MBU5aygnBZi7vfnZ/NR9hWnVmLu9+dn81H2FBo3QHktn5mP4AmdMaH75IvSPEYzjAFx/OAirhxVontAeS2fmY/gC40nond3AmWVoApcDqRu/uaMT0hImXES12htnaA61NYBgGiNhNBqDACegKVoCcyRucXPcC910vZuZLcKcGgoNmCgWLRDrM8yMhgPBu0iG5Emtam8SK+1XFhtJkBLo3RkOILXUJw11aSKchVrOO0tCRKo2EIQgEIQgEIQgEIQgEIQgEIQgFmLu9+dn81H2FadWYu7352fzUfYUGjdAeS2fmY/gCnqBoDyWz8zH8AUPTkcznt3MuAAFQDTGvLxILtKvNfZ10jpHXpHG6AS01IIdeAIr/avShAIQhAIQhAIQhAIQhAIQhAIQhAIQhALMXd787P5qPsK06sxd3vzs/mo+woNG6A8ls/Mx/AE5bbNfIOzLEih2pvQHktn5mP4AnZ7IXOqJJG8TSAOghSrDFj0a2N94Ch4iT+8yrJQP4ecfCzdYYcnBSiwH0s3WHypPFur+U5Cr26OPppus35VPCqXRUIQiBCjOtjQ4t1toDqxIrmeJHfbf2W/qgkoTPfTPxDpR3yz8Qx40DyEgSoBCEIBCEIBZi7vfnZ/NR9hWnVmLu9+dn81H2FB9U0T3ULKyCFhitFWxsaaNZSoaB+NS99ayeitHVj+dKhAm+tZPRWjqx/OjfWsnorR1Y/nSoQJvrWT0Vo6sfzo31rJ6K0dWP50qECb61k9FaOrH86N9ayeitHVj+dKhBye6pZPRWjqx/OjfUsnobR1Y/nQhAb6dj9DP1Y/nRvqWT0No6sfzpUIDfVsnorR1Y/nRvrWT0Vo6sfzpUIE31rJ6K0dWP50b61k9FaOrH86VCBN9ayeitHVj+dG+tZPRWjqx/OlQgTfWsnorR1Y/nXw3us6aZbtIOmjDmtMbBR4AOAOwl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8" name="AutoShape 4" descr="data:image/jpeg;base64,/9j/4AAQSkZJRgABAQAAAQABAAD/2wCEAAkGBxQQEhQUExQUFhUWFxkXFRgXFRgUGBUUFxcaGRYZFxQZHCggHRwlHRcUIzEhJSkrLi4xFyAzODMvNygtLiwBCgoKDQ0OGw8QFy4iHSQsLi4sLCssNCwvNSwsLCwsNywsLC0vLCwrLCwsNywsLCwrLCwrLCwsNSwsLCwsLCwsLP/AABEIAMYAnQMBIgACEQEDEQH/xAAcAAABBQEBAQAAAAAAAAAAAAAAAQMEBQgCBgf/xABKEAABAwEEAwkNBgUCBwEAAAABAAIDEQQSITEFQVETFyJhcXORkrEHFCMyNDVTVIGhstLhBkJSwdHwFTNicqJDZCVjgoOTo/Ek/8QAFwEBAQEBAAAAAAAAAAAAAAAAAAECA//EAB0RAQEAAwEBAAMAAAAAAAAAAAABAhExIRJBUWH/2gAMAwEAAhEDEQA/APeaG7n+jX2eFzrFAXOiYSbuZLASc1M3utF+pQdX6q50B5LZ+Zj+AKfVB5fe60X6lB1fqje60X6lB1fqrnS2m7PZG3rRNHENV9wFeQZlN2LTsczBIwPLDII2ktu3q04QDqG7jnxK6utiq3utF+pQdX6o3utF+pQdX6r1KFB5be60X6lB1fqje60X6lB1fqvUoQeW3utF+pQdX6o3utF+pQdX6q6tWlWRuLXB+FMQ0kEGmII2Y15DxIj0tG7BpcTjQXXCtATmRTUptr5y7pS73Wi/UoOr9Ub3Wi/UoOr9Vd/xIXS64/A0IpjWoG2mv3FNt03Edbuo79E3D4y/So3utF+pQdX6o3utF+pQdX6r0FntrZDRtfFvVpTCpGvXUFSVWdaeW3utF+pQdX6o3utF+pQdX6r1KEHlt7rRfqUHV+qN7rRfqUHV+q9ShB5be60X6lB1fqs/92XRUNk0k6KzxtijEcZDWigqQalapWYu7352fzUfYUGjdAeS2fmY/gCZ0xobvmlZpmNGbGOAY/icKVI5CF3oeIPscLXCrXQMa4bQYwCOhQLfoN3BIt9pgY1jWAMMIBu14TjJG7hHAYUyWse9SoujPs26xzGSCGyXS0tIY10L3EkGpJvAnDizVm+d8zW3oXRls7AWvuk3WkG+C0kU1jHUq6fQL42F79K21rGipcTZQABrJ3DJdfZ+Dd4GubNLM0TiRkswbekY2mLbjWi7mAaD81vL2bt2keoQhC5NBCEIKXSTJTJVhmDcAQzc6GgzF7I1PuXAjkukE2o6waxAilcBTarV1qYCQXCoNDy4H8x0rqG0Mf4rgeToU039+a0r7G97K1ZO6pHjlnByGo5a1aoolVZyuyUSoQiBCEIBCEIBZi7vfnZ/NR9hWnVmLu9+dn81H2FBo3QHktn5mP4AqfS2jHSWvdDZoZw2NrYzK8NuGrjJcaWuz4FTxDYrjQPktn5mP4AqW0Mn7/nNmFnvbhAHmW/Wl+e6Bc1eNnxLWHUqL/AH7qHmxWYtbR0bN2N1ktXXpA3c6XiC0Vp93jXptFyzOa4zxtjdeIaGuvgsoKG9QcepVv8AxL/Y/wDuVjond7p753O/eNNyvXLtBTxsa5q5XZInoQhYUIQhAxMwOqA66cMRSvvCbjspH+o4+xv5D90SWuxB2Iay/UEFwJGquR4h0BQzEYiCREMzwY5DSmWIKomGyu9K/ob+i6NndSm6O5aNr2cfuUcWqQnC7Q5eDft1psWyXDxf/FJ+qgnwwlub3O5QPyCeUakuGMfHg7PXTFcgT6zF7A7Zy7UExChtE1RUxU14O/VIRNti6rvmQTE02I3y684ilA3C6OMYVr7V3FWgvUrrplXiquN34dyjsq1pweSu3FA8sxd3vzs/mo+wrTqzF3e/Oz+aj7Cg0boDyWz8zH8AUbS9rlie3crKZXEU3W8xrWD+rG+RxNBUnQPktn5mP4AmLfJaxIdybZ9zDRjK57XXsb3igimXvVx6lefj0jaLRMYJbXFBwS7wEbo5AQQA29aARWhJwbqXp9D6PFnYWiSSQlxc58jg5xcQMyABkBhRVAttpmqyujn7W7q93S2im/ZjR7rPG9ro4YqyOcGw1ucIDEVxqTWvGt5cSLpCELm0EIQgYtd27wgSKjACuviVbMwVG5tFMjebIccxSmQVwoVusrnkUDCKfevZ5jI5VogryzMBrM6+JL7dedapyytbThtFB4oa2UbTr9qdZYXjGkVdZ8JlXH73Kuu85P8Al5mn8zXt4WxB0WRZ3XdD9fF7EhEWHBfiT91+fGFwdHvGQj46mTk/FsQ+wPOqLKn+plj/AFciDpghrg12seK/LL80ojhp4rqEZUfknorC2gLgL1BWhcBhlQVXXeDNnvOvHag6gtDXYCuA1tIw9oXVH3823KZUN69hTGtKUrq2JYYGsrQZ8ZPako+/m25TKhvXqimNaUpX3IHlmLu9+dn81H2FacCzH3e/Oz+aj7Cg0boDyWz8zH8AVPpewxWy1OjtJa6CKNjhC4gMkkkc/hPB8a6GNoMquOeFLjQHktn5mP4Aqq3usrrW9toZZuDHGQ+UtvuvGTAB2oXT1lrDqVJl0RYHNuOisxaNVGYU2Jz7Oz3mysD77YpXMY6t43brXULtd0uLa8QVRY3aOe6UGOxNDH3GmsXCF0G9ycKnsVl9lJY3MlETYQxszmgw+I+gabwxzxoabFrKeJF6hCFzaCEIQQbbEG1fV1cML10HLD3KIy1jacjTwooaDH3GqtZnEDAXjsrRQ5BI6nBe3+17ae2o1psRY7WG41yOuUHHVVSn6RoRg2h132hM7hJtl67M+rxqVurxQbkSKZ3m560BDb2kcItadl4HVXV7V2dIRfjb0rl0r64R1H9w2YrndHDHcc8TQtxw/fQge78jrS+2vLx07Ugt0f429KbEr8PBU28IYbF1BI4+NHd/6gUEhjw4VBBG0JoPffIui5SodXEnZd6cU9RQ2wu3cuq+4WUAvi4DUfcpWvHVBNCzF3e/Oz+aj7CtOrMXd787P5qPsKDRugPJbPzMfwBUenbR/wDquB9jhoxjpH2hge+S8XXRGC9oAbddUmvjBXugPJbPzMfwBO2mzR8J5ja51MeCC4gZDHlK1jdVKpNH22zUImfYS4HBzDG1rh/a5xII14nUrbRUsD2uNnMZbfN4x0u36CuWFclzZ2RPNBE3XiWNpgeTWplns7IwQxrWgmpAAFTlWg5AlpDqEIWVCEIQRLS1wq4F5yF1obhqqKpgyuHpT7GCvErFRLXZBIQSGHAjhNryexNhhr3YYzatTPeuhK7D+ZtybqwoeWnvXJ0YNQj2YsybSlBQjFJ/DTsiwy8GcOFX8XKrsDHOyrNljUMwwrn7dSeitJbgWyOzxIGobAf3VR/4Vji2HX/pnbh97kT0OjGjxgwimADaCtcTnydCgeNr/of0Di4+NHff9D/d+qG6PiH3G9HFRc/wyH0behA9DPeJF0igGdMeTHUnUzFY2MNWtANKVA1E1I6UBj79bwuUpdu43tt7pwQPrMXd787P5qPsK06sxd3vzs/mo+woNG6A8ls/Mx/AE7PMyQvhvcK7wgATRrq0qaUxocE1oHyWz8zH8ATM7C6V7YpiyQtaZAWXwAahrgcAHYEZnIYIlcWjSENmkAklF8toGBlTdrnRjSaYa1aWa0NkaHMILTkQqvQVhhh3UROL5b1JZH4vc+leE6gGsYBPaFGEpLg5xlcX0aWhrqAUAOOQGOskq1JtZ1SVTFomIoBQHMk6mjMrxmk/tBIxjZIYBJGXlgdK+rnUpQhgNQDq18WSSWmWcx691VKvN6H0uXlzHRuiljF50RIcHimbHdC9DG+oB2iqWaWWUxaLKDUtAvEg4kgahq4goUzhGQHBgqNrzhXiCmzTubXgilQASaZ7fbguH2w0wuV/vG0ceypT1UB07Sajc6OJxJkz5KcicitgZkYwMj4/j48WSmMtZrQ3QMa8MGmFck8LQz8TekKCC3SRNBWOtaU4fFxZ4qVWXZHTlP6J3dm/ib0hKJ2/ibTlCBobpTJldWJp+81y4zahHx4n3YcieNob+JvSEu7t/ENWsa8kHEBfU3w0DVQkn21QLU0yGOpvAXiLrqUy8alNeVU8hAqzF3e/Oz+aj7CtOrMXd787P5qPsKDRugfJbPzMfwBM2nRT3yukbPJHea0UYGY3a4m80/iT2gfJbPzMfwBcWqwyveXNtD42kABrWtdiK1PCBzw6FYlRo9ByNrS12jhEuOEOJP8A2+JPaAiuMkF973bo68XgB17DA3cMqYjVRMWmzvjBL7c5oGtzYR2tXf2Xc0xPLZHSgyOO6ObdLstVBgMstSt4xOptoiLnOF0lroyCcM65bcQV5ZscjjaGtAcw3REwuYwxkYOdjiNuRrRe1K8lpa1xzGQ7hG9zSGxOkYSHUeGvxNK0J2048ExpnEr7Px1PDF6WOrHPDg8SADB14azs1UV5Y4y1jQcMFA0JaCTJGI2tZG660toGk0FW0rWorWuWIVsFK1jPDc+Xi3uLD81WWhmREZZtaNy6cehWVpHB8a5iMcNvHgq60xOqKOc+uZ8FhxY05VGiRuu4lhdXUTFh0Urh2pwyitNwB2Yx/rxphrSRS47EZ+BwrXHPPLoCfi0eNUg4rrWYDoQdE4eTeyrP1StP+3I9rP1T5s7sfCOypk2gxzyR3u/0ruhv6II9f9v72YY8vIV01xpXvc12VZXpqnTZ30PhXVORo3D3LuGJwOLy7DKgA9wQFnmc6t6NzOUtNegpqzgbq6kznHHwZc0hmIyAFR7TrUwqvs04Mz27kGkA8O8wl2Iwug3h7RqQWIWYu7352fzUfYVp1Zi7vfnZ/NR9hQaN0B5LZ+Zj+AJvS+jpJqbnPJHTNraBruUgXh7CnNAeS2fmY/gCLTo8OeXmSVtQBRshY0U10GvHsVS8U8eh9xmbIbM2Q3bpc1we69Wt7wpBy41f2K1iUEgOFCWkOaWmo4ivNukfaXFlkfLdGD53yPLGnWI21Be7j8VeksNm3JgYXveRm55vOceMq1nH+I7rW4V4TKCv3H1w5PZ71w+0VFKx4jAFjjy14slMNlr95+v723/4k70z4cnWWWzEVtA8YgCmF1jx+Slwztf4prTiI7UkMFyuLjXaap1BHt7C5hABdlgLuo/1YKrFnLcoyCTUEiHDHHWrmZhIwN07c1FfYC7xnB3Kxp/epBCdEaYMOzKHEDHalszHNIutdsr4GvuP7opDtEg0xbTXwG45V7F23R11wLSxtNkba5aigVlpkAxieaa6sFf8l2bS70T+luyp+97F0IH1/mf4hAhfX+Z7LoQLFM4uoY3NG0lpHQDVSFFdBJqk6WBKYZPSf4DNBIKgWazNbM9wkBJBqyjKtxzqBe6VOa2gArXj2qHBo4MldLeqXAil1opUg+MBU5aygnBZi7vfnZ/NR9hWnVmLu9+dn81H2FBo3QHktn5mP4AmdMaH75IvSPEYzjAFx/OAirhxVontAeS2fmY/gC40nond3AmWVoApcDqRu/uaMT0hImXES12htnaA61NYBgGiNhNBqDACegKVoCcyRucXPcC910vZuZLcKcGgoNmCgWLRDrM8yMhgPBu0iG5Emtam8SK+1XFhtJkBLo3RkOILXUJw11aSKchVrOO0tCRKo2EIQgEIQgEIQgEIQgEIQgEIQgFmLu9+dn81H2FadWYu7352fzUfYUGjdAeS2fmY/gCnqBoDyWz8zH8AUPTkcznt3MuAAFQDTGvLxILtKvNfZ10jpHXpHG6AS01IIdeAIr/avShAIQhAIQhAIQhAIQhAIQhAIQhAIQhALMXd787P5qPsK06sxd3vzs/mo+woNG6A8ls/Mx/AE5bbNfIOzLEih2pvQHktn5mP4AnZ7IXOqJJG8TSAOghSrDFj0a2N94Ch4iT+8yrJQP4ecfCzdYYcnBSiwH0s3WHypPFur+U5Cr26OPppus35VPCqXRUIQiBCjOtjQ4t1toDqxIrmeJHfbf2W/qgkoTPfTPxDpR3yz8Qx40DyEgSoBCEIBCEIBZi7vfnZ/NR9hWnVmLu9+dn81H2FB9U0T3ULKyCFhitFWxsaaNZSoaB+NS99ayeitHVj+dKhAm+tZPRWjqx/OjfWsnorR1Y/nSoQJvrWT0Vo6sfzo31rJ6K0dWP50qECb61k9FaOrH86N9ayeitHVj+dKhBye6pZPRWjqx/OjfUsnobR1Y/nQhAb6dj9DP1Y/nRvqWT0No6sfzpUIDfVsnorR1Y/nRvrWT0Vo6sfzpUIE31rJ6K0dWP50b61k9FaOrH86VCBN9ayeitHVj+dG+tZPRWjqx/OlQgTfWsnorR1Y/nXw3us6aZbtIOmjDmtMbBR4AOAOwl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10" name="9 Grupo"/>
          <p:cNvGrpSpPr/>
          <p:nvPr/>
        </p:nvGrpSpPr>
        <p:grpSpPr>
          <a:xfrm>
            <a:off x="467544" y="3501008"/>
            <a:ext cx="8208912" cy="2304256"/>
            <a:chOff x="467544" y="3501008"/>
            <a:chExt cx="8208912" cy="2304256"/>
          </a:xfrm>
        </p:grpSpPr>
        <p:pic>
          <p:nvPicPr>
            <p:cNvPr id="6150" name="Picture 6" descr="http://3.bp.blogspot.com/-hhUzdgg4BNI/TsjSvnqIkbI/AAAAAAAAG1M/OcYuywHH-14/s1600/anales%2Bde%2Bp.jpg"/>
            <p:cNvPicPr>
              <a:picLocks noChangeAspect="1" noChangeArrowheads="1"/>
            </p:cNvPicPr>
            <p:nvPr/>
          </p:nvPicPr>
          <p:blipFill>
            <a:blip r:embed="rId2" cstate="print"/>
            <a:srcRect/>
            <a:stretch>
              <a:fillRect/>
            </a:stretch>
          </p:blipFill>
          <p:spPr bwMode="auto">
            <a:xfrm>
              <a:off x="7046442" y="3609248"/>
              <a:ext cx="1630014" cy="2052000"/>
            </a:xfrm>
            <a:prstGeom prst="rect">
              <a:avLst/>
            </a:prstGeom>
            <a:noFill/>
          </p:spPr>
        </p:pic>
        <p:sp>
          <p:nvSpPr>
            <p:cNvPr id="9" name="2 Marcador de contenido"/>
            <p:cNvSpPr txBox="1">
              <a:spLocks/>
            </p:cNvSpPr>
            <p:nvPr/>
          </p:nvSpPr>
          <p:spPr>
            <a:xfrm>
              <a:off x="467544" y="3501008"/>
              <a:ext cx="6192688" cy="2304256"/>
            </a:xfrm>
            <a:prstGeom prst="rect">
              <a:avLst/>
            </a:prstGeom>
          </p:spPr>
          <p:txBody>
            <a:bodyPr vert="horz">
              <a:normAutofit fontScale="70000" lnSpcReduction="20000"/>
            </a:bodyPr>
            <a:lstStyle/>
            <a:p>
              <a:pPr marL="274320" marR="0" lvl="0" indent="-274320" algn="l" defTabSz="914400" rtl="0" eaLnBrk="1" fontAlgn="auto" latinLnBrk="0" hangingPunct="1">
                <a:lnSpc>
                  <a:spcPct val="170000"/>
                </a:lnSpc>
                <a:spcBef>
                  <a:spcPts val="600"/>
                </a:spcBef>
                <a:spcAft>
                  <a:spcPts val="0"/>
                </a:spcAft>
                <a:buClr>
                  <a:srgbClr val="FE8637"/>
                </a:buClr>
                <a:buSzPct val="70000"/>
                <a:buFont typeface="Wingdings"/>
                <a:buChar char=""/>
                <a:tabLst/>
                <a:defRPr/>
              </a:pPr>
              <a:r>
                <a:rPr kumimoji="0" lang="es-ES" sz="2400" b="1" i="0" u="none" strike="noStrike" kern="1200" cap="none" spc="0" normalizeH="0" baseline="0" noProof="0" dirty="0" smtClean="0">
                  <a:ln>
                    <a:noFill/>
                  </a:ln>
                  <a:solidFill>
                    <a:prstClr val="black"/>
                  </a:solidFill>
                  <a:effectLst/>
                  <a:uLnTx/>
                  <a:uFillTx/>
                  <a:latin typeface="Comic Sans MS" pitchFamily="66" charset="0"/>
                  <a:ea typeface="+mn-ea"/>
                  <a:cs typeface="+mn-cs"/>
                </a:rPr>
                <a:t>Asociación</a:t>
              </a:r>
              <a:r>
                <a:rPr kumimoji="0" lang="es-ES" sz="2400" b="0" i="0" u="none" strike="noStrike" kern="1200" cap="none" spc="0" normalizeH="0" baseline="0" noProof="0" dirty="0" smtClean="0">
                  <a:ln>
                    <a:noFill/>
                  </a:ln>
                  <a:solidFill>
                    <a:prstClr val="black"/>
                  </a:solidFill>
                  <a:effectLst/>
                  <a:uLnTx/>
                  <a:uFillTx/>
                  <a:latin typeface="Comic Sans MS" pitchFamily="66" charset="0"/>
                  <a:ea typeface="+mn-ea"/>
                  <a:cs typeface="+mn-cs"/>
                </a:rPr>
                <a:t> entre infección del tracto respiratorio superior y el uso previo de ATB</a:t>
              </a:r>
              <a:r>
                <a:rPr kumimoji="0" lang="es-ES" sz="2400" b="0" i="0" u="none" strike="noStrike" kern="1200" cap="none" spc="0" normalizeH="0" baseline="30000" noProof="0" dirty="0" smtClean="0">
                  <a:ln>
                    <a:noFill/>
                  </a:ln>
                  <a:solidFill>
                    <a:prstClr val="black"/>
                  </a:solidFill>
                  <a:effectLst/>
                  <a:uLnTx/>
                  <a:uFillTx/>
                  <a:latin typeface="Comic Sans MS" pitchFamily="66" charset="0"/>
                  <a:ea typeface="+mn-ea"/>
                  <a:cs typeface="+mn-cs"/>
                </a:rPr>
                <a:t>2</a:t>
              </a:r>
              <a:r>
                <a:rPr kumimoji="0" lang="es-ES" sz="2400" b="0" i="0" u="none" strike="noStrike" kern="1200" cap="none" spc="0" normalizeH="0" baseline="0" noProof="0" dirty="0" smtClean="0">
                  <a:ln>
                    <a:noFill/>
                  </a:ln>
                  <a:solidFill>
                    <a:prstClr val="black"/>
                  </a:solidFill>
                  <a:effectLst/>
                  <a:uLnTx/>
                  <a:uFillTx/>
                  <a:latin typeface="Comic Sans MS" pitchFamily="66" charset="0"/>
                  <a:ea typeface="+mn-ea"/>
                  <a:cs typeface="+mn-cs"/>
                </a:rPr>
                <a:t>.</a:t>
              </a:r>
            </a:p>
            <a:p>
              <a:pPr marL="274320" marR="0" lvl="0" indent="-274320" algn="l" defTabSz="914400" rtl="0" eaLnBrk="1" fontAlgn="auto" latinLnBrk="0" hangingPunct="1">
                <a:lnSpc>
                  <a:spcPct val="170000"/>
                </a:lnSpc>
                <a:spcBef>
                  <a:spcPts val="600"/>
                </a:spcBef>
                <a:spcAft>
                  <a:spcPts val="0"/>
                </a:spcAft>
                <a:buClr>
                  <a:srgbClr val="FE8637"/>
                </a:buClr>
                <a:buSzPct val="70000"/>
                <a:buFont typeface="Wingdings"/>
                <a:buChar char=""/>
                <a:tabLst/>
                <a:defRPr/>
              </a:pPr>
              <a:r>
                <a:rPr kumimoji="0" lang="es-ES" sz="2400" b="0" i="0" u="none" strike="noStrike" kern="1200" cap="none" spc="0" normalizeH="0" baseline="0" noProof="0" dirty="0" smtClean="0">
                  <a:ln>
                    <a:noFill/>
                  </a:ln>
                  <a:solidFill>
                    <a:prstClr val="black"/>
                  </a:solidFill>
                  <a:effectLst/>
                  <a:uLnTx/>
                  <a:uFillTx/>
                  <a:latin typeface="Comic Sans MS" pitchFamily="66" charset="0"/>
                  <a:ea typeface="+mn-ea"/>
                  <a:cs typeface="+mn-cs"/>
                </a:rPr>
                <a:t>El análisis de posibles </a:t>
              </a:r>
              <a:r>
                <a:rPr kumimoji="0" lang="es-ES" sz="2400" b="1" i="0" u="none" strike="noStrike" kern="1200" cap="none" spc="0" normalizeH="0" baseline="0" noProof="0" dirty="0" smtClean="0">
                  <a:ln>
                    <a:noFill/>
                  </a:ln>
                  <a:solidFill>
                    <a:prstClr val="black"/>
                  </a:solidFill>
                  <a:effectLst/>
                  <a:uLnTx/>
                  <a:uFillTx/>
                  <a:latin typeface="Comic Sans MS" pitchFamily="66" charset="0"/>
                  <a:ea typeface="+mn-ea"/>
                  <a:cs typeface="+mn-cs"/>
                </a:rPr>
                <a:t>factores relacionados con una peor evolución</a:t>
              </a:r>
              <a:r>
                <a:rPr kumimoji="0" lang="es-ES" sz="2400" b="0" i="0" u="none" strike="noStrike" kern="1200" cap="none" spc="0" normalizeH="0" baseline="0" noProof="0" dirty="0" smtClean="0">
                  <a:ln>
                    <a:noFill/>
                  </a:ln>
                  <a:solidFill>
                    <a:prstClr val="black"/>
                  </a:solidFill>
                  <a:effectLst/>
                  <a:uLnTx/>
                  <a:uFillTx/>
                  <a:latin typeface="Comic Sans MS" pitchFamily="66" charset="0"/>
                  <a:ea typeface="+mn-ea"/>
                  <a:cs typeface="+mn-cs"/>
                </a:rPr>
                <a:t>, sólo mostró mayor duración de la púrpura cuando la enfermedad se presentó en </a:t>
              </a:r>
              <a:r>
                <a:rPr kumimoji="0" lang="es-ES" sz="2400" b="0" i="0" u="sng" strike="noStrike" kern="1200" cap="none" spc="0" normalizeH="0" baseline="0" noProof="0" dirty="0" smtClean="0">
                  <a:ln>
                    <a:noFill/>
                  </a:ln>
                  <a:solidFill>
                    <a:prstClr val="black"/>
                  </a:solidFill>
                  <a:effectLst/>
                  <a:uLnTx/>
                  <a:uFillTx/>
                  <a:latin typeface="Comic Sans MS" pitchFamily="66" charset="0"/>
                  <a:ea typeface="+mn-ea"/>
                  <a:cs typeface="+mn-cs"/>
                </a:rPr>
                <a:t>primavera-verano</a:t>
              </a:r>
              <a:r>
                <a:rPr kumimoji="0" lang="es-ES" sz="2400" b="0" i="0" u="none" strike="noStrike" kern="1200" cap="none" spc="0" normalizeH="0" baseline="30000" noProof="0" dirty="0" smtClean="0">
                  <a:ln>
                    <a:noFill/>
                  </a:ln>
                  <a:solidFill>
                    <a:prstClr val="black"/>
                  </a:solidFill>
                  <a:effectLst/>
                  <a:uLnTx/>
                  <a:uFillTx/>
                  <a:latin typeface="Comic Sans MS" pitchFamily="66" charset="0"/>
                  <a:ea typeface="+mn-ea"/>
                  <a:cs typeface="+mn-cs"/>
                </a:rPr>
                <a:t>2</a:t>
              </a:r>
              <a:r>
                <a:rPr kumimoji="0" lang="es-ES" sz="2400" b="0" i="0" u="none" strike="noStrike" kern="1200" cap="none" spc="0" normalizeH="0" baseline="0" noProof="0" dirty="0" smtClean="0">
                  <a:ln>
                    <a:noFill/>
                  </a:ln>
                  <a:solidFill>
                    <a:prstClr val="black"/>
                  </a:solidFill>
                  <a:effectLst/>
                  <a:uLnTx/>
                  <a:uFillTx/>
                  <a:latin typeface="Comic Sans MS" pitchFamily="66" charset="0"/>
                  <a:ea typeface="+mn-ea"/>
                  <a:cs typeface="+mn-cs"/>
                </a:rPr>
                <a:t>.  </a:t>
              </a:r>
            </a:p>
            <a:p>
              <a:pPr marL="914400" marR="0" lvl="2" indent="-182880" algn="l" defTabSz="914400" rtl="0" eaLnBrk="1" fontAlgn="auto" latinLnBrk="0" hangingPunct="1">
                <a:lnSpc>
                  <a:spcPct val="170000"/>
                </a:lnSpc>
                <a:spcBef>
                  <a:spcPct val="20000"/>
                </a:spcBef>
                <a:spcAft>
                  <a:spcPts val="0"/>
                </a:spcAft>
                <a:buClr>
                  <a:schemeClr val="accent1">
                    <a:shade val="75000"/>
                  </a:schemeClr>
                </a:buClr>
                <a:buSzPct val="60000"/>
                <a:buFont typeface="Wingdings"/>
                <a:buNone/>
                <a:tabLst/>
                <a:defRPr/>
              </a:pPr>
              <a:endPar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grpSp>
      <p:pic>
        <p:nvPicPr>
          <p:cNvPr id="6152" name="Picture 8" descr="http://ard.bmj.com/content/73/2.cover.gif"/>
          <p:cNvPicPr>
            <a:picLocks noChangeAspect="1" noChangeArrowheads="1"/>
          </p:cNvPicPr>
          <p:nvPr/>
        </p:nvPicPr>
        <p:blipFill>
          <a:blip r:embed="rId3" cstate="print"/>
          <a:srcRect/>
          <a:stretch>
            <a:fillRect/>
          </a:stretch>
        </p:blipFill>
        <p:spPr bwMode="auto">
          <a:xfrm>
            <a:off x="7380312" y="1412776"/>
            <a:ext cx="1272384" cy="169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CONSULTA DE ATENCIÓN PRIMARIA</a:t>
            </a:r>
            <a:endParaRPr lang="es-ES" dirty="0"/>
          </a:p>
        </p:txBody>
      </p:sp>
      <p:sp>
        <p:nvSpPr>
          <p:cNvPr id="3" name="2 Marcador de contenido"/>
          <p:cNvSpPr>
            <a:spLocks noGrp="1"/>
          </p:cNvSpPr>
          <p:nvPr>
            <p:ph sz="quarter" idx="1"/>
          </p:nvPr>
        </p:nvSpPr>
        <p:spPr>
          <a:xfrm>
            <a:off x="457200" y="1600200"/>
            <a:ext cx="7467600" cy="3629000"/>
          </a:xfrm>
        </p:spPr>
        <p:txBody>
          <a:bodyPr>
            <a:normAutofit/>
          </a:bodyPr>
          <a:lstStyle/>
          <a:p>
            <a:pPr>
              <a:lnSpc>
                <a:spcPct val="150000"/>
              </a:lnSpc>
            </a:pPr>
            <a:r>
              <a:rPr lang="es-ES" u="sng" dirty="0" smtClean="0"/>
              <a:t>Motivo de consulta</a:t>
            </a:r>
            <a:r>
              <a:rPr lang="es-ES" dirty="0" smtClean="0"/>
              <a:t>: Niño de 8 años acude urgente por la aparición de unas lesiones en miembros inferiores y glúteos “ hematomas” sin traumatismo previo. </a:t>
            </a:r>
            <a:endParaRPr lang="es-ES" dirty="0"/>
          </a:p>
        </p:txBody>
      </p:sp>
      <p:pic>
        <p:nvPicPr>
          <p:cNvPr id="21506" name="Picture 2" descr="http://www.zaragoza3.es/Gerencia/eaps/valdef1.gif"/>
          <p:cNvPicPr>
            <a:picLocks noChangeAspect="1" noChangeArrowheads="1"/>
          </p:cNvPicPr>
          <p:nvPr/>
        </p:nvPicPr>
        <p:blipFill>
          <a:blip r:embed="rId2" cstate="print"/>
          <a:srcRect/>
          <a:stretch>
            <a:fillRect/>
          </a:stretch>
        </p:blipFill>
        <p:spPr bwMode="auto">
          <a:xfrm>
            <a:off x="4303710" y="3573360"/>
            <a:ext cx="4444754" cy="309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467600" cy="810344"/>
          </a:xfrm>
        </p:spPr>
        <p:txBody>
          <a:bodyPr/>
          <a:lstStyle/>
          <a:p>
            <a:r>
              <a:rPr lang="es-ES" dirty="0" smtClean="0"/>
              <a:t>REVISIÓN PÚRPURA SCHONLEIN-HENOCH</a:t>
            </a:r>
            <a:endParaRPr lang="es-ES" dirty="0"/>
          </a:p>
        </p:txBody>
      </p:sp>
      <p:sp>
        <p:nvSpPr>
          <p:cNvPr id="3" name="2 Marcador de contenido"/>
          <p:cNvSpPr>
            <a:spLocks noGrp="1"/>
          </p:cNvSpPr>
          <p:nvPr>
            <p:ph sz="quarter" idx="1"/>
          </p:nvPr>
        </p:nvSpPr>
        <p:spPr>
          <a:xfrm>
            <a:off x="457200" y="1075528"/>
            <a:ext cx="7467600" cy="2353472"/>
          </a:xfrm>
        </p:spPr>
        <p:txBody>
          <a:bodyPr>
            <a:normAutofit lnSpcReduction="10000"/>
          </a:bodyPr>
          <a:lstStyle/>
          <a:p>
            <a:pPr>
              <a:lnSpc>
                <a:spcPct val="170000"/>
              </a:lnSpc>
            </a:pPr>
            <a:r>
              <a:rPr lang="es-ES" b="1" dirty="0" smtClean="0">
                <a:latin typeface="Comic Sans MS" pitchFamily="66" charset="0"/>
              </a:rPr>
              <a:t>Tratamiento</a:t>
            </a:r>
            <a:r>
              <a:rPr lang="es-ES" dirty="0" smtClean="0">
                <a:latin typeface="Comic Sans MS" pitchFamily="66" charset="0"/>
              </a:rPr>
              <a:t>: sintomático.</a:t>
            </a:r>
          </a:p>
          <a:p>
            <a:pPr lvl="1">
              <a:lnSpc>
                <a:spcPct val="170000"/>
              </a:lnSpc>
            </a:pPr>
            <a:r>
              <a:rPr lang="es-ES" u="sng" dirty="0" smtClean="0">
                <a:latin typeface="Comic Sans MS" pitchFamily="66" charset="0"/>
              </a:rPr>
              <a:t>AINES</a:t>
            </a:r>
            <a:r>
              <a:rPr lang="es-ES" u="sng" baseline="30000" dirty="0" smtClean="0">
                <a:latin typeface="Comic Sans MS" pitchFamily="66" charset="0"/>
              </a:rPr>
              <a:t>1</a:t>
            </a:r>
            <a:r>
              <a:rPr lang="es-ES" dirty="0" smtClean="0">
                <a:latin typeface="Comic Sans MS" pitchFamily="66" charset="0"/>
              </a:rPr>
              <a:t>: no hay evidencia de que el uso de AINES aumente el riesgo de hemorragia en paciente con vasculitis (grado 2C)</a:t>
            </a:r>
          </a:p>
        </p:txBody>
      </p:sp>
      <p:sp>
        <p:nvSpPr>
          <p:cNvPr id="4" name="3 CuadroTexto"/>
          <p:cNvSpPr txBox="1"/>
          <p:nvPr/>
        </p:nvSpPr>
        <p:spPr>
          <a:xfrm>
            <a:off x="467544" y="5951021"/>
            <a:ext cx="7992888" cy="276999"/>
          </a:xfrm>
          <a:prstGeom prst="rect">
            <a:avLst/>
          </a:prstGeom>
          <a:noFill/>
        </p:spPr>
        <p:txBody>
          <a:bodyPr wrap="square" rtlCol="0">
            <a:spAutoFit/>
          </a:bodyPr>
          <a:lstStyle/>
          <a:p>
            <a:r>
              <a:rPr lang="es-ES" sz="1200" baseline="30000" dirty="0" smtClean="0"/>
              <a:t>1</a:t>
            </a:r>
            <a:r>
              <a:rPr lang="es-ES" sz="1200" dirty="0" smtClean="0"/>
              <a:t>Management of </a:t>
            </a:r>
            <a:r>
              <a:rPr lang="es-ES" sz="1200" dirty="0" err="1" smtClean="0"/>
              <a:t>Henoc-Schonlein</a:t>
            </a:r>
            <a:r>
              <a:rPr lang="es-ES" sz="1200" dirty="0" smtClean="0"/>
              <a:t> </a:t>
            </a:r>
            <a:r>
              <a:rPr lang="es-ES" sz="1200" dirty="0" err="1" smtClean="0"/>
              <a:t>pupura</a:t>
            </a:r>
            <a:r>
              <a:rPr lang="es-ES" sz="1200" dirty="0" smtClean="0"/>
              <a:t>. UptoDate2014. </a:t>
            </a:r>
          </a:p>
        </p:txBody>
      </p:sp>
      <p:sp>
        <p:nvSpPr>
          <p:cNvPr id="5" name="2 Marcador de contenido"/>
          <p:cNvSpPr txBox="1">
            <a:spLocks/>
          </p:cNvSpPr>
          <p:nvPr/>
        </p:nvSpPr>
        <p:spPr>
          <a:xfrm>
            <a:off x="395536" y="3501008"/>
            <a:ext cx="7848872" cy="2816696"/>
          </a:xfrm>
          <a:prstGeom prst="rect">
            <a:avLst/>
          </a:prstGeom>
        </p:spPr>
        <p:txBody>
          <a:bodyPr vert="horz">
            <a:normAutofit/>
          </a:bodyPr>
          <a:lstStyle/>
          <a:p>
            <a:pPr marL="640080" lvl="1" indent="-274320">
              <a:lnSpc>
                <a:spcPct val="170000"/>
              </a:lnSpc>
              <a:spcBef>
                <a:spcPct val="20000"/>
              </a:spcBef>
              <a:buClr>
                <a:schemeClr val="accent1"/>
              </a:buClr>
              <a:buSzPct val="80000"/>
              <a:buFont typeface="Wingdings 2"/>
              <a:buChar char=""/>
            </a:pPr>
            <a:r>
              <a:rPr kumimoji="0" lang="es-ES" sz="2100" b="0" i="0" u="sng" strike="noStrike" kern="1200" cap="none" spc="0" normalizeH="0" baseline="0" noProof="0" dirty="0" smtClean="0">
                <a:ln>
                  <a:noFill/>
                </a:ln>
                <a:solidFill>
                  <a:schemeClr val="tx1"/>
                </a:solidFill>
                <a:effectLst/>
                <a:uLnTx/>
                <a:uFillTx/>
                <a:latin typeface="Comic Sans MS" pitchFamily="66" charset="0"/>
                <a:ea typeface="+mn-ea"/>
                <a:cs typeface="+mn-cs"/>
              </a:rPr>
              <a:t>Corticoides</a:t>
            </a:r>
            <a:r>
              <a:rPr lang="es-ES" sz="2400" u="sng" baseline="30000" dirty="0" smtClean="0">
                <a:latin typeface="Comic Sans MS" pitchFamily="66" charset="0"/>
              </a:rPr>
              <a:t>1</a:t>
            </a:r>
            <a:r>
              <a:rPr kumimoji="0" lang="es-ES" sz="2100" b="0" i="0" u="none" strike="noStrike" kern="1200" cap="none" spc="0" normalizeH="0" baseline="0" noProof="0" dirty="0" smtClean="0">
                <a:ln>
                  <a:noFill/>
                </a:ln>
                <a:solidFill>
                  <a:schemeClr val="tx1"/>
                </a:solidFill>
                <a:effectLst/>
                <a:uLnTx/>
                <a:uFillTx/>
                <a:latin typeface="Comic Sans MS" pitchFamily="66" charset="0"/>
                <a:ea typeface="+mn-ea"/>
                <a:cs typeface="+mn-cs"/>
              </a:rPr>
              <a:t>: complicaciones abdominales, neurológicas.</a:t>
            </a:r>
          </a:p>
          <a:p>
            <a:pPr marL="914400" marR="0" lvl="2" indent="-182880" algn="l" defTabSz="914400" rtl="0" eaLnBrk="1" fontAlgn="auto" latinLnBrk="0" hangingPunct="1">
              <a:lnSpc>
                <a:spcPct val="170000"/>
              </a:lnSpc>
              <a:spcBef>
                <a:spcPct val="20000"/>
              </a:spcBef>
              <a:spcAft>
                <a:spcPts val="0"/>
              </a:spcAft>
              <a:buClr>
                <a:schemeClr val="accent1">
                  <a:shade val="75000"/>
                </a:schemeClr>
              </a:buClr>
              <a:buSzPct val="60000"/>
              <a:buFont typeface="Wingdings"/>
              <a:buChar char=""/>
              <a:tabLst/>
              <a:defRPr/>
            </a:pPr>
            <a:r>
              <a:rPr kumimoji="0" lang="es-ES" sz="1800" b="1" i="0" u="none" strike="noStrike" kern="1200" cap="none" spc="0" normalizeH="0" baseline="0" noProof="0" dirty="0" smtClean="0">
                <a:ln>
                  <a:noFill/>
                </a:ln>
                <a:solidFill>
                  <a:schemeClr val="tx1"/>
                </a:solidFill>
                <a:effectLst/>
                <a:uLnTx/>
                <a:uFillTx/>
                <a:latin typeface="Times New Roman"/>
                <a:ea typeface="+mn-ea"/>
                <a:cs typeface="Times New Roman"/>
              </a:rPr>
              <a:t>[…</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We</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do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not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recomment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the</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use of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glucocorticoids</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to</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prevent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renal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disease</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as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the</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currently</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available</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data do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not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support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such</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 role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for</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this</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err="1" smtClean="0">
                <a:ln>
                  <a:noFill/>
                </a:ln>
                <a:solidFill>
                  <a:schemeClr val="tx1"/>
                </a:solidFill>
                <a:effectLst/>
                <a:uLnTx/>
                <a:uFillTx/>
                <a:latin typeface="Comic Sans MS" pitchFamily="66" charset="0"/>
                <a:ea typeface="+mn-ea"/>
                <a:cs typeface="Times New Roman"/>
              </a:rPr>
              <a:t>intervention</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mn-cs"/>
              </a:rPr>
              <a:t>…</a:t>
            </a:r>
            <a:r>
              <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Times New Roman"/>
              </a:rPr>
              <a:t>] grade 1B</a:t>
            </a:r>
            <a:endParaRPr kumimoji="0" lang="es-ES" sz="1800" i="1"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467600" cy="810344"/>
          </a:xfrm>
        </p:spPr>
        <p:txBody>
          <a:bodyPr/>
          <a:lstStyle/>
          <a:p>
            <a:r>
              <a:rPr lang="es-ES" dirty="0" smtClean="0"/>
              <a:t>REVISIÓN PÚRPURA SCHONLEIN-HENOCH</a:t>
            </a:r>
            <a:endParaRPr lang="es-ES" dirty="0"/>
          </a:p>
        </p:txBody>
      </p:sp>
      <p:sp>
        <p:nvSpPr>
          <p:cNvPr id="3" name="2 Marcador de contenido"/>
          <p:cNvSpPr>
            <a:spLocks noGrp="1"/>
          </p:cNvSpPr>
          <p:nvPr>
            <p:ph sz="quarter" idx="1"/>
          </p:nvPr>
        </p:nvSpPr>
        <p:spPr>
          <a:xfrm>
            <a:off x="457200" y="1075528"/>
            <a:ext cx="8219256" cy="5449816"/>
          </a:xfrm>
        </p:spPr>
        <p:txBody>
          <a:bodyPr>
            <a:normAutofit fontScale="92500" lnSpcReduction="20000"/>
          </a:bodyPr>
          <a:lstStyle/>
          <a:p>
            <a:pPr lvl="2">
              <a:lnSpc>
                <a:spcPct val="170000"/>
              </a:lnSpc>
            </a:pPr>
            <a:r>
              <a:rPr lang="es-ES" i="1" dirty="0" smtClean="0">
                <a:latin typeface="Comic Sans MS" pitchFamily="66" charset="0"/>
                <a:cs typeface="Times New Roman"/>
              </a:rPr>
              <a:t>[…</a:t>
            </a:r>
            <a:r>
              <a:rPr lang="es-ES" b="1" i="1" dirty="0" err="1" smtClean="0">
                <a:latin typeface="Comic Sans MS" pitchFamily="66" charset="0"/>
              </a:rPr>
              <a:t>Althoug</a:t>
            </a:r>
            <a:r>
              <a:rPr lang="es-ES" b="1" i="1" dirty="0" smtClean="0">
                <a:latin typeface="Comic Sans MS" pitchFamily="66" charset="0"/>
              </a:rPr>
              <a:t> </a:t>
            </a:r>
            <a:r>
              <a:rPr lang="es-ES" b="1" i="1" dirty="0" err="1" smtClean="0">
                <a:latin typeface="Comic Sans MS" pitchFamily="66" charset="0"/>
              </a:rPr>
              <a:t>many</a:t>
            </a:r>
            <a:r>
              <a:rPr lang="es-ES" b="1" i="1" dirty="0" smtClean="0">
                <a:latin typeface="Comic Sans MS" pitchFamily="66" charset="0"/>
              </a:rPr>
              <a:t> </a:t>
            </a:r>
            <a:r>
              <a:rPr lang="es-ES" b="1" i="1" dirty="0" err="1" smtClean="0">
                <a:latin typeface="Comic Sans MS" pitchFamily="66" charset="0"/>
              </a:rPr>
              <a:t>clinicians</a:t>
            </a:r>
            <a:r>
              <a:rPr lang="es-ES" b="1" i="1" dirty="0" smtClean="0">
                <a:latin typeface="Comic Sans MS" pitchFamily="66" charset="0"/>
              </a:rPr>
              <a:t> describe a </a:t>
            </a:r>
            <a:r>
              <a:rPr lang="es-ES" b="1" i="1" dirty="0" err="1" smtClean="0">
                <a:latin typeface="Comic Sans MS" pitchFamily="66" charset="0"/>
              </a:rPr>
              <a:t>rapid</a:t>
            </a:r>
            <a:r>
              <a:rPr lang="es-ES" b="1" i="1" dirty="0" smtClean="0">
                <a:latin typeface="Comic Sans MS" pitchFamily="66" charset="0"/>
              </a:rPr>
              <a:t> </a:t>
            </a:r>
            <a:r>
              <a:rPr lang="es-ES" b="1" i="1" dirty="0" err="1" smtClean="0">
                <a:latin typeface="Comic Sans MS" pitchFamily="66" charset="0"/>
              </a:rPr>
              <a:t>symptomatic</a:t>
            </a:r>
            <a:r>
              <a:rPr lang="es-ES" b="1" i="1" dirty="0" smtClean="0">
                <a:latin typeface="Comic Sans MS" pitchFamily="66" charset="0"/>
              </a:rPr>
              <a:t> </a:t>
            </a:r>
            <a:r>
              <a:rPr lang="es-ES" b="1" i="1" dirty="0" err="1" smtClean="0">
                <a:latin typeface="Comic Sans MS" pitchFamily="66" charset="0"/>
              </a:rPr>
              <a:t>improvement</a:t>
            </a:r>
            <a:r>
              <a:rPr lang="es-ES" b="1" i="1" dirty="0" smtClean="0">
                <a:latin typeface="Comic Sans MS" pitchFamily="66" charset="0"/>
              </a:rPr>
              <a:t> in </a:t>
            </a:r>
            <a:r>
              <a:rPr lang="es-ES" b="1" i="1" dirty="0" err="1" smtClean="0">
                <a:latin typeface="Comic Sans MS" pitchFamily="66" charset="0"/>
              </a:rPr>
              <a:t>patients</a:t>
            </a:r>
            <a:r>
              <a:rPr lang="es-ES" b="1" i="1" dirty="0" smtClean="0">
                <a:latin typeface="Comic Sans MS" pitchFamily="66" charset="0"/>
              </a:rPr>
              <a:t> </a:t>
            </a:r>
            <a:r>
              <a:rPr lang="es-ES" b="1" i="1" dirty="0" err="1" smtClean="0">
                <a:latin typeface="Comic Sans MS" pitchFamily="66" charset="0"/>
              </a:rPr>
              <a:t>who</a:t>
            </a:r>
            <a:r>
              <a:rPr lang="es-ES" b="1" i="1" dirty="0" smtClean="0">
                <a:latin typeface="Comic Sans MS" pitchFamily="66" charset="0"/>
              </a:rPr>
              <a:t> </a:t>
            </a:r>
            <a:r>
              <a:rPr lang="es-ES" b="1" i="1" dirty="0" err="1" smtClean="0">
                <a:latin typeface="Comic Sans MS" pitchFamily="66" charset="0"/>
              </a:rPr>
              <a:t>receive</a:t>
            </a:r>
            <a:r>
              <a:rPr lang="es-ES" b="1" i="1" dirty="0" smtClean="0">
                <a:latin typeface="Comic Sans MS" pitchFamily="66" charset="0"/>
              </a:rPr>
              <a:t> </a:t>
            </a:r>
            <a:r>
              <a:rPr lang="es-ES" b="1" i="1" dirty="0" err="1" smtClean="0">
                <a:latin typeface="Comic Sans MS" pitchFamily="66" charset="0"/>
              </a:rPr>
              <a:t>glucocorticoids</a:t>
            </a:r>
            <a:r>
              <a:rPr lang="es-ES" i="1" dirty="0" smtClean="0">
                <a:latin typeface="Comic Sans MS" pitchFamily="66" charset="0"/>
              </a:rPr>
              <a:t>, data, as </a:t>
            </a:r>
            <a:r>
              <a:rPr lang="es-ES" i="1" dirty="0" err="1" smtClean="0">
                <a:latin typeface="Comic Sans MS" pitchFamily="66" charset="0"/>
              </a:rPr>
              <a:t>noted</a:t>
            </a:r>
            <a:r>
              <a:rPr lang="es-ES" i="1" dirty="0" smtClean="0">
                <a:latin typeface="Comic Sans MS" pitchFamily="66" charset="0"/>
              </a:rPr>
              <a:t> </a:t>
            </a:r>
            <a:r>
              <a:rPr lang="es-ES" i="1" dirty="0" err="1" smtClean="0">
                <a:latin typeface="Comic Sans MS" pitchFamily="66" charset="0"/>
              </a:rPr>
              <a:t>above</a:t>
            </a:r>
            <a:r>
              <a:rPr lang="es-ES" i="1" dirty="0" smtClean="0">
                <a:latin typeface="Comic Sans MS" pitchFamily="66" charset="0"/>
              </a:rPr>
              <a:t>, </a:t>
            </a:r>
            <a:r>
              <a:rPr lang="es-ES" b="1" i="1" dirty="0" smtClean="0">
                <a:latin typeface="Comic Sans MS" pitchFamily="66" charset="0"/>
              </a:rPr>
              <a:t>are </a:t>
            </a:r>
            <a:r>
              <a:rPr lang="es-ES" b="1" i="1" dirty="0" err="1" smtClean="0">
                <a:latin typeface="Comic Sans MS" pitchFamily="66" charset="0"/>
              </a:rPr>
              <a:t>insufficent</a:t>
            </a:r>
            <a:r>
              <a:rPr lang="es-ES" b="1" i="1" dirty="0" smtClean="0">
                <a:latin typeface="Comic Sans MS" pitchFamily="66" charset="0"/>
              </a:rPr>
              <a:t> </a:t>
            </a:r>
            <a:r>
              <a:rPr lang="es-ES" b="1" i="1" dirty="0" err="1" smtClean="0">
                <a:latin typeface="Comic Sans MS" pitchFamily="66" charset="0"/>
              </a:rPr>
              <a:t>to</a:t>
            </a:r>
            <a:r>
              <a:rPr lang="es-ES" b="1" i="1" dirty="0" smtClean="0">
                <a:latin typeface="Comic Sans MS" pitchFamily="66" charset="0"/>
              </a:rPr>
              <a:t> </a:t>
            </a:r>
            <a:r>
              <a:rPr lang="es-ES" b="1" i="1" dirty="0" err="1" smtClean="0">
                <a:latin typeface="Comic Sans MS" pitchFamily="66" charset="0"/>
              </a:rPr>
              <a:t>confirm</a:t>
            </a:r>
            <a:r>
              <a:rPr lang="es-ES" b="1" i="1" dirty="0" smtClean="0">
                <a:latin typeface="Comic Sans MS" pitchFamily="66" charset="0"/>
              </a:rPr>
              <a:t> </a:t>
            </a:r>
            <a:r>
              <a:rPr lang="es-ES" b="1" i="1" dirty="0" err="1" smtClean="0">
                <a:latin typeface="Comic Sans MS" pitchFamily="66" charset="0"/>
              </a:rPr>
              <a:t>such</a:t>
            </a:r>
            <a:r>
              <a:rPr lang="es-ES" b="1" i="1" dirty="0" smtClean="0">
                <a:latin typeface="Comic Sans MS" pitchFamily="66" charset="0"/>
              </a:rPr>
              <a:t> </a:t>
            </a:r>
            <a:r>
              <a:rPr lang="es-ES" b="1" i="1" dirty="0" err="1" smtClean="0">
                <a:latin typeface="Comic Sans MS" pitchFamily="66" charset="0"/>
              </a:rPr>
              <a:t>an</a:t>
            </a:r>
            <a:r>
              <a:rPr lang="es-ES" b="1" i="1" dirty="0" smtClean="0">
                <a:latin typeface="Comic Sans MS" pitchFamily="66" charset="0"/>
              </a:rPr>
              <a:t> </a:t>
            </a:r>
            <a:r>
              <a:rPr lang="es-ES" b="1" i="1" dirty="0" err="1" smtClean="0">
                <a:latin typeface="Comic Sans MS" pitchFamily="66" charset="0"/>
              </a:rPr>
              <a:t>effect</a:t>
            </a:r>
            <a:r>
              <a:rPr lang="es-ES" i="1" dirty="0" smtClean="0">
                <a:latin typeface="Comic Sans MS" pitchFamily="66" charset="0"/>
              </a:rPr>
              <a:t>. As a </a:t>
            </a:r>
            <a:r>
              <a:rPr lang="es-ES" i="1" dirty="0" err="1" smtClean="0">
                <a:latin typeface="Comic Sans MS" pitchFamily="66" charset="0"/>
              </a:rPr>
              <a:t>result</a:t>
            </a:r>
            <a:r>
              <a:rPr lang="es-ES" i="1" dirty="0" smtClean="0">
                <a:latin typeface="Comic Sans MS" pitchFamily="66" charset="0"/>
              </a:rPr>
              <a:t>, </a:t>
            </a:r>
            <a:r>
              <a:rPr lang="es-ES" i="1" dirty="0" err="1" smtClean="0">
                <a:latin typeface="Comic Sans MS" pitchFamily="66" charset="0"/>
              </a:rPr>
              <a:t>we</a:t>
            </a:r>
            <a:r>
              <a:rPr lang="es-ES" i="1" dirty="0" smtClean="0">
                <a:latin typeface="Comic Sans MS" pitchFamily="66" charset="0"/>
              </a:rPr>
              <a:t> do </a:t>
            </a:r>
            <a:r>
              <a:rPr lang="es-ES" i="1" dirty="0" err="1" smtClean="0">
                <a:latin typeface="Comic Sans MS" pitchFamily="66" charset="0"/>
              </a:rPr>
              <a:t>not</a:t>
            </a:r>
            <a:r>
              <a:rPr lang="es-ES" i="1" dirty="0" smtClean="0">
                <a:latin typeface="Comic Sans MS" pitchFamily="66" charset="0"/>
              </a:rPr>
              <a:t> </a:t>
            </a:r>
            <a:r>
              <a:rPr lang="es-ES" i="1" dirty="0" err="1" smtClean="0">
                <a:latin typeface="Comic Sans MS" pitchFamily="66" charset="0"/>
              </a:rPr>
              <a:t>recommend</a:t>
            </a:r>
            <a:r>
              <a:rPr lang="es-ES" i="1" dirty="0" smtClean="0">
                <a:latin typeface="Comic Sans MS" pitchFamily="66" charset="0"/>
              </a:rPr>
              <a:t> </a:t>
            </a:r>
            <a:r>
              <a:rPr lang="es-ES" i="1" dirty="0" err="1" smtClean="0">
                <a:latin typeface="Comic Sans MS" pitchFamily="66" charset="0"/>
              </a:rPr>
              <a:t>routine</a:t>
            </a:r>
            <a:r>
              <a:rPr lang="es-ES" i="1" dirty="0" smtClean="0">
                <a:latin typeface="Comic Sans MS" pitchFamily="66" charset="0"/>
              </a:rPr>
              <a:t> </a:t>
            </a:r>
            <a:r>
              <a:rPr lang="es-ES" i="1" dirty="0" err="1" smtClean="0">
                <a:latin typeface="Comic Sans MS" pitchFamily="66" charset="0"/>
              </a:rPr>
              <a:t>glucocorticoid</a:t>
            </a:r>
            <a:r>
              <a:rPr lang="es-ES" i="1" dirty="0" smtClean="0">
                <a:latin typeface="Comic Sans MS" pitchFamily="66" charset="0"/>
              </a:rPr>
              <a:t> </a:t>
            </a:r>
            <a:r>
              <a:rPr lang="es-ES" i="1" dirty="0" err="1" smtClean="0">
                <a:latin typeface="Comic Sans MS" pitchFamily="66" charset="0"/>
              </a:rPr>
              <a:t>therapy</a:t>
            </a:r>
            <a:r>
              <a:rPr lang="es-ES" i="1" dirty="0" smtClean="0">
                <a:latin typeface="Comic Sans MS" pitchFamily="66" charset="0"/>
              </a:rPr>
              <a:t> </a:t>
            </a:r>
            <a:r>
              <a:rPr lang="es-ES" i="1" dirty="0" err="1" smtClean="0">
                <a:latin typeface="Comic Sans MS" pitchFamily="66" charset="0"/>
              </a:rPr>
              <a:t>for</a:t>
            </a:r>
            <a:r>
              <a:rPr lang="es-ES" i="1" dirty="0" smtClean="0">
                <a:latin typeface="Comic Sans MS" pitchFamily="66" charset="0"/>
              </a:rPr>
              <a:t> </a:t>
            </a:r>
            <a:r>
              <a:rPr lang="es-ES" i="1" dirty="0" err="1" smtClean="0">
                <a:latin typeface="Comic Sans MS" pitchFamily="66" charset="0"/>
              </a:rPr>
              <a:t>all</a:t>
            </a:r>
            <a:r>
              <a:rPr lang="es-ES" i="1" dirty="0" smtClean="0">
                <a:latin typeface="Comic Sans MS" pitchFamily="66" charset="0"/>
              </a:rPr>
              <a:t> </a:t>
            </a:r>
            <a:r>
              <a:rPr lang="es-ES" i="1" dirty="0" err="1" smtClean="0">
                <a:latin typeface="Comic Sans MS" pitchFamily="66" charset="0"/>
              </a:rPr>
              <a:t>patients</a:t>
            </a:r>
            <a:r>
              <a:rPr lang="es-ES" i="1" dirty="0" smtClean="0">
                <a:latin typeface="Comic Sans MS" pitchFamily="66" charset="0"/>
              </a:rPr>
              <a:t> </a:t>
            </a:r>
            <a:r>
              <a:rPr lang="es-ES" i="1" dirty="0" err="1" smtClean="0">
                <a:latin typeface="Comic Sans MS" pitchFamily="66" charset="0"/>
              </a:rPr>
              <a:t>with</a:t>
            </a:r>
            <a:r>
              <a:rPr lang="es-ES" i="1" dirty="0" smtClean="0">
                <a:latin typeface="Comic Sans MS" pitchFamily="66" charset="0"/>
              </a:rPr>
              <a:t> HSP, as data </a:t>
            </a:r>
            <a:r>
              <a:rPr lang="es-ES" i="1" dirty="0" err="1" smtClean="0">
                <a:latin typeface="Comic Sans MS" pitchFamily="66" charset="0"/>
              </a:rPr>
              <a:t>demonstrating</a:t>
            </a:r>
            <a:r>
              <a:rPr lang="es-ES" i="1" dirty="0" smtClean="0">
                <a:latin typeface="Comic Sans MS" pitchFamily="66" charset="0"/>
              </a:rPr>
              <a:t> </a:t>
            </a:r>
            <a:r>
              <a:rPr lang="es-ES" i="1" dirty="0" err="1" smtClean="0">
                <a:latin typeface="Comic Sans MS" pitchFamily="66" charset="0"/>
              </a:rPr>
              <a:t>benefit</a:t>
            </a:r>
            <a:r>
              <a:rPr lang="es-ES" i="1" dirty="0" smtClean="0">
                <a:latin typeface="Comic Sans MS" pitchFamily="66" charset="0"/>
              </a:rPr>
              <a:t> are </a:t>
            </a:r>
            <a:r>
              <a:rPr lang="es-ES" i="1" dirty="0" err="1" smtClean="0">
                <a:latin typeface="Comic Sans MS" pitchFamily="66" charset="0"/>
              </a:rPr>
              <a:t>inconclusive</a:t>
            </a:r>
            <a:r>
              <a:rPr lang="es-ES" i="1" dirty="0" smtClean="0">
                <a:latin typeface="Comic Sans MS" pitchFamily="66" charset="0"/>
              </a:rPr>
              <a:t>, </a:t>
            </a:r>
            <a:r>
              <a:rPr lang="es-ES" i="1" dirty="0" err="1" smtClean="0">
                <a:latin typeface="Comic Sans MS" pitchFamily="66" charset="0"/>
              </a:rPr>
              <a:t>especially</a:t>
            </a:r>
            <a:r>
              <a:rPr lang="es-ES" i="1" dirty="0" smtClean="0">
                <a:latin typeface="Comic Sans MS" pitchFamily="66" charset="0"/>
              </a:rPr>
              <a:t> </a:t>
            </a:r>
            <a:r>
              <a:rPr lang="es-ES" i="1" dirty="0" err="1" smtClean="0">
                <a:latin typeface="Comic Sans MS" pitchFamily="66" charset="0"/>
              </a:rPr>
              <a:t>regarding</a:t>
            </a:r>
            <a:r>
              <a:rPr lang="es-ES" i="1" dirty="0" smtClean="0">
                <a:latin typeface="Comic Sans MS" pitchFamily="66" charset="0"/>
              </a:rPr>
              <a:t> a </a:t>
            </a:r>
            <a:r>
              <a:rPr lang="es-ES" i="1" dirty="0" err="1" smtClean="0">
                <a:latin typeface="Comic Sans MS" pitchFamily="66" charset="0"/>
              </a:rPr>
              <a:t>reduction</a:t>
            </a:r>
            <a:r>
              <a:rPr lang="es-ES" i="1" dirty="0" smtClean="0">
                <a:latin typeface="Comic Sans MS" pitchFamily="66" charset="0"/>
              </a:rPr>
              <a:t> in </a:t>
            </a:r>
            <a:r>
              <a:rPr lang="es-ES" i="1" dirty="0" err="1" smtClean="0">
                <a:latin typeface="Comic Sans MS" pitchFamily="66" charset="0"/>
              </a:rPr>
              <a:t>the</a:t>
            </a:r>
            <a:r>
              <a:rPr lang="es-ES" i="1" dirty="0" smtClean="0">
                <a:latin typeface="Comic Sans MS" pitchFamily="66" charset="0"/>
              </a:rPr>
              <a:t> </a:t>
            </a:r>
            <a:r>
              <a:rPr lang="es-ES" i="1" dirty="0" err="1" smtClean="0">
                <a:latin typeface="Comic Sans MS" pitchFamily="66" charset="0"/>
              </a:rPr>
              <a:t>risk</a:t>
            </a:r>
            <a:r>
              <a:rPr lang="es-ES" i="1" dirty="0" smtClean="0">
                <a:latin typeface="Comic Sans MS" pitchFamily="66" charset="0"/>
              </a:rPr>
              <a:t> of renal </a:t>
            </a:r>
            <a:r>
              <a:rPr lang="es-ES" i="1" dirty="0" err="1" smtClean="0">
                <a:latin typeface="Comic Sans MS" pitchFamily="66" charset="0"/>
              </a:rPr>
              <a:t>involvement</a:t>
            </a:r>
            <a:r>
              <a:rPr lang="es-ES" i="1" dirty="0" smtClean="0">
                <a:latin typeface="Comic Sans MS" pitchFamily="66" charset="0"/>
              </a:rPr>
              <a:t>. In general, </a:t>
            </a:r>
            <a:r>
              <a:rPr lang="es-ES" i="1" dirty="0" err="1" smtClean="0">
                <a:latin typeface="Comic Sans MS" pitchFamily="66" charset="0"/>
              </a:rPr>
              <a:t>glucocorticoids</a:t>
            </a:r>
            <a:r>
              <a:rPr lang="es-ES" i="1" dirty="0" smtClean="0">
                <a:latin typeface="Comic Sans MS" pitchFamily="66" charset="0"/>
              </a:rPr>
              <a:t> are </a:t>
            </a:r>
            <a:r>
              <a:rPr lang="es-ES" i="1" dirty="0" err="1" smtClean="0">
                <a:latin typeface="Comic Sans MS" pitchFamily="66" charset="0"/>
              </a:rPr>
              <a:t>best</a:t>
            </a:r>
            <a:r>
              <a:rPr lang="es-ES" i="1" dirty="0" smtClean="0">
                <a:latin typeface="Comic Sans MS" pitchFamily="66" charset="0"/>
              </a:rPr>
              <a:t> </a:t>
            </a:r>
            <a:r>
              <a:rPr lang="es-ES" i="1" dirty="0" err="1" smtClean="0">
                <a:latin typeface="Comic Sans MS" pitchFamily="66" charset="0"/>
              </a:rPr>
              <a:t>avoided</a:t>
            </a:r>
            <a:r>
              <a:rPr lang="es-ES" i="1" dirty="0" smtClean="0">
                <a:latin typeface="Comic Sans MS" pitchFamily="66" charset="0"/>
              </a:rPr>
              <a:t> </a:t>
            </a:r>
            <a:r>
              <a:rPr lang="es-ES" i="1" dirty="0" err="1" smtClean="0">
                <a:latin typeface="Comic Sans MS" pitchFamily="66" charset="0"/>
              </a:rPr>
              <a:t>if</a:t>
            </a:r>
            <a:r>
              <a:rPr lang="es-ES" i="1" dirty="0" smtClean="0">
                <a:latin typeface="Comic Sans MS" pitchFamily="66" charset="0"/>
              </a:rPr>
              <a:t> </a:t>
            </a:r>
            <a:r>
              <a:rPr lang="es-ES" i="1" dirty="0" err="1" smtClean="0">
                <a:latin typeface="Comic Sans MS" pitchFamily="66" charset="0"/>
              </a:rPr>
              <a:t>the</a:t>
            </a:r>
            <a:r>
              <a:rPr lang="es-ES" i="1" dirty="0" smtClean="0">
                <a:latin typeface="Comic Sans MS" pitchFamily="66" charset="0"/>
              </a:rPr>
              <a:t> </a:t>
            </a:r>
            <a:r>
              <a:rPr lang="es-ES" i="1" dirty="0" err="1" smtClean="0">
                <a:latin typeface="Comic Sans MS" pitchFamily="66" charset="0"/>
              </a:rPr>
              <a:t>symptoms</a:t>
            </a:r>
            <a:r>
              <a:rPr lang="es-ES" i="1" dirty="0" smtClean="0">
                <a:latin typeface="Comic Sans MS" pitchFamily="66" charset="0"/>
              </a:rPr>
              <a:t> of HSP are </a:t>
            </a:r>
            <a:r>
              <a:rPr lang="es-ES" i="1" dirty="0" err="1" smtClean="0">
                <a:latin typeface="Comic Sans MS" pitchFamily="66" charset="0"/>
              </a:rPr>
              <a:t>not</a:t>
            </a:r>
            <a:r>
              <a:rPr lang="es-ES" i="1" dirty="0" smtClean="0">
                <a:latin typeface="Comic Sans MS" pitchFamily="66" charset="0"/>
              </a:rPr>
              <a:t> </a:t>
            </a:r>
            <a:r>
              <a:rPr lang="es-ES" i="1" dirty="0" err="1" smtClean="0">
                <a:latin typeface="Comic Sans MS" pitchFamily="66" charset="0"/>
              </a:rPr>
              <a:t>severe</a:t>
            </a:r>
            <a:r>
              <a:rPr lang="es-ES" i="1" dirty="0" smtClean="0">
                <a:latin typeface="Comic Sans MS" pitchFamily="66" charset="0"/>
              </a:rPr>
              <a:t> </a:t>
            </a:r>
            <a:r>
              <a:rPr lang="es-ES" i="1" dirty="0" err="1" smtClean="0">
                <a:latin typeface="Comic Sans MS" pitchFamily="66" charset="0"/>
              </a:rPr>
              <a:t>enougt</a:t>
            </a:r>
            <a:r>
              <a:rPr lang="es-ES" i="1" dirty="0" smtClean="0">
                <a:latin typeface="Comic Sans MS" pitchFamily="66" charset="0"/>
              </a:rPr>
              <a:t> </a:t>
            </a:r>
            <a:r>
              <a:rPr lang="es-ES" i="1" dirty="0" err="1" smtClean="0">
                <a:latin typeface="Comic Sans MS" pitchFamily="66" charset="0"/>
              </a:rPr>
              <a:t>to</a:t>
            </a:r>
            <a:r>
              <a:rPr lang="es-ES" i="1" dirty="0" smtClean="0">
                <a:latin typeface="Comic Sans MS" pitchFamily="66" charset="0"/>
              </a:rPr>
              <a:t> warrant </a:t>
            </a:r>
            <a:r>
              <a:rPr lang="es-ES" i="1" dirty="0" err="1" smtClean="0">
                <a:latin typeface="Comic Sans MS" pitchFamily="66" charset="0"/>
              </a:rPr>
              <a:t>hospitalization</a:t>
            </a:r>
            <a:r>
              <a:rPr lang="es-ES" i="1" dirty="0" smtClean="0">
                <a:latin typeface="Comic Sans MS" pitchFamily="66" charset="0"/>
              </a:rPr>
              <a:t>…</a:t>
            </a:r>
            <a:r>
              <a:rPr lang="es-ES" i="1" dirty="0" smtClean="0">
                <a:latin typeface="Comic Sans MS" pitchFamily="66" charset="0"/>
                <a:cs typeface="Times New Roman"/>
              </a:rPr>
              <a:t>]</a:t>
            </a:r>
          </a:p>
          <a:p>
            <a:pPr lvl="2">
              <a:lnSpc>
                <a:spcPct val="170000"/>
              </a:lnSpc>
            </a:pPr>
            <a:r>
              <a:rPr lang="es-ES" i="1" dirty="0" smtClean="0">
                <a:latin typeface="Comic Sans MS" pitchFamily="66" charset="0"/>
                <a:cs typeface="Times New Roman"/>
              </a:rPr>
              <a:t>[… In </a:t>
            </a:r>
            <a:r>
              <a:rPr lang="es-ES" i="1" dirty="0" err="1" smtClean="0">
                <a:latin typeface="Comic Sans MS" pitchFamily="66" charset="0"/>
                <a:cs typeface="Times New Roman"/>
              </a:rPr>
              <a:t>view</a:t>
            </a:r>
            <a:r>
              <a:rPr lang="es-ES" i="1" dirty="0" smtClean="0">
                <a:latin typeface="Comic Sans MS" pitchFamily="66" charset="0"/>
                <a:cs typeface="Times New Roman"/>
              </a:rPr>
              <a:t> of </a:t>
            </a:r>
            <a:r>
              <a:rPr lang="es-ES" i="1" dirty="0" err="1" smtClean="0">
                <a:latin typeface="Comic Sans MS" pitchFamily="66" charset="0"/>
                <a:cs typeface="Times New Roman"/>
              </a:rPr>
              <a:t>this</a:t>
            </a:r>
            <a:r>
              <a:rPr lang="es-ES" i="1" dirty="0" smtClean="0">
                <a:latin typeface="Comic Sans MS" pitchFamily="66" charset="0"/>
                <a:cs typeface="Times New Roman"/>
              </a:rPr>
              <a:t> </a:t>
            </a:r>
            <a:r>
              <a:rPr lang="es-ES" i="1" dirty="0" err="1" smtClean="0">
                <a:latin typeface="Comic Sans MS" pitchFamily="66" charset="0"/>
                <a:cs typeface="Times New Roman"/>
              </a:rPr>
              <a:t>absence</a:t>
            </a:r>
            <a:r>
              <a:rPr lang="es-ES" i="1" dirty="0" smtClean="0">
                <a:latin typeface="Comic Sans MS" pitchFamily="66" charset="0"/>
                <a:cs typeface="Times New Roman"/>
              </a:rPr>
              <a:t> of </a:t>
            </a:r>
            <a:r>
              <a:rPr lang="es-ES" i="1" dirty="0" err="1" smtClean="0">
                <a:latin typeface="Comic Sans MS" pitchFamily="66" charset="0"/>
                <a:cs typeface="Times New Roman"/>
              </a:rPr>
              <a:t>definitive</a:t>
            </a:r>
            <a:r>
              <a:rPr lang="es-ES" i="1" dirty="0" smtClean="0">
                <a:latin typeface="Comic Sans MS" pitchFamily="66" charset="0"/>
                <a:cs typeface="Times New Roman"/>
              </a:rPr>
              <a:t> </a:t>
            </a:r>
            <a:r>
              <a:rPr lang="es-ES" i="1" dirty="0" err="1" smtClean="0">
                <a:latin typeface="Comic Sans MS" pitchFamily="66" charset="0"/>
                <a:cs typeface="Times New Roman"/>
              </a:rPr>
              <a:t>evidence</a:t>
            </a:r>
            <a:r>
              <a:rPr lang="es-ES" i="1" dirty="0" smtClean="0">
                <a:latin typeface="Comic Sans MS" pitchFamily="66" charset="0"/>
                <a:cs typeface="Times New Roman"/>
              </a:rPr>
              <a:t> of </a:t>
            </a:r>
            <a:r>
              <a:rPr lang="es-ES" i="1" dirty="0" err="1" smtClean="0">
                <a:latin typeface="Comic Sans MS" pitchFamily="66" charset="0"/>
                <a:cs typeface="Times New Roman"/>
              </a:rPr>
              <a:t>long-term</a:t>
            </a:r>
            <a:r>
              <a:rPr lang="es-ES" i="1" dirty="0" smtClean="0">
                <a:latin typeface="Comic Sans MS" pitchFamily="66" charset="0"/>
                <a:cs typeface="Times New Roman"/>
              </a:rPr>
              <a:t> </a:t>
            </a:r>
            <a:r>
              <a:rPr lang="es-ES" i="1" dirty="0" err="1" smtClean="0">
                <a:latin typeface="Comic Sans MS" pitchFamily="66" charset="0"/>
                <a:cs typeface="Times New Roman"/>
              </a:rPr>
              <a:t>benefits</a:t>
            </a:r>
            <a:r>
              <a:rPr lang="es-ES" i="1" dirty="0" smtClean="0">
                <a:latin typeface="Comic Sans MS" pitchFamily="66" charset="0"/>
                <a:cs typeface="Times New Roman"/>
              </a:rPr>
              <a:t> of </a:t>
            </a:r>
            <a:r>
              <a:rPr lang="es-ES" i="1" dirty="0" err="1" smtClean="0">
                <a:latin typeface="Comic Sans MS" pitchFamily="66" charset="0"/>
                <a:cs typeface="Times New Roman"/>
              </a:rPr>
              <a:t>glucocrticoids</a:t>
            </a:r>
            <a:r>
              <a:rPr lang="es-ES" i="1" dirty="0" smtClean="0">
                <a:latin typeface="Comic Sans MS" pitchFamily="66" charset="0"/>
                <a:cs typeface="Times New Roman"/>
              </a:rPr>
              <a:t> in HSP </a:t>
            </a:r>
            <a:r>
              <a:rPr lang="es-ES" b="1" i="1" dirty="0" err="1" smtClean="0">
                <a:latin typeface="Comic Sans MS" pitchFamily="66" charset="0"/>
                <a:cs typeface="Times New Roman"/>
              </a:rPr>
              <a:t>we</a:t>
            </a:r>
            <a:r>
              <a:rPr lang="es-ES" b="1" i="1" dirty="0" smtClean="0">
                <a:latin typeface="Comic Sans MS" pitchFamily="66" charset="0"/>
                <a:cs typeface="Times New Roman"/>
              </a:rPr>
              <a:t> </a:t>
            </a:r>
            <a:r>
              <a:rPr lang="es-ES" b="1" i="1" dirty="0" err="1" smtClean="0">
                <a:latin typeface="Comic Sans MS" pitchFamily="66" charset="0"/>
                <a:cs typeface="Times New Roman"/>
              </a:rPr>
              <a:t>suggest</a:t>
            </a:r>
            <a:r>
              <a:rPr lang="es-ES" b="1" i="1" dirty="0" smtClean="0">
                <a:latin typeface="Comic Sans MS" pitchFamily="66" charset="0"/>
                <a:cs typeface="Times New Roman"/>
              </a:rPr>
              <a:t> </a:t>
            </a:r>
            <a:r>
              <a:rPr lang="es-ES" b="1" i="1" dirty="0" err="1" smtClean="0">
                <a:latin typeface="Comic Sans MS" pitchFamily="66" charset="0"/>
                <a:cs typeface="Times New Roman"/>
              </a:rPr>
              <a:t>that</a:t>
            </a:r>
            <a:r>
              <a:rPr lang="es-ES" b="1" i="1" dirty="0" smtClean="0">
                <a:latin typeface="Comic Sans MS" pitchFamily="66" charset="0"/>
                <a:cs typeface="Times New Roman"/>
              </a:rPr>
              <a:t> </a:t>
            </a:r>
            <a:r>
              <a:rPr lang="es-ES" b="1" i="1" dirty="0" err="1" smtClean="0">
                <a:latin typeface="Comic Sans MS" pitchFamily="66" charset="0"/>
                <a:cs typeface="Times New Roman"/>
              </a:rPr>
              <a:t>prednisone</a:t>
            </a:r>
            <a:r>
              <a:rPr lang="es-ES" b="1" i="1" dirty="0" smtClean="0">
                <a:latin typeface="Comic Sans MS" pitchFamily="66" charset="0"/>
                <a:cs typeface="Times New Roman"/>
              </a:rPr>
              <a:t> </a:t>
            </a:r>
            <a:r>
              <a:rPr lang="es-ES" b="1" i="1" dirty="0" err="1" smtClean="0">
                <a:latin typeface="Comic Sans MS" pitchFamily="66" charset="0"/>
                <a:cs typeface="Times New Roman"/>
              </a:rPr>
              <a:t>be</a:t>
            </a:r>
            <a:r>
              <a:rPr lang="es-ES" b="1" i="1" dirty="0" smtClean="0">
                <a:latin typeface="Comic Sans MS" pitchFamily="66" charset="0"/>
                <a:cs typeface="Times New Roman"/>
              </a:rPr>
              <a:t> </a:t>
            </a:r>
            <a:r>
              <a:rPr lang="es-ES" b="1" i="1" dirty="0" err="1" smtClean="0">
                <a:latin typeface="Comic Sans MS" pitchFamily="66" charset="0"/>
                <a:cs typeface="Times New Roman"/>
              </a:rPr>
              <a:t>used</a:t>
            </a:r>
            <a:r>
              <a:rPr lang="es-ES" b="1" i="1" dirty="0" smtClean="0">
                <a:latin typeface="Comic Sans MS" pitchFamily="66" charset="0"/>
                <a:cs typeface="Times New Roman"/>
              </a:rPr>
              <a:t> </a:t>
            </a:r>
            <a:r>
              <a:rPr lang="es-ES" b="1" i="1" dirty="0" err="1" smtClean="0">
                <a:latin typeface="Comic Sans MS" pitchFamily="66" charset="0"/>
                <a:cs typeface="Times New Roman"/>
              </a:rPr>
              <a:t>only</a:t>
            </a:r>
            <a:r>
              <a:rPr lang="es-ES" b="1" i="1" dirty="0" smtClean="0">
                <a:latin typeface="Comic Sans MS" pitchFamily="66" charset="0"/>
                <a:cs typeface="Times New Roman"/>
              </a:rPr>
              <a:t> in </a:t>
            </a:r>
            <a:r>
              <a:rPr lang="es-ES" b="1" i="1" dirty="0" err="1" smtClean="0">
                <a:latin typeface="Comic Sans MS" pitchFamily="66" charset="0"/>
                <a:cs typeface="Times New Roman"/>
              </a:rPr>
              <a:t>patients</a:t>
            </a:r>
            <a:r>
              <a:rPr lang="es-ES" b="1" i="1" dirty="0" smtClean="0">
                <a:latin typeface="Comic Sans MS" pitchFamily="66" charset="0"/>
                <a:cs typeface="Times New Roman"/>
              </a:rPr>
              <a:t> </a:t>
            </a:r>
            <a:r>
              <a:rPr lang="es-ES" b="1" i="1" dirty="0" err="1" smtClean="0">
                <a:latin typeface="Comic Sans MS" pitchFamily="66" charset="0"/>
                <a:cs typeface="Times New Roman"/>
              </a:rPr>
              <a:t>with</a:t>
            </a:r>
            <a:r>
              <a:rPr lang="es-ES" b="1" i="1" dirty="0" smtClean="0">
                <a:latin typeface="Comic Sans MS" pitchFamily="66" charset="0"/>
                <a:cs typeface="Times New Roman"/>
              </a:rPr>
              <a:t> </a:t>
            </a:r>
            <a:r>
              <a:rPr lang="es-ES" b="1" i="1" dirty="0" err="1" smtClean="0">
                <a:latin typeface="Comic Sans MS" pitchFamily="66" charset="0"/>
                <a:cs typeface="Times New Roman"/>
              </a:rPr>
              <a:t>symptoms</a:t>
            </a:r>
            <a:r>
              <a:rPr lang="es-ES" b="1" i="1" dirty="0" smtClean="0">
                <a:latin typeface="Comic Sans MS" pitchFamily="66" charset="0"/>
                <a:cs typeface="Times New Roman"/>
              </a:rPr>
              <a:t> </a:t>
            </a:r>
            <a:r>
              <a:rPr lang="es-ES" b="1" i="1" dirty="0" err="1" smtClean="0">
                <a:latin typeface="Comic Sans MS" pitchFamily="66" charset="0"/>
                <a:cs typeface="Times New Roman"/>
              </a:rPr>
              <a:t>severe</a:t>
            </a:r>
            <a:r>
              <a:rPr lang="es-ES" i="1" dirty="0" smtClean="0">
                <a:latin typeface="Comic Sans MS" pitchFamily="66" charset="0"/>
                <a:cs typeface="Times New Roman"/>
              </a:rPr>
              <a:t> </a:t>
            </a:r>
            <a:r>
              <a:rPr lang="es-ES" i="1" dirty="0" err="1" smtClean="0">
                <a:latin typeface="Comic Sans MS" pitchFamily="66" charset="0"/>
                <a:cs typeface="Times New Roman"/>
              </a:rPr>
              <a:t>enougt</a:t>
            </a:r>
            <a:r>
              <a:rPr lang="es-ES" i="1" dirty="0" smtClean="0">
                <a:latin typeface="Comic Sans MS" pitchFamily="66" charset="0"/>
                <a:cs typeface="Times New Roman"/>
              </a:rPr>
              <a:t> </a:t>
            </a:r>
            <a:r>
              <a:rPr lang="es-ES" i="1" dirty="0" err="1" smtClean="0">
                <a:latin typeface="Comic Sans MS" pitchFamily="66" charset="0"/>
                <a:cs typeface="Times New Roman"/>
              </a:rPr>
              <a:t>to</a:t>
            </a:r>
            <a:r>
              <a:rPr lang="es-ES" i="1" dirty="0" smtClean="0">
                <a:latin typeface="Comic Sans MS" pitchFamily="66" charset="0"/>
                <a:cs typeface="Times New Roman"/>
              </a:rPr>
              <a:t> </a:t>
            </a:r>
            <a:r>
              <a:rPr lang="es-ES" i="1" dirty="0" err="1" smtClean="0">
                <a:latin typeface="Comic Sans MS" pitchFamily="66" charset="0"/>
                <a:cs typeface="Times New Roman"/>
              </a:rPr>
              <a:t>affect</a:t>
            </a:r>
            <a:r>
              <a:rPr lang="es-ES" i="1" dirty="0" smtClean="0">
                <a:latin typeface="Comic Sans MS" pitchFamily="66" charset="0"/>
                <a:cs typeface="Times New Roman"/>
              </a:rPr>
              <a:t> </a:t>
            </a:r>
            <a:r>
              <a:rPr lang="es-ES" i="1" dirty="0" err="1" smtClean="0">
                <a:latin typeface="Comic Sans MS" pitchFamily="66" charset="0"/>
                <a:cs typeface="Times New Roman"/>
              </a:rPr>
              <a:t>their</a:t>
            </a:r>
            <a:r>
              <a:rPr lang="es-ES" i="1" dirty="0" smtClean="0">
                <a:latin typeface="Comic Sans MS" pitchFamily="66" charset="0"/>
                <a:cs typeface="Times New Roman"/>
              </a:rPr>
              <a:t> oral </a:t>
            </a:r>
            <a:r>
              <a:rPr lang="es-ES" i="1" dirty="0" err="1" smtClean="0">
                <a:latin typeface="Comic Sans MS" pitchFamily="66" charset="0"/>
                <a:cs typeface="Times New Roman"/>
              </a:rPr>
              <a:t>intake</a:t>
            </a:r>
            <a:r>
              <a:rPr lang="es-ES" i="1" dirty="0" smtClean="0">
                <a:latin typeface="Comic Sans MS" pitchFamily="66" charset="0"/>
                <a:cs typeface="Times New Roman"/>
              </a:rPr>
              <a:t>, </a:t>
            </a:r>
            <a:r>
              <a:rPr lang="es-ES" i="1" dirty="0" err="1" smtClean="0">
                <a:latin typeface="Comic Sans MS" pitchFamily="66" charset="0"/>
                <a:cs typeface="Times New Roman"/>
              </a:rPr>
              <a:t>interfere</a:t>
            </a:r>
            <a:r>
              <a:rPr lang="es-ES" i="1" dirty="0" smtClean="0">
                <a:latin typeface="Comic Sans MS" pitchFamily="66" charset="0"/>
                <a:cs typeface="Times New Roman"/>
              </a:rPr>
              <a:t> </a:t>
            </a:r>
            <a:r>
              <a:rPr lang="es-ES" i="1" dirty="0" err="1" smtClean="0">
                <a:latin typeface="Comic Sans MS" pitchFamily="66" charset="0"/>
                <a:cs typeface="Times New Roman"/>
              </a:rPr>
              <a:t>with</a:t>
            </a:r>
            <a:r>
              <a:rPr lang="es-ES" i="1" dirty="0" smtClean="0">
                <a:latin typeface="Comic Sans MS" pitchFamily="66" charset="0"/>
                <a:cs typeface="Times New Roman"/>
              </a:rPr>
              <a:t> </a:t>
            </a:r>
            <a:r>
              <a:rPr lang="es-ES" i="1" dirty="0" err="1" smtClean="0">
                <a:latin typeface="Comic Sans MS" pitchFamily="66" charset="0"/>
                <a:cs typeface="Times New Roman"/>
              </a:rPr>
              <a:t>their</a:t>
            </a:r>
            <a:r>
              <a:rPr lang="es-ES" i="1" dirty="0" smtClean="0">
                <a:latin typeface="Comic Sans MS" pitchFamily="66" charset="0"/>
                <a:cs typeface="Times New Roman"/>
              </a:rPr>
              <a:t> </a:t>
            </a:r>
            <a:r>
              <a:rPr lang="es-ES" i="1" dirty="0" err="1" smtClean="0">
                <a:latin typeface="Comic Sans MS" pitchFamily="66" charset="0"/>
                <a:cs typeface="Times New Roman"/>
              </a:rPr>
              <a:t>ability</a:t>
            </a:r>
            <a:r>
              <a:rPr lang="es-ES" i="1" dirty="0" smtClean="0">
                <a:latin typeface="Comic Sans MS" pitchFamily="66" charset="0"/>
                <a:cs typeface="Times New Roman"/>
              </a:rPr>
              <a:t> </a:t>
            </a:r>
            <a:r>
              <a:rPr lang="es-ES" i="1" dirty="0" err="1" smtClean="0">
                <a:latin typeface="Comic Sans MS" pitchFamily="66" charset="0"/>
                <a:cs typeface="Times New Roman"/>
              </a:rPr>
              <a:t>to</a:t>
            </a:r>
            <a:r>
              <a:rPr lang="es-ES" i="1" dirty="0" smtClean="0">
                <a:latin typeface="Comic Sans MS" pitchFamily="66" charset="0"/>
                <a:cs typeface="Times New Roman"/>
              </a:rPr>
              <a:t> </a:t>
            </a:r>
            <a:r>
              <a:rPr lang="es-ES" i="1" dirty="0" err="1" smtClean="0">
                <a:latin typeface="Comic Sans MS" pitchFamily="66" charset="0"/>
                <a:cs typeface="Times New Roman"/>
              </a:rPr>
              <a:t>ambulate</a:t>
            </a:r>
            <a:r>
              <a:rPr lang="es-ES" i="1" dirty="0" smtClean="0">
                <a:latin typeface="Comic Sans MS" pitchFamily="66" charset="0"/>
                <a:cs typeface="Times New Roman"/>
              </a:rPr>
              <a:t> and </a:t>
            </a:r>
            <a:r>
              <a:rPr lang="es-ES" i="1" dirty="0" err="1" smtClean="0">
                <a:latin typeface="Comic Sans MS" pitchFamily="66" charset="0"/>
                <a:cs typeface="Times New Roman"/>
              </a:rPr>
              <a:t>perform</a:t>
            </a:r>
            <a:r>
              <a:rPr lang="es-ES" i="1" dirty="0" smtClean="0">
                <a:latin typeface="Comic Sans MS" pitchFamily="66" charset="0"/>
                <a:cs typeface="Times New Roman"/>
              </a:rPr>
              <a:t> </a:t>
            </a:r>
            <a:r>
              <a:rPr lang="es-ES" i="1" dirty="0" err="1" smtClean="0">
                <a:latin typeface="Comic Sans MS" pitchFamily="66" charset="0"/>
                <a:cs typeface="Times New Roman"/>
              </a:rPr>
              <a:t>activities</a:t>
            </a:r>
            <a:r>
              <a:rPr lang="es-ES" i="1" dirty="0" smtClean="0">
                <a:latin typeface="Comic Sans MS" pitchFamily="66" charset="0"/>
                <a:cs typeface="Times New Roman"/>
              </a:rPr>
              <a:t> of </a:t>
            </a:r>
            <a:r>
              <a:rPr lang="es-ES" i="1" dirty="0" err="1" smtClean="0">
                <a:latin typeface="Comic Sans MS" pitchFamily="66" charset="0"/>
                <a:cs typeface="Times New Roman"/>
              </a:rPr>
              <a:t>daily</a:t>
            </a:r>
            <a:r>
              <a:rPr lang="es-ES" i="1" dirty="0" smtClean="0">
                <a:latin typeface="Comic Sans MS" pitchFamily="66" charset="0"/>
                <a:cs typeface="Times New Roman"/>
              </a:rPr>
              <a:t> living, and/</a:t>
            </a:r>
            <a:r>
              <a:rPr lang="es-ES" i="1" dirty="0" err="1" smtClean="0">
                <a:latin typeface="Comic Sans MS" pitchFamily="66" charset="0"/>
                <a:cs typeface="Times New Roman"/>
              </a:rPr>
              <a:t>or</a:t>
            </a:r>
            <a:r>
              <a:rPr lang="es-ES" i="1" dirty="0" smtClean="0">
                <a:latin typeface="Comic Sans MS" pitchFamily="66" charset="0"/>
                <a:cs typeface="Times New Roman"/>
              </a:rPr>
              <a:t> </a:t>
            </a:r>
            <a:r>
              <a:rPr lang="es-ES" i="1" dirty="0" err="1" smtClean="0">
                <a:latin typeface="Comic Sans MS" pitchFamily="66" charset="0"/>
                <a:cs typeface="Times New Roman"/>
              </a:rPr>
              <a:t>who</a:t>
            </a:r>
            <a:r>
              <a:rPr lang="es-ES" i="1" dirty="0" smtClean="0">
                <a:latin typeface="Comic Sans MS" pitchFamily="66" charset="0"/>
                <a:cs typeface="Times New Roman"/>
              </a:rPr>
              <a:t> </a:t>
            </a:r>
            <a:r>
              <a:rPr lang="es-ES" i="1" dirty="0" err="1" smtClean="0">
                <a:latin typeface="Comic Sans MS" pitchFamily="66" charset="0"/>
                <a:cs typeface="Times New Roman"/>
              </a:rPr>
              <a:t>require</a:t>
            </a:r>
            <a:r>
              <a:rPr lang="es-ES" i="1" dirty="0" smtClean="0">
                <a:latin typeface="Comic Sans MS" pitchFamily="66" charset="0"/>
                <a:cs typeface="Times New Roman"/>
              </a:rPr>
              <a:t> </a:t>
            </a:r>
            <a:r>
              <a:rPr lang="es-ES" i="1" dirty="0" err="1" smtClean="0">
                <a:latin typeface="Comic Sans MS" pitchFamily="66" charset="0"/>
                <a:cs typeface="Times New Roman"/>
              </a:rPr>
              <a:t>hospitalizacion</a:t>
            </a:r>
            <a:r>
              <a:rPr lang="es-ES" i="1" dirty="0" smtClean="0">
                <a:latin typeface="Comic Sans MS" pitchFamily="66" charset="0"/>
                <a:cs typeface="Times New Roman"/>
              </a:rPr>
              <a:t>. </a:t>
            </a:r>
            <a:endParaRPr lang="es-ES" b="1" i="1" dirty="0" smtClean="0">
              <a:latin typeface="Comic Sans MS" pitchFamily="66" charset="0"/>
            </a:endParaRPr>
          </a:p>
          <a:p>
            <a:pPr lvl="1">
              <a:lnSpc>
                <a:spcPct val="150000"/>
              </a:lnSpc>
            </a:pPr>
            <a:endParaRPr lang="es-ES" i="1" dirty="0" smtClean="0"/>
          </a:p>
        </p:txBody>
      </p:sp>
      <p:sp>
        <p:nvSpPr>
          <p:cNvPr id="4" name="3 CuadroTexto"/>
          <p:cNvSpPr txBox="1"/>
          <p:nvPr/>
        </p:nvSpPr>
        <p:spPr>
          <a:xfrm>
            <a:off x="467544" y="6320353"/>
            <a:ext cx="7992888" cy="276999"/>
          </a:xfrm>
          <a:prstGeom prst="rect">
            <a:avLst/>
          </a:prstGeom>
          <a:noFill/>
        </p:spPr>
        <p:txBody>
          <a:bodyPr wrap="square" rtlCol="0">
            <a:spAutoFit/>
          </a:bodyPr>
          <a:lstStyle/>
          <a:p>
            <a:r>
              <a:rPr lang="es-ES" sz="1200" baseline="30000" dirty="0" smtClean="0"/>
              <a:t>1</a:t>
            </a:r>
            <a:r>
              <a:rPr lang="es-ES" sz="1200" dirty="0" smtClean="0"/>
              <a:t>Management of </a:t>
            </a:r>
            <a:r>
              <a:rPr lang="es-ES" sz="1200" dirty="0" err="1" smtClean="0"/>
              <a:t>Henoc-Schonlein</a:t>
            </a:r>
            <a:r>
              <a:rPr lang="es-ES" sz="1200" dirty="0" smtClean="0"/>
              <a:t> </a:t>
            </a:r>
            <a:r>
              <a:rPr lang="es-ES" sz="1200" dirty="0" err="1" smtClean="0"/>
              <a:t>pupura</a:t>
            </a:r>
            <a:r>
              <a:rPr lang="es-ES" sz="1200" dirty="0" smtClean="0"/>
              <a:t>. UptoDate2014.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467600" cy="810344"/>
          </a:xfrm>
        </p:spPr>
        <p:txBody>
          <a:bodyPr/>
          <a:lstStyle/>
          <a:p>
            <a:r>
              <a:rPr lang="es-ES" dirty="0" smtClean="0"/>
              <a:t>REVISIÓN PÚRPURA SCHONLEIN-HENOCH</a:t>
            </a:r>
            <a:endParaRPr lang="es-ES" dirty="0"/>
          </a:p>
        </p:txBody>
      </p:sp>
      <p:sp>
        <p:nvSpPr>
          <p:cNvPr id="3" name="2 Marcador de contenido"/>
          <p:cNvSpPr>
            <a:spLocks noGrp="1"/>
          </p:cNvSpPr>
          <p:nvPr>
            <p:ph sz="quarter" idx="1"/>
          </p:nvPr>
        </p:nvSpPr>
        <p:spPr>
          <a:xfrm>
            <a:off x="457200" y="1075528"/>
            <a:ext cx="8219256" cy="1849416"/>
          </a:xfrm>
        </p:spPr>
        <p:txBody>
          <a:bodyPr>
            <a:normAutofit fontScale="77500" lnSpcReduction="20000"/>
          </a:bodyPr>
          <a:lstStyle/>
          <a:p>
            <a:pPr lvl="0">
              <a:lnSpc>
                <a:spcPct val="170000"/>
              </a:lnSpc>
              <a:buClr>
                <a:srgbClr val="FE8637"/>
              </a:buClr>
            </a:pPr>
            <a:r>
              <a:rPr lang="es-ES" b="1" dirty="0" smtClean="0">
                <a:solidFill>
                  <a:prstClr val="black"/>
                </a:solidFill>
                <a:latin typeface="Comic Sans MS" pitchFamily="66" charset="0"/>
              </a:rPr>
              <a:t>P</a:t>
            </a:r>
            <a:r>
              <a:rPr lang="es-ES" b="1" dirty="0" smtClean="0">
                <a:latin typeface="Comic Sans MS" pitchFamily="66" charset="0"/>
              </a:rPr>
              <a:t>ronóstico</a:t>
            </a:r>
            <a:r>
              <a:rPr lang="es-ES" baseline="30000" dirty="0" smtClean="0">
                <a:latin typeface="Comic Sans MS" pitchFamily="66" charset="0"/>
              </a:rPr>
              <a:t>1</a:t>
            </a:r>
            <a:r>
              <a:rPr lang="es-ES" dirty="0" smtClean="0">
                <a:latin typeface="Comic Sans MS" pitchFamily="66" charset="0"/>
              </a:rPr>
              <a:t>:</a:t>
            </a:r>
          </a:p>
          <a:p>
            <a:pPr lvl="1">
              <a:lnSpc>
                <a:spcPct val="170000"/>
              </a:lnSpc>
              <a:buClr>
                <a:srgbClr val="FE8637"/>
              </a:buClr>
            </a:pPr>
            <a:r>
              <a:rPr lang="es-ES" dirty="0" err="1" smtClean="0">
                <a:latin typeface="Comic Sans MS" pitchFamily="66" charset="0"/>
              </a:rPr>
              <a:t>Autolimitada</a:t>
            </a:r>
            <a:r>
              <a:rPr lang="es-ES" dirty="0" smtClean="0">
                <a:latin typeface="Comic Sans MS" pitchFamily="66" charset="0"/>
              </a:rPr>
              <a:t> (2-4sem)</a:t>
            </a:r>
          </a:p>
          <a:p>
            <a:pPr lvl="1">
              <a:lnSpc>
                <a:spcPct val="170000"/>
              </a:lnSpc>
              <a:buClr>
                <a:srgbClr val="FE8637"/>
              </a:buClr>
            </a:pPr>
            <a:r>
              <a:rPr lang="es-ES" dirty="0" smtClean="0">
                <a:latin typeface="Comic Sans MS" pitchFamily="66" charset="0"/>
              </a:rPr>
              <a:t>33%: recurrencias (1-6 episodios) en los primeros 2-3 meses. Se describen casos de hasta 18 meses.</a:t>
            </a:r>
          </a:p>
        </p:txBody>
      </p:sp>
      <p:sp>
        <p:nvSpPr>
          <p:cNvPr id="4" name="3 CuadroTexto"/>
          <p:cNvSpPr txBox="1"/>
          <p:nvPr/>
        </p:nvSpPr>
        <p:spPr>
          <a:xfrm>
            <a:off x="755576" y="5805264"/>
            <a:ext cx="7992888" cy="907941"/>
          </a:xfrm>
          <a:prstGeom prst="rect">
            <a:avLst/>
          </a:prstGeom>
          <a:noFill/>
        </p:spPr>
        <p:txBody>
          <a:bodyPr wrap="square" rtlCol="0">
            <a:spAutoFit/>
          </a:bodyPr>
          <a:lstStyle/>
          <a:p>
            <a:r>
              <a:rPr lang="es-ES" sz="1300" baseline="30000" dirty="0" smtClean="0"/>
              <a:t>1</a:t>
            </a:r>
            <a:r>
              <a:rPr lang="es-ES" sz="1300" dirty="0" smtClean="0"/>
              <a:t>.Púrpura de </a:t>
            </a:r>
            <a:r>
              <a:rPr lang="es-ES" sz="1300" dirty="0" err="1" smtClean="0"/>
              <a:t>Schonlein</a:t>
            </a:r>
            <a:r>
              <a:rPr lang="es-ES" sz="1300" dirty="0" smtClean="0"/>
              <a:t> </a:t>
            </a:r>
            <a:r>
              <a:rPr lang="es-ES" sz="1300" dirty="0" err="1" smtClean="0"/>
              <a:t>Henoch</a:t>
            </a:r>
            <a:r>
              <a:rPr lang="es-ES" sz="1300" dirty="0" smtClean="0"/>
              <a:t>. Pediatría Integral.2013</a:t>
            </a:r>
          </a:p>
          <a:p>
            <a:r>
              <a:rPr lang="es-ES" sz="1400" baseline="30000" dirty="0" smtClean="0">
                <a:latin typeface="Comic Sans MS" pitchFamily="66" charset="0"/>
              </a:rPr>
              <a:t>2. </a:t>
            </a:r>
            <a:r>
              <a:rPr lang="es-ES" sz="1300" dirty="0" smtClean="0"/>
              <a:t>Management of </a:t>
            </a:r>
            <a:r>
              <a:rPr lang="es-ES" sz="1300" dirty="0" err="1" smtClean="0"/>
              <a:t>Henoch</a:t>
            </a:r>
            <a:r>
              <a:rPr lang="es-ES" sz="1300" dirty="0" smtClean="0"/>
              <a:t> </a:t>
            </a:r>
            <a:r>
              <a:rPr lang="es-ES" sz="1300" dirty="0" err="1" smtClean="0"/>
              <a:t>Schonlein</a:t>
            </a:r>
            <a:r>
              <a:rPr lang="es-ES" sz="1300" dirty="0" smtClean="0"/>
              <a:t> purpura. Uptodate2014. </a:t>
            </a:r>
          </a:p>
          <a:p>
            <a:r>
              <a:rPr lang="es-ES" sz="1400" baseline="30000" dirty="0" smtClean="0"/>
              <a:t>3.</a:t>
            </a:r>
            <a:r>
              <a:rPr lang="es-ES" sz="1300" dirty="0" smtClean="0"/>
              <a:t>Saulsbury </a:t>
            </a:r>
            <a:r>
              <a:rPr lang="es-ES" sz="1300" dirty="0" err="1" smtClean="0"/>
              <a:t>Ft.</a:t>
            </a:r>
            <a:r>
              <a:rPr lang="es-ES" sz="1300" dirty="0" smtClean="0"/>
              <a:t> </a:t>
            </a:r>
            <a:r>
              <a:rPr lang="es-ES" sz="1300" dirty="0" err="1" smtClean="0"/>
              <a:t>Henoch-Schonlein</a:t>
            </a:r>
            <a:r>
              <a:rPr lang="es-ES" sz="1300" dirty="0" smtClean="0"/>
              <a:t> </a:t>
            </a:r>
            <a:r>
              <a:rPr lang="es-ES" sz="1300" dirty="0" err="1" smtClean="0"/>
              <a:t>pupura</a:t>
            </a:r>
            <a:r>
              <a:rPr lang="es-ES" sz="1300" dirty="0" smtClean="0"/>
              <a:t> in </a:t>
            </a:r>
            <a:r>
              <a:rPr lang="es-ES" sz="1300" dirty="0" err="1" smtClean="0"/>
              <a:t>children</a:t>
            </a:r>
            <a:r>
              <a:rPr lang="es-ES" sz="1300" dirty="0" smtClean="0"/>
              <a:t>. </a:t>
            </a:r>
            <a:r>
              <a:rPr lang="es-ES" sz="1300" dirty="0" err="1" smtClean="0"/>
              <a:t>Report</a:t>
            </a:r>
            <a:r>
              <a:rPr lang="es-ES" sz="1300" dirty="0" smtClean="0"/>
              <a:t> of 100 </a:t>
            </a:r>
            <a:r>
              <a:rPr lang="es-ES" sz="1300" dirty="0" err="1" smtClean="0"/>
              <a:t>pacients</a:t>
            </a:r>
            <a:r>
              <a:rPr lang="es-ES" sz="1300" dirty="0" smtClean="0"/>
              <a:t> and </a:t>
            </a:r>
            <a:r>
              <a:rPr lang="es-ES" sz="1300" dirty="0" err="1" smtClean="0"/>
              <a:t>rewiew</a:t>
            </a:r>
            <a:r>
              <a:rPr lang="es-ES" sz="1300" dirty="0" smtClean="0"/>
              <a:t> of </a:t>
            </a:r>
            <a:r>
              <a:rPr lang="es-ES" sz="1300" dirty="0" err="1" smtClean="0"/>
              <a:t>the</a:t>
            </a:r>
            <a:r>
              <a:rPr lang="es-ES" sz="1300" dirty="0" smtClean="0"/>
              <a:t> literatura. Medicine.1999;78:395-409 </a:t>
            </a:r>
            <a:endParaRPr lang="es-ES" sz="1300" dirty="0"/>
          </a:p>
        </p:txBody>
      </p:sp>
      <p:sp>
        <p:nvSpPr>
          <p:cNvPr id="5" name="2 Marcador de contenido"/>
          <p:cNvSpPr txBox="1">
            <a:spLocks/>
          </p:cNvSpPr>
          <p:nvPr/>
        </p:nvSpPr>
        <p:spPr>
          <a:xfrm>
            <a:off x="467544" y="2852936"/>
            <a:ext cx="8219256" cy="2808312"/>
          </a:xfrm>
          <a:prstGeom prst="rect">
            <a:avLst/>
          </a:prstGeom>
        </p:spPr>
        <p:txBody>
          <a:bodyPr vert="horz">
            <a:normAutofit fontScale="85000" lnSpcReduction="20000"/>
          </a:bodyPr>
          <a:lstStyle/>
          <a:p>
            <a:pPr marL="640080" marR="0" lvl="1" indent="-274320" algn="l" defTabSz="914400" rtl="0" eaLnBrk="1" fontAlgn="auto" latinLnBrk="0" hangingPunct="1">
              <a:lnSpc>
                <a:spcPct val="170000"/>
              </a:lnSpc>
              <a:spcBef>
                <a:spcPct val="20000"/>
              </a:spcBef>
              <a:spcAft>
                <a:spcPts val="0"/>
              </a:spcAft>
              <a:buClr>
                <a:srgbClr val="FE8637"/>
              </a:buClr>
              <a:buSzPct val="80000"/>
              <a:buFont typeface="Wingdings 2"/>
              <a:buChar char=""/>
              <a:tabLst/>
              <a:defRPr/>
            </a:pPr>
            <a:r>
              <a:rPr kumimoji="0" lang="es-ES" sz="2100" b="0" i="0" u="sng" strike="noStrike" kern="1200" cap="none" spc="0" normalizeH="0" baseline="0" noProof="0" dirty="0" smtClean="0">
                <a:ln>
                  <a:noFill/>
                </a:ln>
                <a:solidFill>
                  <a:schemeClr val="tx1"/>
                </a:solidFill>
                <a:effectLst/>
                <a:uLnTx/>
                <a:uFillTx/>
                <a:latin typeface="Comic Sans MS" pitchFamily="66" charset="0"/>
                <a:ea typeface="+mn-ea"/>
                <a:cs typeface="+mn-cs"/>
              </a:rPr>
              <a:t>Determinado por afectación renal</a:t>
            </a:r>
            <a:r>
              <a:rPr kumimoji="0" lang="es-ES" sz="2100" b="0" i="0" u="sng" strike="noStrike" kern="1200" cap="none" spc="0" normalizeH="0" baseline="30000" noProof="0" dirty="0" smtClean="0">
                <a:ln>
                  <a:noFill/>
                </a:ln>
                <a:solidFill>
                  <a:schemeClr val="tx1"/>
                </a:solidFill>
                <a:effectLst/>
                <a:uLnTx/>
                <a:uFillTx/>
                <a:latin typeface="Comic Sans MS" pitchFamily="66" charset="0"/>
                <a:ea typeface="+mn-ea"/>
                <a:cs typeface="+mn-cs"/>
              </a:rPr>
              <a:t>2</a:t>
            </a:r>
            <a:r>
              <a:rPr kumimoji="0" lang="es-ES" sz="21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914400" marR="0" lvl="2" indent="-182880" algn="l" defTabSz="914400" rtl="0" eaLnBrk="1" fontAlgn="auto" latinLnBrk="0" hangingPunct="1">
              <a:lnSpc>
                <a:spcPct val="170000"/>
              </a:lnSpc>
              <a:spcBef>
                <a:spcPct val="20000"/>
              </a:spcBef>
              <a:spcAft>
                <a:spcPts val="0"/>
              </a:spcAft>
              <a:buClr>
                <a:srgbClr val="FE8637"/>
              </a:buClr>
              <a:buSzPct val="60000"/>
              <a:buFont typeface="Wingdings"/>
              <a:buChar char=""/>
              <a:tabLst/>
              <a:defRPr/>
            </a:pP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Factores relacionados</a:t>
            </a:r>
            <a:r>
              <a:rPr kumimoji="0" lang="es-ES" sz="1800" b="0" i="0" u="none" strike="noStrike" kern="1200" cap="none" spc="0" normalizeH="0" baseline="30000" noProof="0" dirty="0" smtClean="0">
                <a:ln>
                  <a:noFill/>
                </a:ln>
                <a:solidFill>
                  <a:schemeClr val="tx1"/>
                </a:solidFill>
                <a:effectLst/>
                <a:uLnTx/>
                <a:uFillTx/>
                <a:latin typeface="Comic Sans MS" pitchFamily="66" charset="0"/>
                <a:ea typeface="+mn-ea"/>
                <a:cs typeface="+mn-cs"/>
              </a:rPr>
              <a:t>1</a:t>
            </a: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 &gt;10 años, púrpura persistente, cuadro abdominal grave, número de recaídas</a:t>
            </a:r>
          </a:p>
          <a:p>
            <a:pPr marL="914400" marR="0" lvl="2" indent="-182880" algn="l" defTabSz="914400" rtl="0" eaLnBrk="1" fontAlgn="auto" latinLnBrk="0" hangingPunct="1">
              <a:lnSpc>
                <a:spcPct val="170000"/>
              </a:lnSpc>
              <a:spcBef>
                <a:spcPct val="20000"/>
              </a:spcBef>
              <a:spcAft>
                <a:spcPts val="0"/>
              </a:spcAft>
              <a:buClr>
                <a:srgbClr val="FE8637"/>
              </a:buClr>
              <a:buSzPct val="60000"/>
              <a:buFont typeface="Wingdings"/>
              <a:buChar char=""/>
              <a:tabLst/>
              <a:defRPr/>
            </a:pP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Suele aparecer en el primer brote (90% 2 meses, 97% 6 meses)</a:t>
            </a:r>
          </a:p>
          <a:p>
            <a:pPr marL="914400" marR="0" lvl="2" indent="-182880" algn="l" defTabSz="914400" rtl="0" eaLnBrk="1" fontAlgn="auto" latinLnBrk="0" hangingPunct="1">
              <a:lnSpc>
                <a:spcPct val="170000"/>
              </a:lnSpc>
              <a:spcBef>
                <a:spcPct val="20000"/>
              </a:spcBef>
              <a:spcAft>
                <a:spcPts val="0"/>
              </a:spcAft>
              <a:buClr>
                <a:srgbClr val="FE8637"/>
              </a:buClr>
              <a:buSzPct val="60000"/>
              <a:buFont typeface="Wingdings"/>
              <a:buChar char=""/>
              <a:tabLst/>
              <a:defRPr/>
            </a:pP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El tratamiento con corticoides no modifica la probabilidad de desarrollar daño renal</a:t>
            </a:r>
            <a:r>
              <a:rPr kumimoji="0" lang="es-ES" sz="1800" b="0" i="0" u="none" strike="noStrike" kern="1200" cap="none" spc="0" normalizeH="0" baseline="30000" noProof="0" dirty="0" smtClean="0">
                <a:ln>
                  <a:noFill/>
                </a:ln>
                <a:solidFill>
                  <a:schemeClr val="tx1"/>
                </a:solidFill>
                <a:effectLst/>
                <a:uLnTx/>
                <a:uFillTx/>
                <a:latin typeface="Comic Sans MS" pitchFamily="66" charset="0"/>
                <a:ea typeface="+mn-ea"/>
                <a:cs typeface="+mn-cs"/>
              </a:rPr>
              <a:t>2.3</a:t>
            </a: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914400" marR="0" lvl="2" indent="-182880" algn="l" defTabSz="914400" rtl="0" eaLnBrk="1" fontAlgn="auto" latinLnBrk="0" hangingPunct="1">
              <a:lnSpc>
                <a:spcPct val="170000"/>
              </a:lnSpc>
              <a:spcBef>
                <a:spcPct val="20000"/>
              </a:spcBef>
              <a:spcAft>
                <a:spcPts val="0"/>
              </a:spcAft>
              <a:buClr>
                <a:srgbClr val="FE8637"/>
              </a:buClr>
              <a:buSzPct val="60000"/>
              <a:buFont typeface="Wingdings"/>
              <a:buChar char=""/>
              <a:tabLst/>
              <a:defRPr/>
            </a:pPr>
            <a:r>
              <a:rPr kumimoji="0" lang="es-E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La hematuria aislada no requiere tratamiento, vigilancia.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854968"/>
          </a:xfrm>
        </p:spPr>
        <p:txBody>
          <a:bodyPr/>
          <a:lstStyle/>
          <a:p>
            <a:r>
              <a:rPr lang="es-ES" dirty="0" smtClean="0"/>
              <a:t>SEGUIMIENTO ATENCIÓN PRIMARIA</a:t>
            </a:r>
            <a:endParaRPr lang="es-ES" dirty="0"/>
          </a:p>
        </p:txBody>
      </p:sp>
      <p:sp>
        <p:nvSpPr>
          <p:cNvPr id="3" name="2 Marcador de contenido"/>
          <p:cNvSpPr>
            <a:spLocks noGrp="1"/>
          </p:cNvSpPr>
          <p:nvPr>
            <p:ph sz="quarter" idx="1"/>
          </p:nvPr>
        </p:nvSpPr>
        <p:spPr>
          <a:xfrm>
            <a:off x="457200" y="1268760"/>
            <a:ext cx="8075240" cy="5328592"/>
          </a:xfrm>
        </p:spPr>
        <p:txBody>
          <a:bodyPr>
            <a:normAutofit fontScale="92500"/>
          </a:bodyPr>
          <a:lstStyle/>
          <a:p>
            <a:pPr>
              <a:lnSpc>
                <a:spcPct val="160000"/>
              </a:lnSpc>
            </a:pPr>
            <a:r>
              <a:rPr lang="es-ES" dirty="0" smtClean="0">
                <a:latin typeface="Comic Sans MS" pitchFamily="66" charset="0"/>
              </a:rPr>
              <a:t>Dado el curso benigno habitual de este síndrome desde el Centro de Salud de </a:t>
            </a:r>
            <a:r>
              <a:rPr lang="es-ES" dirty="0" err="1" smtClean="0">
                <a:latin typeface="Comic Sans MS" pitchFamily="66" charset="0"/>
              </a:rPr>
              <a:t>Valdefierro</a:t>
            </a:r>
            <a:r>
              <a:rPr lang="es-ES" dirty="0" smtClean="0">
                <a:latin typeface="Comic Sans MS" pitchFamily="66" charset="0"/>
              </a:rPr>
              <a:t> se propone que los pacientes afectos de púrpura de </a:t>
            </a:r>
            <a:r>
              <a:rPr lang="es-ES" dirty="0" err="1" smtClean="0">
                <a:latin typeface="Comic Sans MS" pitchFamily="66" charset="0"/>
              </a:rPr>
              <a:t>Schönlein-Henoch</a:t>
            </a:r>
            <a:r>
              <a:rPr lang="es-ES" dirty="0" smtClean="0">
                <a:latin typeface="Comic Sans MS" pitchFamily="66" charset="0"/>
              </a:rPr>
              <a:t> sean controlados de manera ambulatoria, siendo remitidos a un centro hospitalario únicamente aquellos casos con una evolución más tórpida, como el caso presentado, de larga duración, que puso en duda el diagnóstico inicial y el manejo más adecuado</a:t>
            </a:r>
            <a:r>
              <a:rPr lang="es-ES" dirty="0" smtClean="0">
                <a:latin typeface="Comic Sans MS" pitchFamily="66" charset="0"/>
              </a:rPr>
              <a:t>.</a:t>
            </a:r>
            <a:r>
              <a:rPr lang="es-ES" dirty="0" smtClean="0"/>
              <a:t> .</a:t>
            </a:r>
            <a:r>
              <a:rPr lang="es-ES" dirty="0" smtClean="0">
                <a:latin typeface="Comic Sans MS" pitchFamily="66" charset="0"/>
              </a:rPr>
              <a:t>y </a:t>
            </a:r>
            <a:r>
              <a:rPr lang="es-ES" dirty="0" smtClean="0">
                <a:latin typeface="Comic Sans MS" pitchFamily="66" charset="0"/>
              </a:rPr>
              <a:t>también </a:t>
            </a:r>
            <a:r>
              <a:rPr lang="es-ES" dirty="0" smtClean="0">
                <a:latin typeface="Comic Sans MS" pitchFamily="66" charset="0"/>
              </a:rPr>
              <a:t>los graves con grandes hematomas o mal estado general</a:t>
            </a:r>
            <a:endParaRPr lang="es-ES" dirty="0" smtClean="0">
              <a:latin typeface="Comic Sans MS" pitchFamily="66" charset="0"/>
            </a:endParaRPr>
          </a:p>
          <a:p>
            <a:pPr>
              <a:lnSpc>
                <a:spcPct val="160000"/>
              </a:lnSpc>
            </a:pPr>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782960"/>
          </a:xfrm>
        </p:spPr>
        <p:txBody>
          <a:bodyPr/>
          <a:lstStyle/>
          <a:p>
            <a:r>
              <a:rPr lang="es-ES" dirty="0" smtClean="0"/>
              <a:t>COMENTARIOS FINALES</a:t>
            </a:r>
            <a:endParaRPr lang="es-ES" dirty="0"/>
          </a:p>
        </p:txBody>
      </p:sp>
      <p:sp>
        <p:nvSpPr>
          <p:cNvPr id="3" name="2 Marcador de contenido"/>
          <p:cNvSpPr>
            <a:spLocks noGrp="1"/>
          </p:cNvSpPr>
          <p:nvPr>
            <p:ph sz="quarter" idx="1"/>
          </p:nvPr>
        </p:nvSpPr>
        <p:spPr>
          <a:xfrm>
            <a:off x="457200" y="980728"/>
            <a:ext cx="7859216" cy="1728192"/>
          </a:xfrm>
        </p:spPr>
        <p:txBody>
          <a:bodyPr>
            <a:normAutofit fontScale="92500"/>
          </a:bodyPr>
          <a:lstStyle/>
          <a:p>
            <a:pPr>
              <a:lnSpc>
                <a:spcPct val="150000"/>
              </a:lnSpc>
            </a:pPr>
            <a:r>
              <a:rPr lang="es-ES" dirty="0" smtClean="0"/>
              <a:t>La púrpura SH es una vasculitis con un pronóstico excelente que cursa en brotes de una duración de 4-6 semanas en la mayoría de los casos.</a:t>
            </a:r>
          </a:p>
        </p:txBody>
      </p:sp>
      <p:sp>
        <p:nvSpPr>
          <p:cNvPr id="4" name="2 Marcador de contenido"/>
          <p:cNvSpPr txBox="1">
            <a:spLocks/>
          </p:cNvSpPr>
          <p:nvPr/>
        </p:nvSpPr>
        <p:spPr>
          <a:xfrm>
            <a:off x="467544" y="2636912"/>
            <a:ext cx="7859216" cy="1584176"/>
          </a:xfrm>
          <a:prstGeom prst="rect">
            <a:avLst/>
          </a:prstGeom>
        </p:spPr>
        <p:txBody>
          <a:bodyPr vert="horz">
            <a:normAutofit fontScale="92500"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Se debe realizar un hemograma, coagulación y orina para llegar al diagnóstico, y descartar otras entidades con peor evolución. </a:t>
            </a:r>
          </a:p>
        </p:txBody>
      </p:sp>
      <p:sp>
        <p:nvSpPr>
          <p:cNvPr id="5" name="2 Marcador de contenido"/>
          <p:cNvSpPr txBox="1">
            <a:spLocks/>
          </p:cNvSpPr>
          <p:nvPr/>
        </p:nvSpPr>
        <p:spPr>
          <a:xfrm>
            <a:off x="395536" y="4293096"/>
            <a:ext cx="7859216" cy="2213248"/>
          </a:xfrm>
          <a:prstGeom prst="rect">
            <a:avLst/>
          </a:prstGeom>
        </p:spPr>
        <p:txBody>
          <a:bodyPr vert="horz">
            <a:normAutofit fontScale="925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El pronóstico está determinado por la afectación renal. En el caso presentado, como en ninguno de los brotes tuvo afectación renal, su pronóstico es el mismo que si solamente hubiera tenido un brote.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782960"/>
          </a:xfrm>
        </p:spPr>
        <p:txBody>
          <a:bodyPr/>
          <a:lstStyle/>
          <a:p>
            <a:r>
              <a:rPr lang="es-ES" dirty="0" smtClean="0"/>
              <a:t>COMENTARIOS FINALES</a:t>
            </a:r>
            <a:endParaRPr lang="es-ES" dirty="0"/>
          </a:p>
        </p:txBody>
      </p:sp>
      <p:sp>
        <p:nvSpPr>
          <p:cNvPr id="3" name="2 Marcador de contenido"/>
          <p:cNvSpPr>
            <a:spLocks noGrp="1"/>
          </p:cNvSpPr>
          <p:nvPr>
            <p:ph sz="quarter" idx="1"/>
          </p:nvPr>
        </p:nvSpPr>
        <p:spPr>
          <a:xfrm>
            <a:off x="457200" y="980728"/>
            <a:ext cx="8075240" cy="2376264"/>
          </a:xfrm>
        </p:spPr>
        <p:txBody>
          <a:bodyPr>
            <a:normAutofit/>
          </a:bodyPr>
          <a:lstStyle/>
          <a:p>
            <a:pPr>
              <a:lnSpc>
                <a:spcPct val="150000"/>
              </a:lnSpc>
            </a:pPr>
            <a:r>
              <a:rPr lang="es-ES" dirty="0" smtClean="0"/>
              <a:t>El tratamiento debe ser sintomático, encontrando un equilibrio entre la clínica y la calidad de vida. El uso de corticoides se debe reservar para complicaciones y casos de evolución tórpida. </a:t>
            </a:r>
          </a:p>
        </p:txBody>
      </p:sp>
      <p:sp>
        <p:nvSpPr>
          <p:cNvPr id="4" name="2 Marcador de contenido"/>
          <p:cNvSpPr txBox="1">
            <a:spLocks/>
          </p:cNvSpPr>
          <p:nvPr/>
        </p:nvSpPr>
        <p:spPr>
          <a:xfrm>
            <a:off x="467544" y="3375992"/>
            <a:ext cx="8075240" cy="2789312"/>
          </a:xfrm>
          <a:prstGeom prst="rect">
            <a:avLst/>
          </a:prstGeom>
        </p:spPr>
        <p:txBody>
          <a:bodyPr vert="horz">
            <a:normAutofit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Desde primaria se puede hacer el seguimiento con control de constantes y función renal. Habrá que prestar especial atención a la aparición de complicaciones abdominales, neurológicas o renales.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partamentosvalledetena.com/resources/invierno/834_Panoramica_de_El_Pueyo_de_Jaca,_embalse_de_Bubal__helado_y_Pena_Telera_en_invierno,_en_el_valle_de_Tena_nevado.JPG"/>
          <p:cNvPicPr>
            <a:picLocks noChangeAspect="1" noChangeArrowheads="1"/>
          </p:cNvPicPr>
          <p:nvPr/>
        </p:nvPicPr>
        <p:blipFill>
          <a:blip r:embed="rId2" cstate="print"/>
          <a:srcRect/>
          <a:stretch>
            <a:fillRect/>
          </a:stretch>
        </p:blipFill>
        <p:spPr bwMode="auto">
          <a:xfrm>
            <a:off x="1043608" y="513320"/>
            <a:ext cx="7727999" cy="5796000"/>
          </a:xfrm>
          <a:prstGeom prst="rect">
            <a:avLst/>
          </a:prstGeom>
          <a:noFill/>
        </p:spPr>
      </p:pic>
      <p:sp>
        <p:nvSpPr>
          <p:cNvPr id="3" name="2 Marcador de contenido"/>
          <p:cNvSpPr>
            <a:spLocks noGrp="1"/>
          </p:cNvSpPr>
          <p:nvPr>
            <p:ph sz="quarter" idx="1"/>
          </p:nvPr>
        </p:nvSpPr>
        <p:spPr>
          <a:xfrm>
            <a:off x="4377208" y="5784648"/>
            <a:ext cx="4515272" cy="1316760"/>
          </a:xfrm>
        </p:spPr>
        <p:txBody>
          <a:bodyPr/>
          <a:lstStyle/>
          <a:p>
            <a:pPr>
              <a:buNone/>
            </a:pPr>
            <a:r>
              <a:rPr lang="es-ES" dirty="0" smtClean="0"/>
              <a:t>Muchas gracias</a:t>
            </a:r>
          </a:p>
          <a:p>
            <a:pPr>
              <a:buNone/>
            </a:pPr>
            <a:r>
              <a:rPr lang="es-ES" dirty="0" smtClean="0"/>
              <a:t>ESTHER AURENSANZ CLEMENTE</a:t>
            </a:r>
          </a:p>
          <a:p>
            <a:endParaRPr lang="es-ES" dirty="0" smtClean="0"/>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Imagenes camara 353"/>
          <p:cNvPicPr>
            <a:picLocks noGrp="1" noChangeAspect="1" noChangeArrowheads="1"/>
          </p:cNvPicPr>
          <p:nvPr>
            <p:ph/>
          </p:nvPr>
        </p:nvPicPr>
        <p:blipFill>
          <a:blip r:embed="rId2" cstate="print"/>
          <a:srcRect/>
          <a:stretch>
            <a:fillRect/>
          </a:stretch>
        </p:blipFill>
        <p:spPr>
          <a:xfrm>
            <a:off x="588464" y="621328"/>
            <a:ext cx="8160000" cy="576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1143000"/>
          </a:xfrm>
        </p:spPr>
        <p:txBody>
          <a:bodyPr/>
          <a:lstStyle/>
          <a:p>
            <a:r>
              <a:rPr lang="es-ES" dirty="0" smtClean="0"/>
              <a:t>CONSULTA DE ATENCIÓN PRIMARIA</a:t>
            </a:r>
            <a:endParaRPr lang="es-ES" dirty="0"/>
          </a:p>
        </p:txBody>
      </p:sp>
      <p:sp>
        <p:nvSpPr>
          <p:cNvPr id="3" name="2 Marcador de contenido"/>
          <p:cNvSpPr>
            <a:spLocks noGrp="1"/>
          </p:cNvSpPr>
          <p:nvPr>
            <p:ph sz="quarter" idx="1"/>
          </p:nvPr>
        </p:nvSpPr>
        <p:spPr>
          <a:xfrm>
            <a:off x="457200" y="1412776"/>
            <a:ext cx="7467600" cy="4873752"/>
          </a:xfrm>
        </p:spPr>
        <p:txBody>
          <a:bodyPr/>
          <a:lstStyle/>
          <a:p>
            <a:r>
              <a:rPr lang="es-ES" u="sng" dirty="0" smtClean="0"/>
              <a:t>Anamnesis: </a:t>
            </a:r>
          </a:p>
          <a:p>
            <a:pPr lvl="1">
              <a:lnSpc>
                <a:spcPct val="150000"/>
              </a:lnSpc>
            </a:pPr>
            <a:r>
              <a:rPr lang="es-ES" dirty="0" smtClean="0"/>
              <a:t>Antecedentes personales: </a:t>
            </a:r>
          </a:p>
          <a:p>
            <a:pPr lvl="2"/>
            <a:r>
              <a:rPr lang="es-ES" dirty="0" smtClean="0"/>
              <a:t>Ingreso en Neonatología por neumotórax al nacimiento. </a:t>
            </a:r>
          </a:p>
          <a:p>
            <a:pPr lvl="2"/>
            <a:r>
              <a:rPr lang="es-ES" dirty="0" err="1" smtClean="0"/>
              <a:t>Traslocación</a:t>
            </a:r>
            <a:r>
              <a:rPr lang="es-ES" dirty="0" smtClean="0"/>
              <a:t> 14/21 (estudiado en genética por madre con </a:t>
            </a:r>
            <a:r>
              <a:rPr lang="es-ES" dirty="0" err="1" smtClean="0"/>
              <a:t>traslocación</a:t>
            </a:r>
            <a:r>
              <a:rPr lang="es-ES" dirty="0" smtClean="0"/>
              <a:t> 14/21 y afectación ocular)</a:t>
            </a:r>
          </a:p>
          <a:p>
            <a:pPr lvl="2"/>
            <a:r>
              <a:rPr lang="es-ES" dirty="0" smtClean="0"/>
              <a:t>Conjuntivitis alérgica</a:t>
            </a:r>
          </a:p>
          <a:p>
            <a:pPr lvl="2"/>
            <a:r>
              <a:rPr lang="es-ES" dirty="0" smtClean="0"/>
              <a:t>Intervención quirúrgica de fimosis</a:t>
            </a:r>
          </a:p>
          <a:p>
            <a:pPr lvl="1">
              <a:lnSpc>
                <a:spcPct val="150000"/>
              </a:lnSpc>
            </a:pPr>
            <a:r>
              <a:rPr lang="es-ES" dirty="0" smtClean="0"/>
              <a:t>Dolor abdominal difuso no ha precisado analgesia</a:t>
            </a:r>
          </a:p>
          <a:p>
            <a:pPr lvl="1">
              <a:lnSpc>
                <a:spcPct val="150000"/>
              </a:lnSpc>
            </a:pPr>
            <a:r>
              <a:rPr lang="es-ES" dirty="0" smtClean="0"/>
              <a:t>Cuadro infeccioso catarral los días previos</a:t>
            </a:r>
          </a:p>
          <a:p>
            <a:pPr lvl="1">
              <a:lnSpc>
                <a:spcPct val="150000"/>
              </a:lnSpc>
            </a:pPr>
            <a:r>
              <a:rPr lang="es-ES" dirty="0" smtClean="0"/>
              <a:t>No sangrado en orina, heces</a:t>
            </a:r>
          </a:p>
          <a:p>
            <a:pPr lvl="1">
              <a:lnSpc>
                <a:spcPct val="150000"/>
              </a:lnSpc>
            </a:pPr>
            <a:r>
              <a:rPr lang="es-ES" dirty="0" smtClean="0"/>
              <a:t>No artralgias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7467600" cy="1143000"/>
          </a:xfrm>
        </p:spPr>
        <p:txBody>
          <a:bodyPr/>
          <a:lstStyle/>
          <a:p>
            <a:r>
              <a:rPr lang="es-ES" dirty="0" smtClean="0"/>
              <a:t>CONSULTA DE ATENCIÓN PRIMARIA</a:t>
            </a:r>
            <a:endParaRPr lang="es-ES" dirty="0"/>
          </a:p>
        </p:txBody>
      </p:sp>
      <p:sp>
        <p:nvSpPr>
          <p:cNvPr id="3" name="2 Marcador de contenido"/>
          <p:cNvSpPr>
            <a:spLocks noGrp="1"/>
          </p:cNvSpPr>
          <p:nvPr>
            <p:ph sz="quarter" idx="1"/>
          </p:nvPr>
        </p:nvSpPr>
        <p:spPr>
          <a:xfrm>
            <a:off x="457200" y="1268760"/>
            <a:ext cx="7715200" cy="4997152"/>
          </a:xfrm>
        </p:spPr>
        <p:txBody>
          <a:bodyPr>
            <a:normAutofit fontScale="92500" lnSpcReduction="10000"/>
          </a:bodyPr>
          <a:lstStyle/>
          <a:p>
            <a:r>
              <a:rPr lang="es-ES" u="sng" dirty="0" smtClean="0"/>
              <a:t>Exploración: </a:t>
            </a:r>
          </a:p>
          <a:p>
            <a:pPr lvl="1">
              <a:lnSpc>
                <a:spcPct val="150000"/>
              </a:lnSpc>
            </a:pPr>
            <a:r>
              <a:rPr lang="es-ES" dirty="0" smtClean="0"/>
              <a:t>BEG</a:t>
            </a:r>
          </a:p>
          <a:p>
            <a:pPr lvl="1">
              <a:lnSpc>
                <a:spcPct val="150000"/>
              </a:lnSpc>
            </a:pPr>
            <a:r>
              <a:rPr lang="es-ES" dirty="0" err="1" smtClean="0"/>
              <a:t>Normocoloreado</a:t>
            </a:r>
            <a:r>
              <a:rPr lang="es-ES" dirty="0" smtClean="0"/>
              <a:t>, </a:t>
            </a:r>
            <a:r>
              <a:rPr lang="es-ES" dirty="0" err="1" smtClean="0"/>
              <a:t>normohidratado</a:t>
            </a:r>
            <a:endParaRPr lang="es-ES" dirty="0" smtClean="0"/>
          </a:p>
          <a:p>
            <a:pPr lvl="1">
              <a:lnSpc>
                <a:spcPct val="150000"/>
              </a:lnSpc>
            </a:pPr>
            <a:r>
              <a:rPr lang="es-ES" dirty="0" smtClean="0"/>
              <a:t>Faringe: N</a:t>
            </a:r>
          </a:p>
          <a:p>
            <a:pPr lvl="1">
              <a:lnSpc>
                <a:spcPct val="150000"/>
              </a:lnSpc>
            </a:pPr>
            <a:r>
              <a:rPr lang="es-ES" dirty="0" smtClean="0"/>
              <a:t>Otoscopia: N</a:t>
            </a:r>
          </a:p>
          <a:p>
            <a:pPr lvl="1">
              <a:lnSpc>
                <a:spcPct val="150000"/>
              </a:lnSpc>
            </a:pPr>
            <a:r>
              <a:rPr lang="es-ES" dirty="0" smtClean="0"/>
              <a:t>Auscultación CR: N</a:t>
            </a:r>
          </a:p>
          <a:p>
            <a:pPr lvl="1">
              <a:lnSpc>
                <a:spcPct val="150000"/>
              </a:lnSpc>
            </a:pPr>
            <a:r>
              <a:rPr lang="es-ES" dirty="0" smtClean="0"/>
              <a:t>Abdomen: blando, </a:t>
            </a:r>
            <a:r>
              <a:rPr lang="es-ES" dirty="0" err="1" smtClean="0"/>
              <a:t>depresible</a:t>
            </a:r>
            <a:r>
              <a:rPr lang="es-ES" dirty="0" smtClean="0"/>
              <a:t>, no doloroso</a:t>
            </a:r>
          </a:p>
          <a:p>
            <a:pPr lvl="1">
              <a:lnSpc>
                <a:spcPct val="150000"/>
              </a:lnSpc>
            </a:pPr>
            <a:r>
              <a:rPr lang="es-ES" dirty="0" err="1" smtClean="0"/>
              <a:t>Meningeos</a:t>
            </a:r>
            <a:r>
              <a:rPr lang="es-ES" dirty="0" smtClean="0"/>
              <a:t> negativos</a:t>
            </a:r>
          </a:p>
          <a:p>
            <a:pPr lvl="1">
              <a:lnSpc>
                <a:spcPct val="150000"/>
              </a:lnSpc>
            </a:pPr>
            <a:r>
              <a:rPr lang="es-ES" b="1" dirty="0" smtClean="0"/>
              <a:t>Lesiones petequiales-</a:t>
            </a:r>
            <a:r>
              <a:rPr lang="es-ES" b="1" dirty="0" err="1" smtClean="0"/>
              <a:t>purpúricas</a:t>
            </a:r>
            <a:r>
              <a:rPr lang="es-ES" b="1" dirty="0" smtClean="0"/>
              <a:t> palpables en </a:t>
            </a:r>
            <a:r>
              <a:rPr lang="es-ES" b="1" dirty="0" err="1" smtClean="0"/>
              <a:t>eeii</a:t>
            </a:r>
            <a:r>
              <a:rPr lang="es-ES" b="1" dirty="0" smtClean="0"/>
              <a:t>, </a:t>
            </a:r>
            <a:r>
              <a:rPr lang="es-ES" b="1" dirty="0" err="1" smtClean="0"/>
              <a:t>glúteos,brazos</a:t>
            </a:r>
            <a:r>
              <a:rPr lang="es-ES" b="1" dirty="0" smtClean="0"/>
              <a:t> que no desaparecen a la </a:t>
            </a:r>
            <a:r>
              <a:rPr lang="es-ES" b="1" dirty="0" err="1" smtClean="0"/>
              <a:t>digitopresión</a:t>
            </a:r>
            <a:r>
              <a:rPr lang="es-ES" b="1" dirty="0" smtClean="0"/>
              <a:t> de 0,3- 0,5 cm diámetro, no pruriginosas, no confluyentes</a:t>
            </a:r>
            <a:endParaRPr lang="es-ES" b="1" dirty="0"/>
          </a:p>
        </p:txBody>
      </p:sp>
      <p:pic>
        <p:nvPicPr>
          <p:cNvPr id="4" name="Picture 4" descr="Imagenes camara 347"/>
          <p:cNvPicPr>
            <a:picLocks noChangeAspect="1" noChangeArrowheads="1"/>
          </p:cNvPicPr>
          <p:nvPr/>
        </p:nvPicPr>
        <p:blipFill>
          <a:blip r:embed="rId2" cstate="print"/>
          <a:srcRect/>
          <a:stretch>
            <a:fillRect/>
          </a:stretch>
        </p:blipFill>
        <p:spPr>
          <a:xfrm>
            <a:off x="5508104" y="1412776"/>
            <a:ext cx="2856000" cy="201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424936" cy="782960"/>
          </a:xfrm>
        </p:spPr>
        <p:txBody>
          <a:bodyPr/>
          <a:lstStyle/>
          <a:p>
            <a:r>
              <a:rPr lang="es-ES" dirty="0" smtClean="0"/>
              <a:t>IMPRESIÓN DIAGNÓSTICA</a:t>
            </a:r>
            <a:endParaRPr lang="es-ES" dirty="0"/>
          </a:p>
        </p:txBody>
      </p:sp>
      <p:pic>
        <p:nvPicPr>
          <p:cNvPr id="4" name="Picture 4" descr="Imagenes camara 347"/>
          <p:cNvPicPr>
            <a:picLocks noGrp="1" noChangeAspect="1" noChangeArrowheads="1"/>
          </p:cNvPicPr>
          <p:nvPr>
            <p:ph sz="quarter" idx="1"/>
          </p:nvPr>
        </p:nvPicPr>
        <p:blipFill>
          <a:blip r:embed="rId2" cstate="print"/>
          <a:srcRect/>
          <a:stretch>
            <a:fillRect/>
          </a:stretch>
        </p:blipFill>
        <p:spPr>
          <a:xfrm>
            <a:off x="1047464" y="1052736"/>
            <a:ext cx="7701000" cy="5436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467600" cy="710952"/>
          </a:xfrm>
        </p:spPr>
        <p:txBody>
          <a:bodyPr/>
          <a:lstStyle/>
          <a:p>
            <a:r>
              <a:rPr lang="es-ES" dirty="0" smtClean="0"/>
              <a:t>DIAGNÓSTICO DIFERENCIAL</a:t>
            </a:r>
            <a:endParaRPr lang="es-ES" dirty="0"/>
          </a:p>
        </p:txBody>
      </p:sp>
      <p:sp>
        <p:nvSpPr>
          <p:cNvPr id="3" name="2 Marcador de contenido"/>
          <p:cNvSpPr>
            <a:spLocks noGrp="1"/>
          </p:cNvSpPr>
          <p:nvPr>
            <p:ph sz="quarter" idx="1"/>
          </p:nvPr>
        </p:nvSpPr>
        <p:spPr>
          <a:xfrm>
            <a:off x="457200" y="1124744"/>
            <a:ext cx="7467600" cy="720080"/>
          </a:xfrm>
        </p:spPr>
        <p:txBody>
          <a:bodyPr/>
          <a:lstStyle/>
          <a:p>
            <a:r>
              <a:rPr lang="es-ES" dirty="0" smtClean="0"/>
              <a:t>Lesión elemental:</a:t>
            </a:r>
          </a:p>
        </p:txBody>
      </p:sp>
      <p:sp>
        <p:nvSpPr>
          <p:cNvPr id="4" name="3 CuadroTexto"/>
          <p:cNvSpPr txBox="1"/>
          <p:nvPr/>
        </p:nvSpPr>
        <p:spPr>
          <a:xfrm>
            <a:off x="899592" y="1671191"/>
            <a:ext cx="1728192" cy="461665"/>
          </a:xfrm>
          <a:prstGeom prst="rect">
            <a:avLst/>
          </a:prstGeom>
          <a:solidFill>
            <a:srgbClr val="99FF99"/>
          </a:solidFill>
        </p:spPr>
        <p:txBody>
          <a:bodyPr wrap="square" rtlCol="0">
            <a:spAutoFit/>
          </a:bodyPr>
          <a:lstStyle/>
          <a:p>
            <a:r>
              <a:rPr lang="es-ES" sz="2400" dirty="0" smtClean="0"/>
              <a:t>PÚRPURA</a:t>
            </a:r>
            <a:endParaRPr lang="es-ES" sz="2400" dirty="0"/>
          </a:p>
        </p:txBody>
      </p:sp>
      <p:sp>
        <p:nvSpPr>
          <p:cNvPr id="5" name="4 CuadroTexto"/>
          <p:cNvSpPr txBox="1"/>
          <p:nvPr/>
        </p:nvSpPr>
        <p:spPr>
          <a:xfrm>
            <a:off x="5220072" y="1628800"/>
            <a:ext cx="1728192" cy="461665"/>
          </a:xfrm>
          <a:prstGeom prst="rect">
            <a:avLst/>
          </a:prstGeom>
          <a:solidFill>
            <a:srgbClr val="99FF99"/>
          </a:solidFill>
        </p:spPr>
        <p:txBody>
          <a:bodyPr wrap="square" rtlCol="0">
            <a:spAutoFit/>
          </a:bodyPr>
          <a:lstStyle/>
          <a:p>
            <a:r>
              <a:rPr lang="es-ES" sz="2400" dirty="0" smtClean="0"/>
              <a:t>HEMATOMA</a:t>
            </a:r>
            <a:endParaRPr lang="es-ES" sz="2400" dirty="0"/>
          </a:p>
        </p:txBody>
      </p:sp>
      <p:sp>
        <p:nvSpPr>
          <p:cNvPr id="7" name="2 Marcador de contenido"/>
          <p:cNvSpPr txBox="1">
            <a:spLocks/>
          </p:cNvSpPr>
          <p:nvPr/>
        </p:nvSpPr>
        <p:spPr>
          <a:xfrm>
            <a:off x="323528" y="2564904"/>
            <a:ext cx="3672408" cy="2232248"/>
          </a:xfrm>
          <a:prstGeom prst="rect">
            <a:avLst/>
          </a:prstGeom>
          <a:ln>
            <a:solidFill>
              <a:schemeClr val="tx2"/>
            </a:solidFill>
          </a:ln>
        </p:spPr>
        <p:txBody>
          <a:bodyPr vert="horz">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Sangrado</a:t>
            </a:r>
            <a:r>
              <a:rPr kumimoji="0" lang="es-ES" sz="2400" b="0" i="0" u="none" strike="noStrike" kern="1200" cap="none" spc="0" normalizeH="0" noProof="0" dirty="0" smtClean="0">
                <a:ln>
                  <a:noFill/>
                </a:ln>
                <a:solidFill>
                  <a:schemeClr val="tx1"/>
                </a:solidFill>
                <a:effectLst/>
                <a:uLnTx/>
                <a:uFillTx/>
                <a:latin typeface="+mn-lt"/>
                <a:ea typeface="+mn-ea"/>
                <a:cs typeface="+mn-cs"/>
              </a:rPr>
              <a:t> cutáneo mucoso</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lang="es-ES" sz="2400" baseline="0" dirty="0" smtClean="0"/>
          </a:p>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s-ES" sz="2400" b="1" i="0" u="none" strike="noStrike" kern="1200" cap="none" spc="0" normalizeH="0" noProof="0" dirty="0" smtClean="0">
                <a:ln>
                  <a:noFill/>
                </a:ln>
                <a:solidFill>
                  <a:schemeClr val="tx1"/>
                </a:solidFill>
                <a:effectLst/>
                <a:uLnTx/>
                <a:uFillTx/>
                <a:latin typeface="+mn-lt"/>
                <a:ea typeface="+mn-ea"/>
                <a:cs typeface="+mn-cs"/>
              </a:rPr>
              <a:t>Alteraciones: </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Tx/>
              <a:buChar char="-"/>
              <a:tabLst/>
              <a:defRPr/>
            </a:pPr>
            <a:r>
              <a:rPr lang="es-ES" sz="2400" b="1" baseline="0" dirty="0" smtClean="0"/>
              <a:t>Plaquetas</a:t>
            </a:r>
          </a:p>
          <a:p>
            <a:pPr marL="274320" marR="0" lvl="0" indent="-274320" algn="ctr"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s-ES" sz="2400" b="1" i="0" u="none" strike="noStrike" kern="1200" cap="none" spc="0" normalizeH="0" noProof="0" dirty="0" smtClean="0">
                <a:ln>
                  <a:noFill/>
                </a:ln>
                <a:solidFill>
                  <a:schemeClr val="tx1"/>
                </a:solidFill>
                <a:effectLst/>
                <a:uLnTx/>
                <a:uFillTx/>
                <a:latin typeface="+mn-lt"/>
                <a:ea typeface="+mn-ea"/>
                <a:cs typeface="+mn-cs"/>
              </a:rPr>
              <a:t>Vasos</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4067944" y="2492896"/>
            <a:ext cx="4608512" cy="4176464"/>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70000"/>
              </a:lnSpc>
              <a:spcBef>
                <a:spcPts val="600"/>
              </a:spcBef>
              <a:spcAft>
                <a:spcPts val="0"/>
              </a:spcAft>
              <a:buClr>
                <a:schemeClr val="accent1"/>
              </a:buClr>
              <a:buSzPct val="70000"/>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Sangrado </a:t>
            </a:r>
            <a:r>
              <a:rPr kumimoji="0" lang="es-ES" sz="2400" b="0" i="0" u="none" strike="noStrike" kern="1200" cap="none" spc="0" normalizeH="0" baseline="0" noProof="0" dirty="0" err="1" smtClean="0">
                <a:ln>
                  <a:noFill/>
                </a:ln>
                <a:solidFill>
                  <a:schemeClr val="tx1"/>
                </a:solidFill>
                <a:effectLst/>
                <a:uLnTx/>
                <a:uFillTx/>
                <a:latin typeface="+mn-lt"/>
                <a:ea typeface="+mn-ea"/>
                <a:cs typeface="+mn-cs"/>
              </a:rPr>
              <a:t>tej</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Blandos</a:t>
            </a:r>
            <a:endParaRPr kumimoji="0" lang="es-ES" sz="24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70000"/>
              </a:lnSpc>
              <a:spcBef>
                <a:spcPts val="600"/>
              </a:spcBef>
              <a:spcAft>
                <a:spcPts val="0"/>
              </a:spcAft>
              <a:buClr>
                <a:schemeClr val="accent1"/>
              </a:buClr>
              <a:buSzPct val="70000"/>
              <a:tabLst/>
              <a:defRPr/>
            </a:pPr>
            <a:r>
              <a:rPr kumimoji="0" lang="es-ES" sz="2400" b="1" i="0" u="none" strike="noStrike" kern="1200" cap="none" spc="0" normalizeH="0" noProof="0" dirty="0" smtClean="0">
                <a:ln>
                  <a:noFill/>
                </a:ln>
                <a:solidFill>
                  <a:schemeClr val="tx1"/>
                </a:solidFill>
                <a:effectLst/>
                <a:uLnTx/>
                <a:uFillTx/>
                <a:latin typeface="+mn-lt"/>
                <a:ea typeface="+mn-ea"/>
                <a:cs typeface="+mn-cs"/>
              </a:rPr>
              <a:t>Alteraciones: </a:t>
            </a:r>
          </a:p>
          <a:p>
            <a:pPr marL="274320" marR="0" lvl="0" indent="-274320" algn="ctr" defTabSz="914400" rtl="0" eaLnBrk="1" fontAlgn="auto" latinLnBrk="0" hangingPunct="1">
              <a:lnSpc>
                <a:spcPct val="170000"/>
              </a:lnSpc>
              <a:spcBef>
                <a:spcPts val="600"/>
              </a:spcBef>
              <a:spcAft>
                <a:spcPts val="0"/>
              </a:spcAft>
              <a:buClr>
                <a:schemeClr val="accent1"/>
              </a:buClr>
              <a:buSzPct val="70000"/>
              <a:buFontTx/>
              <a:buChar char="-"/>
              <a:tabLst/>
              <a:defRPr/>
            </a:pPr>
            <a:r>
              <a:rPr lang="es-ES" sz="2400" b="1" dirty="0" smtClean="0"/>
              <a:t>Coagulación</a:t>
            </a:r>
            <a:endParaRPr lang="es-ES" sz="2400" b="1" baseline="0" dirty="0" smtClean="0"/>
          </a:p>
          <a:p>
            <a:pPr marL="274320" marR="0" lvl="0" indent="-274320" algn="l" defTabSz="914400" rtl="0" eaLnBrk="1" fontAlgn="auto" latinLnBrk="0" hangingPunct="1">
              <a:lnSpc>
                <a:spcPct val="170000"/>
              </a:lnSpc>
              <a:spcBef>
                <a:spcPts val="600"/>
              </a:spcBef>
              <a:spcAft>
                <a:spcPts val="0"/>
              </a:spcAft>
              <a:buClr>
                <a:schemeClr val="accent1"/>
              </a:buClr>
              <a:buSzPct val="70000"/>
              <a:tabLst/>
              <a:defRPr/>
            </a:pPr>
            <a:r>
              <a:rPr lang="es-ES" sz="2400" dirty="0" smtClean="0"/>
              <a:t>	a) Graves: </a:t>
            </a:r>
            <a:r>
              <a:rPr lang="es-ES" sz="2400" dirty="0" err="1" smtClean="0"/>
              <a:t>diagnósticados</a:t>
            </a:r>
            <a:r>
              <a:rPr lang="es-ES" sz="2400" dirty="0" smtClean="0"/>
              <a:t> desde el nacimiento (hemofilia)</a:t>
            </a:r>
          </a:p>
          <a:p>
            <a:pPr marL="274320" marR="0" lvl="0" indent="-274320" algn="l" defTabSz="914400" rtl="0" eaLnBrk="1" fontAlgn="auto" latinLnBrk="0" hangingPunct="1">
              <a:lnSpc>
                <a:spcPct val="170000"/>
              </a:lnSpc>
              <a:spcBef>
                <a:spcPts val="600"/>
              </a:spcBef>
              <a:spcAft>
                <a:spcPts val="0"/>
              </a:spcAft>
              <a:buClr>
                <a:schemeClr val="accent1"/>
              </a:buClr>
              <a:buSzPct val="70000"/>
              <a:tabLst/>
              <a:defRPr/>
            </a:pPr>
            <a:r>
              <a:rPr lang="es-ES" sz="2400" dirty="0" smtClean="0"/>
              <a:t>   b) Leves: detectan en intervenciones quirúrgicas por aumento del sangrado</a:t>
            </a:r>
            <a:endParaRPr lang="es-ES" sz="2400" baseline="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854968"/>
          </a:xfrm>
        </p:spPr>
        <p:txBody>
          <a:bodyPr/>
          <a:lstStyle/>
          <a:p>
            <a:r>
              <a:rPr lang="es-ES" dirty="0" smtClean="0"/>
              <a:t>DERIVA URGENCIAS HCU</a:t>
            </a:r>
            <a:endParaRPr lang="es-ES" dirty="0"/>
          </a:p>
        </p:txBody>
      </p:sp>
      <p:sp>
        <p:nvSpPr>
          <p:cNvPr id="3" name="2 Marcador de contenido"/>
          <p:cNvSpPr>
            <a:spLocks noGrp="1"/>
          </p:cNvSpPr>
          <p:nvPr>
            <p:ph sz="quarter" idx="1"/>
          </p:nvPr>
        </p:nvSpPr>
        <p:spPr>
          <a:xfrm>
            <a:off x="323528" y="1124744"/>
            <a:ext cx="8424936" cy="5257800"/>
          </a:xfrm>
        </p:spPr>
        <p:txBody>
          <a:bodyPr>
            <a:normAutofit/>
          </a:bodyPr>
          <a:lstStyle/>
          <a:p>
            <a:r>
              <a:rPr lang="es-ES" u="sng" dirty="0" smtClean="0"/>
              <a:t>Exámenes complementarios:</a:t>
            </a:r>
            <a:r>
              <a:rPr lang="es-ES" dirty="0" smtClean="0"/>
              <a:t> </a:t>
            </a:r>
          </a:p>
          <a:p>
            <a:pPr lvl="1"/>
            <a:r>
              <a:rPr lang="es-ES" dirty="0" smtClean="0"/>
              <a:t>Constantes: Ta 110/48</a:t>
            </a:r>
          </a:p>
          <a:p>
            <a:pPr lvl="1"/>
            <a:r>
              <a:rPr lang="es-ES" dirty="0" smtClean="0"/>
              <a:t>Tira de orina: negativa</a:t>
            </a:r>
          </a:p>
          <a:p>
            <a:pPr lvl="1"/>
            <a:r>
              <a:rPr lang="es-ES" dirty="0" smtClean="0"/>
              <a:t>Bioquímica: normal</a:t>
            </a:r>
          </a:p>
          <a:p>
            <a:pPr lvl="1"/>
            <a:r>
              <a:rPr lang="es-ES" dirty="0" smtClean="0"/>
              <a:t>Hemograma: </a:t>
            </a:r>
            <a:r>
              <a:rPr lang="es-ES" dirty="0" err="1" smtClean="0"/>
              <a:t>Hb</a:t>
            </a:r>
            <a:r>
              <a:rPr lang="es-ES" dirty="0" smtClean="0"/>
              <a:t> 13,6 mg/dl, leucocitos 8,6 mil/mm3, plaquetas 282 mil/mm3</a:t>
            </a:r>
          </a:p>
          <a:p>
            <a:pPr lvl="1"/>
            <a:r>
              <a:rPr lang="es-ES" dirty="0" smtClean="0"/>
              <a:t>PCR: negativa</a:t>
            </a:r>
          </a:p>
          <a:p>
            <a:pPr lvl="1"/>
            <a:r>
              <a:rPr lang="es-ES" dirty="0" smtClean="0"/>
              <a:t>Coagulación: normal</a:t>
            </a:r>
          </a:p>
          <a:p>
            <a:r>
              <a:rPr lang="es-ES" u="sng" dirty="0" smtClean="0"/>
              <a:t>Tratamiento: </a:t>
            </a:r>
          </a:p>
          <a:p>
            <a:pPr lvl="1"/>
            <a:r>
              <a:rPr lang="es-ES" dirty="0" smtClean="0"/>
              <a:t>Ibuprofeno si dolor</a:t>
            </a:r>
          </a:p>
          <a:p>
            <a:pPr lvl="1"/>
            <a:r>
              <a:rPr lang="es-ES" dirty="0" smtClean="0"/>
              <a:t>Reposo </a:t>
            </a:r>
          </a:p>
          <a:p>
            <a:pPr lvl="1"/>
            <a:r>
              <a:rPr lang="es-ES" dirty="0" smtClean="0"/>
              <a:t>Explican signos de alarma</a:t>
            </a:r>
          </a:p>
          <a:p>
            <a:pPr lvl="1"/>
            <a:r>
              <a:rPr lang="es-ES" dirty="0" smtClean="0"/>
              <a:t>Control por su pediatra</a:t>
            </a:r>
          </a:p>
        </p:txBody>
      </p:sp>
      <p:pic>
        <p:nvPicPr>
          <p:cNvPr id="1026" name="Picture 2" descr="http://www.unizar.es/centros/fmediz/images/clinico.jpg"/>
          <p:cNvPicPr>
            <a:picLocks noChangeAspect="1" noChangeArrowheads="1"/>
          </p:cNvPicPr>
          <p:nvPr/>
        </p:nvPicPr>
        <p:blipFill>
          <a:blip r:embed="rId2" cstate="print"/>
          <a:srcRect/>
          <a:stretch>
            <a:fillRect/>
          </a:stretch>
        </p:blipFill>
        <p:spPr bwMode="auto">
          <a:xfrm>
            <a:off x="5796440" y="296880"/>
            <a:ext cx="2736000" cy="2052000"/>
          </a:xfrm>
          <a:prstGeom prst="rect">
            <a:avLst/>
          </a:prstGeom>
          <a:noFill/>
        </p:spPr>
      </p:pic>
      <p:pic>
        <p:nvPicPr>
          <p:cNvPr id="16386" name="Picture 2" descr="http://www.doslourdes.net/cuen-col-Isa-casa.JPG"/>
          <p:cNvPicPr>
            <a:picLocks noChangeAspect="1" noChangeArrowheads="1"/>
          </p:cNvPicPr>
          <p:nvPr/>
        </p:nvPicPr>
        <p:blipFill>
          <a:blip r:embed="rId3" cstate="print"/>
          <a:srcRect/>
          <a:stretch>
            <a:fillRect/>
          </a:stretch>
        </p:blipFill>
        <p:spPr bwMode="auto">
          <a:xfrm>
            <a:off x="5148064" y="4338000"/>
            <a:ext cx="3750705" cy="252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868958"/>
          </a:xfrm>
        </p:spPr>
        <p:txBody>
          <a:bodyPr/>
          <a:lstStyle/>
          <a:p>
            <a:r>
              <a:rPr lang="es-ES" dirty="0" smtClean="0"/>
              <a:t>IMPRESIÓN DIAGNÓSTICA</a:t>
            </a:r>
            <a:endParaRPr lang="es-ES" dirty="0"/>
          </a:p>
        </p:txBody>
      </p:sp>
      <p:sp>
        <p:nvSpPr>
          <p:cNvPr id="3" name="2 Marcador de contenido"/>
          <p:cNvSpPr>
            <a:spLocks noGrp="1"/>
          </p:cNvSpPr>
          <p:nvPr>
            <p:ph sz="quarter" idx="1"/>
          </p:nvPr>
        </p:nvSpPr>
        <p:spPr>
          <a:xfrm>
            <a:off x="457200" y="1600200"/>
            <a:ext cx="7467600" cy="892696"/>
          </a:xfrm>
        </p:spPr>
        <p:txBody>
          <a:bodyPr/>
          <a:lstStyle/>
          <a:p>
            <a:r>
              <a:rPr lang="es-ES" dirty="0" smtClean="0"/>
              <a:t>Lesiones petequiales- </a:t>
            </a:r>
            <a:r>
              <a:rPr lang="es-ES" dirty="0" err="1" smtClean="0"/>
              <a:t>purpúricas</a:t>
            </a:r>
            <a:endParaRPr lang="es-ES" dirty="0" smtClean="0"/>
          </a:p>
        </p:txBody>
      </p:sp>
      <p:grpSp>
        <p:nvGrpSpPr>
          <p:cNvPr id="14" name="13 Grupo"/>
          <p:cNvGrpSpPr/>
          <p:nvPr/>
        </p:nvGrpSpPr>
        <p:grpSpPr>
          <a:xfrm>
            <a:off x="683568" y="2708920"/>
            <a:ext cx="6768752" cy="892696"/>
            <a:chOff x="683568" y="2708920"/>
            <a:chExt cx="6768752" cy="892696"/>
          </a:xfrm>
        </p:grpSpPr>
        <p:sp>
          <p:nvSpPr>
            <p:cNvPr id="4" name="2 Marcador de contenido"/>
            <p:cNvSpPr txBox="1">
              <a:spLocks/>
            </p:cNvSpPr>
            <p:nvPr/>
          </p:nvSpPr>
          <p:spPr>
            <a:xfrm>
              <a:off x="683568" y="2708920"/>
              <a:ext cx="2736304" cy="892696"/>
            </a:xfrm>
            <a:prstGeom prst="rect">
              <a:avLst/>
            </a:prstGeom>
            <a:solidFill>
              <a:srgbClr val="CC99FF"/>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PLAQUETAS</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4499992" y="2708920"/>
              <a:ext cx="2952328" cy="892696"/>
            </a:xfrm>
            <a:prstGeom prst="rect">
              <a:avLst/>
            </a:prstGeom>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lang="es-ES" sz="2400" dirty="0" smtClean="0"/>
                <a:t>Recuento: normal</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1" name="10 Conector recto"/>
            <p:cNvCxnSpPr/>
            <p:nvPr/>
          </p:nvCxnSpPr>
          <p:spPr>
            <a:xfrm>
              <a:off x="3563888" y="3068960"/>
              <a:ext cx="9361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6" name="15 Grupo"/>
          <p:cNvGrpSpPr/>
          <p:nvPr/>
        </p:nvGrpSpPr>
        <p:grpSpPr>
          <a:xfrm>
            <a:off x="683568" y="3861048"/>
            <a:ext cx="6768752" cy="892696"/>
            <a:chOff x="683568" y="3861048"/>
            <a:chExt cx="6768752" cy="892696"/>
          </a:xfrm>
        </p:grpSpPr>
        <p:sp>
          <p:nvSpPr>
            <p:cNvPr id="5" name="2 Marcador de contenido"/>
            <p:cNvSpPr txBox="1">
              <a:spLocks/>
            </p:cNvSpPr>
            <p:nvPr/>
          </p:nvSpPr>
          <p:spPr>
            <a:xfrm>
              <a:off x="683568" y="3861048"/>
              <a:ext cx="2736304" cy="892696"/>
            </a:xfrm>
            <a:prstGeom prst="rect">
              <a:avLst/>
            </a:prstGeom>
            <a:solidFill>
              <a:srgbClr val="CC99FF"/>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COAGULACIÓN</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5" name="14 Grupo"/>
            <p:cNvGrpSpPr/>
            <p:nvPr/>
          </p:nvGrpSpPr>
          <p:grpSpPr>
            <a:xfrm>
              <a:off x="3563888" y="3861048"/>
              <a:ext cx="3888432" cy="892696"/>
              <a:chOff x="3563888" y="3861048"/>
              <a:chExt cx="3888432" cy="892696"/>
            </a:xfrm>
          </p:grpSpPr>
          <p:sp>
            <p:nvSpPr>
              <p:cNvPr id="8" name="2 Marcador de contenido"/>
              <p:cNvSpPr txBox="1">
                <a:spLocks/>
              </p:cNvSpPr>
              <p:nvPr/>
            </p:nvSpPr>
            <p:spPr>
              <a:xfrm>
                <a:off x="4499992" y="3861048"/>
                <a:ext cx="2952328" cy="892696"/>
              </a:xfrm>
              <a:prstGeom prst="rect">
                <a:avLst/>
              </a:prstGeom>
              <a:ln>
                <a:solidFill>
                  <a:schemeClr val="tx2"/>
                </a:solidFill>
              </a:ln>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lang="es-ES" sz="2400" dirty="0" smtClean="0"/>
                  <a:t>Normal</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11 Conector recto"/>
              <p:cNvCxnSpPr/>
              <p:nvPr/>
            </p:nvCxnSpPr>
            <p:spPr>
              <a:xfrm>
                <a:off x="3563888" y="4149080"/>
                <a:ext cx="9361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8" name="17 Grupo"/>
          <p:cNvGrpSpPr/>
          <p:nvPr/>
        </p:nvGrpSpPr>
        <p:grpSpPr>
          <a:xfrm>
            <a:off x="683568" y="4984576"/>
            <a:ext cx="6768752" cy="921296"/>
            <a:chOff x="683568" y="4984576"/>
            <a:chExt cx="6768752" cy="921296"/>
          </a:xfrm>
        </p:grpSpPr>
        <p:sp>
          <p:nvSpPr>
            <p:cNvPr id="6" name="2 Marcador de contenido"/>
            <p:cNvSpPr txBox="1">
              <a:spLocks/>
            </p:cNvSpPr>
            <p:nvPr/>
          </p:nvSpPr>
          <p:spPr>
            <a:xfrm>
              <a:off x="683568" y="4984576"/>
              <a:ext cx="2736304" cy="892696"/>
            </a:xfrm>
            <a:prstGeom prst="rect">
              <a:avLst/>
            </a:prstGeom>
            <a:solidFill>
              <a:srgbClr val="FFFF99"/>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VASCULITIS</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7" name="16 Grupo"/>
            <p:cNvGrpSpPr/>
            <p:nvPr/>
          </p:nvGrpSpPr>
          <p:grpSpPr>
            <a:xfrm>
              <a:off x="3563888" y="5013176"/>
              <a:ext cx="3888432" cy="892696"/>
              <a:chOff x="3563888" y="5013176"/>
              <a:chExt cx="3888432" cy="892696"/>
            </a:xfrm>
          </p:grpSpPr>
          <p:sp>
            <p:nvSpPr>
              <p:cNvPr id="9" name="2 Marcador de contenido"/>
              <p:cNvSpPr txBox="1">
                <a:spLocks/>
              </p:cNvSpPr>
              <p:nvPr/>
            </p:nvSpPr>
            <p:spPr>
              <a:xfrm>
                <a:off x="4499992" y="5013176"/>
                <a:ext cx="2952328" cy="892696"/>
              </a:xfrm>
              <a:prstGeom prst="rect">
                <a:avLst/>
              </a:prstGeom>
              <a:solidFill>
                <a:srgbClr val="FFFF99"/>
              </a:solidFill>
              <a:ln>
                <a:solidFill>
                  <a:schemeClr val="tx2"/>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s-ES" sz="2400" dirty="0" smtClean="0"/>
                  <a:t> Más frecuente: </a:t>
                </a:r>
                <a:r>
                  <a:rPr lang="es-ES" sz="2400" dirty="0" err="1" smtClean="0"/>
                  <a:t>Schönlein-Henoch</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3" name="12 Conector recto"/>
              <p:cNvCxnSpPr/>
              <p:nvPr/>
            </p:nvCxnSpPr>
            <p:spPr>
              <a:xfrm>
                <a:off x="3563888" y="5445224"/>
                <a:ext cx="9361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527</TotalTime>
  <Words>1291</Words>
  <Application>Microsoft Office PowerPoint</Application>
  <PresentationFormat>Presentación en pantalla (4:3)</PresentationFormat>
  <Paragraphs>231</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Mirador</vt:lpstr>
      <vt:lpstr>EXANTEMA DE LARGA EVOLUCIÓN</vt:lpstr>
      <vt:lpstr>CONSULTA DE ATENCIÓN PRIMARIA</vt:lpstr>
      <vt:lpstr>Diapositiva 3</vt:lpstr>
      <vt:lpstr>CONSULTA DE ATENCIÓN PRIMARIA</vt:lpstr>
      <vt:lpstr>CONSULTA DE ATENCIÓN PRIMARIA</vt:lpstr>
      <vt:lpstr>IMPRESIÓN DIAGNÓSTICA</vt:lpstr>
      <vt:lpstr>DIAGNÓSTICO DIFERENCIAL</vt:lpstr>
      <vt:lpstr>DERIVA URGENCIAS HCU</vt:lpstr>
      <vt:lpstr>IMPRESIÓN DIAGNÓSTICA</vt:lpstr>
      <vt:lpstr>SEGUIMIENTO EN ATENCIÓN PRIMARIA</vt:lpstr>
      <vt:lpstr>Ingreso en hcu</vt:lpstr>
      <vt:lpstr>DIAGNÓSTICO DIFERENCIAL</vt:lpstr>
      <vt:lpstr>INGRESO EN HCU</vt:lpstr>
      <vt:lpstr>SEGUIMIENTO EN ATENCIÓN PRIMARIA</vt:lpstr>
      <vt:lpstr>CCEE HEMATOLOGÍA HCU</vt:lpstr>
      <vt:lpstr>CCEE HEMATOLOGÍA HCU</vt:lpstr>
      <vt:lpstr>CCEE REUMATOLOGÍA LA PAZ</vt:lpstr>
      <vt:lpstr>DIAGNÓSTICO DIFERENCIAL PÚRPURA</vt:lpstr>
      <vt:lpstr>REVISIÓN PÚRPURA SCHONLEIN-HENOCH</vt:lpstr>
      <vt:lpstr>REVISIÓN PÚRPURA SCHONLEIN-HENOCH</vt:lpstr>
      <vt:lpstr>REVISIÓN PÚRPURA SCHONLEIN-HENOCH</vt:lpstr>
      <vt:lpstr>REVISIÓN PÚRPURA SCHONLEIN-HENOCH</vt:lpstr>
      <vt:lpstr>SEGUIMIENTO ATENCIÓN PRIMARIA</vt:lpstr>
      <vt:lpstr>COMENTARIOS FINALES</vt:lpstr>
      <vt:lpstr>COMENTARIOS FINALES</vt:lpstr>
      <vt:lpstr>Diapositiva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LESIONES PÚRPURICAS EN PACIENTE DE 8 AÑOS</dc:title>
  <dc:creator>Esther Aurensanz</dc:creator>
  <cp:lastModifiedBy>Esther Aurensanz</cp:lastModifiedBy>
  <cp:revision>61</cp:revision>
  <dcterms:created xsi:type="dcterms:W3CDTF">2014-01-09T15:58:39Z</dcterms:created>
  <dcterms:modified xsi:type="dcterms:W3CDTF">2014-01-19T10:28:33Z</dcterms:modified>
</cp:coreProperties>
</file>