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35.png" ContentType="image/png"/>
  <Override PartName="/ppt/media/image13.png" ContentType="image/png"/>
  <Override PartName="/ppt/media/image8.png" ContentType="image/png"/>
  <Override PartName="/ppt/media/image2.jpeg" ContentType="image/jpeg"/>
  <Override PartName="/ppt/media/image34.png" ContentType="image/png"/>
  <Override PartName="/ppt/media/image12.png" ContentType="image/png"/>
  <Override PartName="/ppt/media/image7.png" ContentType="image/png"/>
  <Override PartName="/ppt/media/image3.png" ContentType="image/png"/>
  <Override PartName="/ppt/media/image30.png" ContentType="image/png"/>
  <Override PartName="/ppt/media/image4.png" ContentType="image/png"/>
  <Override PartName="/ppt/media/image31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27.jpeg" ContentType="image/jpeg"/>
  <Override PartName="/ppt/media/image33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37.png" ContentType="image/png"/>
  <Override PartName="/ppt/media/image16.png" ContentType="image/png"/>
  <Override PartName="/ppt/media/image17.png" ContentType="image/png"/>
  <Override PartName="/ppt/media/image21.jpeg" ContentType="image/jpeg"/>
  <Override PartName="/ppt/media/image39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38.jpeg" ContentType="image/jpeg"/>
  <Override PartName="/ppt/media/image23.gif" ContentType="image/gif"/>
  <Override PartName="/ppt/media/image24.png" ContentType="image/png"/>
  <Override PartName="/ppt/media/image36.jpeg" ContentType="image/jpeg"/>
  <Override PartName="/ppt/media/image25.png" ContentType="image/png"/>
  <Override PartName="/ppt/media/image26.png" ContentType="image/png"/>
  <Override PartName="/ppt/media/image28.jpeg" ContentType="image/jpeg"/>
  <Override PartName="/ppt/media/image29.png" ContentType="image/png"/>
  <Override PartName="/ppt/media/image3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532ACA-6E7E-4D7F-AC7D-C3CB3276037F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AD9C5D-DB38-4877-86DF-319A41AEC6F2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14CB754-B076-43F8-ABD2-DEFCA5EC1DE4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850420-DE38-45D4-9F74-BB2742362506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83128E5-2105-47D5-8233-E1FBDAB07978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64480" y="1600200"/>
            <a:ext cx="6212880" cy="671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B7424C-4E6C-4DE7-AEFD-976679A58581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DE90A14-A8FF-4745-A709-51F8B3FE542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B6323AC-341F-4261-92A9-698C6DE9E25F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7FFCAA9-6344-46CE-A27A-9C8988105211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01E7EBC-4D3C-4EF8-A89C-A0BB6A93A1E3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B5CD84B-4850-4A3C-A161-9CA860C5D20D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BF4ADDB-E22A-4D2E-A8E3-609FE766543D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714B70A-211D-430D-B33F-314DF2CD0C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4B70E3E-698D-4DF1-9C40-3C030C940A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A4986C4-913E-4E3F-9921-457CDF8D6B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627B099-9776-44F5-BE36-1A48F2AD0B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262FC2F-26E1-4D4F-8173-7194530FC8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5064480" y="1600200"/>
            <a:ext cx="6212880" cy="671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8D028C4-D6BE-4466-B764-9B18C347C0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FE9031B-0D33-49C2-9821-6DE4AEF3D8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0C2EE6B-EBBC-406B-B8E6-9559235A45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48A0967-6BFB-4619-86BC-E03B3E38B3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A588C47-5FC2-4DD8-A595-6E02A460AA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A1685BD-4239-4047-B1BE-A5319F7D959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E280229-292A-4EBB-BF47-376536EF1D3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64480" y="1600200"/>
            <a:ext cx="6212880" cy="671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6" descr=""/>
          <p:cNvPicPr/>
          <p:nvPr/>
        </p:nvPicPr>
        <p:blipFill>
          <a:blip r:embed="rId3"/>
          <a:srcRect l="4310" t="0" r="0" b="0"/>
          <a:stretch/>
        </p:blipFill>
        <p:spPr>
          <a:xfrm>
            <a:off x="1876320" y="6300720"/>
            <a:ext cx="10315080" cy="5569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38" descr="Picture 1"/>
          <p:cNvPicPr/>
          <p:nvPr/>
        </p:nvPicPr>
        <p:blipFill>
          <a:blip r:embed="rId4"/>
          <a:srcRect l="0" t="0" r="0" b="2464"/>
          <a:stretch/>
        </p:blipFill>
        <p:spPr>
          <a:xfrm>
            <a:off x="345960" y="6157800"/>
            <a:ext cx="1312560" cy="4392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38" descr="Picture 1"/>
          <p:cNvPicPr/>
          <p:nvPr/>
        </p:nvPicPr>
        <p:blipFill>
          <a:blip r:embed="rId5"/>
          <a:srcRect l="0" t="0" r="0" b="2436"/>
          <a:stretch/>
        </p:blipFill>
        <p:spPr>
          <a:xfrm>
            <a:off x="318600" y="6184080"/>
            <a:ext cx="1312560" cy="5569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35" descr="Picture 1"/>
          <p:cNvPicPr/>
          <p:nvPr/>
        </p:nvPicPr>
        <p:blipFill>
          <a:blip r:embed="rId6"/>
          <a:srcRect l="0" t="0" r="0" b="2457"/>
          <a:stretch/>
        </p:blipFill>
        <p:spPr>
          <a:xfrm>
            <a:off x="4970520" y="380880"/>
            <a:ext cx="2437920" cy="81576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5" descr="Picture 1"/>
          <p:cNvPicPr/>
          <p:nvPr/>
        </p:nvPicPr>
        <p:blipFill>
          <a:blip r:embed="rId7"/>
          <a:srcRect l="0" t="0" r="0" b="2436"/>
          <a:stretch/>
        </p:blipFill>
        <p:spPr>
          <a:xfrm>
            <a:off x="4970520" y="380880"/>
            <a:ext cx="2437920" cy="10314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64480" y="1600200"/>
            <a:ext cx="6212880" cy="1447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s-ES" sz="2800" spc="-1" strike="noStrike">
                <a:solidFill>
                  <a:srgbClr val="757561"/>
                </a:solidFill>
                <a:latin typeface="Arial"/>
              </a:rPr>
              <a:t>Haga clic para modificar el estilo de título del patrón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757561"/>
                </a:solidFill>
                <a:latin typeface="Arial"/>
              </a:rPr>
              <a:t>Pulse para editar el formato de texto del esquema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757561"/>
                </a:solidFill>
                <a:latin typeface="Arial"/>
              </a:rPr>
              <a:t>Segundo nivel del esquema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2" marL="1296000" indent="-28800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757561"/>
                </a:solidFill>
                <a:latin typeface="Arial"/>
              </a:rPr>
              <a:t>Tercer nivel del esquema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3" marL="1728000" indent="-21600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757561"/>
                </a:solidFill>
                <a:latin typeface="Arial"/>
              </a:rPr>
              <a:t>Cuarto nivel del esquema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4" marL="2160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757561"/>
                </a:solidFill>
                <a:latin typeface="Arial"/>
              </a:rPr>
              <a:t>Quinto nivel del esquema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5" marL="2592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757561"/>
                </a:solidFill>
                <a:latin typeface="Arial"/>
              </a:rPr>
              <a:t>Sexto nivel del esquema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6" marL="3024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757561"/>
                </a:solidFill>
                <a:latin typeface="Arial"/>
              </a:rPr>
              <a:t>Séptimo nivel del esquema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6" descr=""/>
          <p:cNvPicPr/>
          <p:nvPr/>
        </p:nvPicPr>
        <p:blipFill>
          <a:blip r:embed="rId2"/>
          <a:srcRect l="4310" t="0" r="0" b="0"/>
          <a:stretch/>
        </p:blipFill>
        <p:spPr>
          <a:xfrm>
            <a:off x="1876320" y="6300720"/>
            <a:ext cx="10315080" cy="5569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38" descr="Picture 1"/>
          <p:cNvPicPr/>
          <p:nvPr/>
        </p:nvPicPr>
        <p:blipFill>
          <a:blip r:embed="rId3"/>
          <a:srcRect l="0" t="0" r="0" b="2464"/>
          <a:stretch/>
        </p:blipFill>
        <p:spPr>
          <a:xfrm>
            <a:off x="345960" y="6157800"/>
            <a:ext cx="1312560" cy="43920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38" descr="Picture 1"/>
          <p:cNvPicPr/>
          <p:nvPr/>
        </p:nvPicPr>
        <p:blipFill>
          <a:blip r:embed="rId4"/>
          <a:srcRect l="0" t="0" r="0" b="2436"/>
          <a:stretch/>
        </p:blipFill>
        <p:spPr>
          <a:xfrm>
            <a:off x="318600" y="6184080"/>
            <a:ext cx="1312560" cy="55692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898640" y="181080"/>
            <a:ext cx="961668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757561"/>
                </a:solidFill>
                <a:latin typeface="Arial"/>
              </a:rPr>
              <a:t>Haga clic para modificar el estilo de título del patrón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889280" y="1981080"/>
            <a:ext cx="962640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15000"/>
              </a:lnSpc>
              <a:spcAft>
                <a:spcPts val="300"/>
              </a:spcAft>
              <a:buClr>
                <a:srgbClr val="757561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Haga clic para modificar los estilos de texto del patrón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15000"/>
              </a:lnSpc>
              <a:spcAft>
                <a:spcPts val="300"/>
              </a:spcAft>
              <a:buClr>
                <a:srgbClr val="757561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Segundo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2" marL="1143000" indent="-23004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Tercer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3" marL="1562040" indent="-22860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Cuarto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4" marL="1981080" indent="-22860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OpenSymbol"/>
              <a:buChar char="»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Quinto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1"/>
          </p:nvPr>
        </p:nvSpPr>
        <p:spPr>
          <a:xfrm>
            <a:off x="10017000" y="6450120"/>
            <a:ext cx="152352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152967-2C6F-4FE1-9E57-ED44E7AF6AB1}" type="slidenum">
              <a:rPr b="0" lang="en-U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6" descr=""/>
          <p:cNvPicPr/>
          <p:nvPr/>
        </p:nvPicPr>
        <p:blipFill>
          <a:blip r:embed="rId2"/>
          <a:srcRect l="4310" t="0" r="0" b="0"/>
          <a:stretch/>
        </p:blipFill>
        <p:spPr>
          <a:xfrm>
            <a:off x="1876320" y="6300720"/>
            <a:ext cx="10315080" cy="556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8" descr="Picture 1"/>
          <p:cNvPicPr/>
          <p:nvPr/>
        </p:nvPicPr>
        <p:blipFill>
          <a:blip r:embed="rId3"/>
          <a:srcRect l="0" t="0" r="0" b="2464"/>
          <a:stretch/>
        </p:blipFill>
        <p:spPr>
          <a:xfrm>
            <a:off x="345960" y="6157800"/>
            <a:ext cx="1312560" cy="43920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38" descr="Picture 1"/>
          <p:cNvPicPr/>
          <p:nvPr/>
        </p:nvPicPr>
        <p:blipFill>
          <a:blip r:embed="rId4"/>
          <a:srcRect l="0" t="0" r="0" b="2436"/>
          <a:stretch/>
        </p:blipFill>
        <p:spPr>
          <a:xfrm>
            <a:off x="318600" y="6184080"/>
            <a:ext cx="1312560" cy="55692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s-ES" sz="2400" spc="-1" strike="noStrike">
                <a:solidFill>
                  <a:srgbClr val="757561"/>
                </a:solidFill>
                <a:latin typeface="Arial"/>
              </a:rPr>
              <a:t>Haga clic para modificar el estilo de título del patrón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15000"/>
              </a:lnSpc>
              <a:spcAft>
                <a:spcPts val="300"/>
              </a:spcAft>
              <a:buClr>
                <a:srgbClr val="757561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Haga clic para modificar los estilos de texto del patrón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15000"/>
              </a:lnSpc>
              <a:spcAft>
                <a:spcPts val="300"/>
              </a:spcAft>
              <a:buClr>
                <a:srgbClr val="757561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Segundo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2" marL="1143000" indent="-23004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Tercer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3" marL="1562040" indent="-22860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Cuarto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4" marL="1981080" indent="-22860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OpenSymbol"/>
              <a:buChar char="»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Quinto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15000"/>
              </a:lnSpc>
              <a:spcAft>
                <a:spcPts val="300"/>
              </a:spcAft>
              <a:buClr>
                <a:srgbClr val="757561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Haga clic para modificar los estilos de texto del patrón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15000"/>
              </a:lnSpc>
              <a:spcAft>
                <a:spcPts val="300"/>
              </a:spcAft>
              <a:buClr>
                <a:srgbClr val="757561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Segundo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2" marL="1143000" indent="-23004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Symbol" charset="2"/>
              <a:buChar char="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Tercer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3" marL="1562040" indent="-22860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Cuarto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  <a:p>
            <a:pPr lvl="4" marL="1981080" indent="-228600">
              <a:lnSpc>
                <a:spcPct val="115000"/>
              </a:lnSpc>
              <a:spcBef>
                <a:spcPts val="400"/>
              </a:spcBef>
              <a:spcAft>
                <a:spcPts val="300"/>
              </a:spcAft>
              <a:buClr>
                <a:srgbClr val="757561"/>
              </a:buClr>
              <a:buFont typeface="OpenSymbol"/>
              <a:buChar char="»"/>
            </a:pPr>
            <a:r>
              <a:rPr b="0" lang="es-ES" sz="2000" spc="-1" strike="noStrike">
                <a:solidFill>
                  <a:srgbClr val="757561"/>
                </a:solidFill>
                <a:latin typeface="Arial"/>
              </a:rPr>
              <a:t>Quinto nivel</a:t>
            </a:r>
            <a:endParaRPr b="0" lang="en-US" sz="20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 idx="2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 idx="3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 idx="4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s-E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1D32720-1B37-4187-87D1-ACE5DBE0CACC}" type="slidenum">
              <a:rPr b="0" lang="es-E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gif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7.png"/><Relationship Id="rId3" Type="http://schemas.openxmlformats.org/officeDocument/2006/relationships/image" Target="../media/image38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6"/>
          <p:cNvSpPr/>
          <p:nvPr/>
        </p:nvSpPr>
        <p:spPr>
          <a:xfrm>
            <a:off x="0" y="1752480"/>
            <a:ext cx="12191760" cy="6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r>
              <a:rPr b="1" lang="es-ES" sz="3000" spc="-1" strike="noStrike">
                <a:solidFill>
                  <a:srgbClr val="000000"/>
                </a:solidFill>
                <a:latin typeface="Arial"/>
              </a:rPr>
              <a:t>Olores, sabores y recuerdos: La percepción y el neurodesarrollo</a:t>
            </a:r>
            <a:endParaRPr b="0" lang="es-E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17"/>
          <p:cNvSpPr/>
          <p:nvPr/>
        </p:nvSpPr>
        <p:spPr>
          <a:xfrm>
            <a:off x="0" y="2637000"/>
            <a:ext cx="12191760" cy="6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spcAft>
                <a:spcPts val="420"/>
              </a:spcAf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Pedro Luis Nieto del Rincón – Universidad CEU San Pablo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Imagen 2" descr=""/>
          <p:cNvPicPr/>
          <p:nvPr/>
        </p:nvPicPr>
        <p:blipFill>
          <a:blip r:embed="rId1"/>
          <a:stretch/>
        </p:blipFill>
        <p:spPr>
          <a:xfrm>
            <a:off x="615600" y="3516120"/>
            <a:ext cx="10960200" cy="341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63520" y="188640"/>
            <a:ext cx="117370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Agrupamiento por semejanza de luminosidad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447880" y="1168920"/>
            <a:ext cx="6661800" cy="46360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Quinn et al. (1993) experimento con bebés de 3 meses.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Habituados al estímulo de la izquierda.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Luego les presentaron barras horizontales o verticales.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Deshabituación ocurrió con las barras horizontales: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Significa que agruparon los estímulos por semejanza de luminosidad.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64" name="Imagen 3" descr=""/>
          <p:cNvPicPr/>
          <p:nvPr/>
        </p:nvPicPr>
        <p:blipFill>
          <a:blip r:embed="rId1"/>
          <a:stretch/>
        </p:blipFill>
        <p:spPr>
          <a:xfrm>
            <a:off x="119160" y="1556640"/>
            <a:ext cx="5400360" cy="36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91520" y="274680"/>
            <a:ext cx="118090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 objetos continuos tras obstáculos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311880" y="1279440"/>
            <a:ext cx="547236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Si los adultos miramos a una persona detrás de una valla, la vemos entera y continua.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Kellman y Spelke (1983):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1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El movimiento ayuda a los bebés de 2 meses a percibir objetos continuos detrás de los obstáculos.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1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No funcionó con neonatos.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67" name="Imagen 5" descr=""/>
          <p:cNvPicPr/>
          <p:nvPr/>
        </p:nvPicPr>
        <p:blipFill>
          <a:blip r:embed="rId1"/>
          <a:stretch/>
        </p:blipFill>
        <p:spPr>
          <a:xfrm>
            <a:off x="46800" y="2205000"/>
            <a:ext cx="6264720" cy="25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63520" y="181080"/>
            <a:ext cx="116650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 objetos contiguos como separados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119160" y="879840"/>
            <a:ext cx="7848360" cy="499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Necesita también el movimiento: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Xu y Carey (1994) con niños de 10 meses: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Experimento 1 (sin movimiento):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Deshabituación ante la imagen del  pato separado del camión.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Significa que en la primera imagen veían un solo objeto.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Aunque el pato era amarillo y curvo y el camión rojo y cuadrado, los percibían como un solo objeto.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Experimento 2 (el pato se movía encima del camión):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Sucedió al revés: Se deshabituaban a la imagen del pato unido al camión.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70" name="Imagen 2" descr=""/>
          <p:cNvPicPr/>
          <p:nvPr/>
        </p:nvPicPr>
        <p:blipFill>
          <a:blip r:embed="rId1"/>
          <a:stretch/>
        </p:blipFill>
        <p:spPr>
          <a:xfrm>
            <a:off x="7830000" y="760680"/>
            <a:ext cx="4314600" cy="543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63520" y="181080"/>
            <a:ext cx="1166508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del color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191520" y="692640"/>
            <a:ext cx="8352720" cy="5333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Los conos son inmaduros al nacer, pero: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La percepción del color aparece pronto.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Se usan estímulos igualados en brillo (similares en su construcción a las láminas de Ishihara).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Borrnstein et al. (1976):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Les habituaron a una luz de 510 nm (que los tricrómatas ven como verde)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Luego les presentaron dos luces igualadas en brillo con la primera.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Una de 540 nm (se ve verde), y otra de 480 nm (se ve azul).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Deshabituación ante la luz azul: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Distinguían los colores.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A los 2 meses tres tipos de conos funcionales.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360"/>
              </a:spcAft>
              <a:buNone/>
            </a:pPr>
            <a:endParaRPr b="0" lang="en-US" sz="24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73" name="Imagen 2" descr=""/>
          <p:cNvPicPr/>
          <p:nvPr/>
        </p:nvPicPr>
        <p:blipFill>
          <a:blip r:embed="rId1"/>
          <a:stretch/>
        </p:blipFill>
        <p:spPr>
          <a:xfrm>
            <a:off x="8215920" y="1700640"/>
            <a:ext cx="3878280" cy="338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</a:rPr>
              <a:t>Percepción del color y evolución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191520" y="978480"/>
            <a:ext cx="11088720" cy="5114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Teoría evolutiva integrada de Christine Ladd-Franklin (1847-1930):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Los diferentes receptores de la retina han ido apareciendo en diferentes momentos de la evolución de las especies: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514440" indent="-51444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Arial"/>
              <a:buAutoNum type="arabicPeriod"/>
            </a:pPr>
            <a:r>
              <a:rPr b="1" lang="es-ES" sz="2800" spc="-1" strike="noStrike">
                <a:solidFill>
                  <a:srgbClr val="000000"/>
                </a:solidFill>
                <a:latin typeface="Arial"/>
              </a:rPr>
              <a:t>Bastones</a:t>
            </a: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: la mayor sensibilidad a la luz.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Visión nocturna.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No diferencian colores.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514440" indent="-51444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Arial"/>
              <a:buAutoNum type="arabicPeriod"/>
            </a:pPr>
            <a:r>
              <a:rPr b="1" lang="es-ES" sz="2800" spc="-1" strike="noStrike">
                <a:solidFill>
                  <a:srgbClr val="0a02b4"/>
                </a:solidFill>
                <a:latin typeface="Arial"/>
              </a:rPr>
              <a:t>Tritanoconos</a:t>
            </a: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: Respuesta más intensa ante luces de color azul.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514440" indent="-51444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Arial"/>
              <a:buAutoNum type="arabicPeriod"/>
            </a:pPr>
            <a:r>
              <a:rPr b="1" lang="es-ES" sz="2800" spc="-1" strike="noStrike">
                <a:solidFill>
                  <a:srgbClr val="000000"/>
                </a:solidFill>
                <a:latin typeface="Arial"/>
              </a:rPr>
              <a:t>Deuteroconos</a:t>
            </a: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: Respuesta más intensa ante luces de color anaranjado.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514440" indent="-51444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Arial"/>
              <a:buAutoNum type="arabicPeriod"/>
            </a:pPr>
            <a:r>
              <a:rPr b="1" lang="es-ES" sz="2800" spc="-1" strike="noStrike">
                <a:solidFill>
                  <a:srgbClr val="0a02b4"/>
                </a:solidFill>
                <a:latin typeface="Arial"/>
              </a:rPr>
              <a:t>Protanoconos</a:t>
            </a: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: Respuesta más intensa ante luces de color rojo</a:t>
            </a: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8"/>
          </p:nvPr>
        </p:nvSpPr>
        <p:spPr>
          <a:xfrm>
            <a:off x="10017000" y="6450120"/>
            <a:ext cx="152352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ABF0CB-700B-42C6-9FD2-8FDA733E974F}" type="slidenum">
              <a:rPr b="0" lang="en-U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7" name="Picture 7" descr="LADD-FRANKLIN, Christine 01"/>
          <p:cNvPicPr/>
          <p:nvPr/>
        </p:nvPicPr>
        <p:blipFill>
          <a:blip r:embed="rId1"/>
          <a:stretch/>
        </p:blipFill>
        <p:spPr>
          <a:xfrm>
            <a:off x="10351440" y="1845000"/>
            <a:ext cx="1806120" cy="22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n 2" descr=""/>
          <p:cNvPicPr/>
          <p:nvPr/>
        </p:nvPicPr>
        <p:blipFill>
          <a:blip r:embed="rId1"/>
          <a:stretch/>
        </p:blipFill>
        <p:spPr>
          <a:xfrm>
            <a:off x="-13680" y="332640"/>
            <a:ext cx="3185640" cy="365112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27520" y="111600"/>
            <a:ext cx="1173708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 la profundidad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186000" y="692640"/>
            <a:ext cx="8975880" cy="5333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Al nacer no hay percepción de la profundidad.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Aslin (1977) grabaron los ojos de lactantes al acercarles y alejarles un objeto: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Algo de convergencia y divergencia al mes.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Fijación binocular correcta a los 3 meses.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Fox et al.(1980). Estereogramas de puntos aleatorios: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Gafas especiales, para que la visión de cada ojo fuera distinta.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Si fundía ambas imágenes un rectángulo que se movía y lo seguía con con la mirada.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La capacidad para usar la disparidad binocular aparece a los 3 meses y medio.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420"/>
              </a:spcAft>
              <a:buNone/>
            </a:pP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420"/>
              </a:spcAft>
              <a:buNone/>
            </a:pP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81" name="Picture 2" descr=""/>
          <p:cNvPicPr/>
          <p:nvPr/>
        </p:nvPicPr>
        <p:blipFill>
          <a:blip r:embed="rId2"/>
          <a:stretch/>
        </p:blipFill>
        <p:spPr>
          <a:xfrm>
            <a:off x="119160" y="3832560"/>
            <a:ext cx="3355200" cy="222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n 3" descr=""/>
          <p:cNvPicPr/>
          <p:nvPr/>
        </p:nvPicPr>
        <p:blipFill>
          <a:blip r:embed="rId1"/>
          <a:stretch/>
        </p:blipFill>
        <p:spPr>
          <a:xfrm>
            <a:off x="1343520" y="4437000"/>
            <a:ext cx="9802080" cy="180000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Profundidad por superposición: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335520" y="1052640"/>
            <a:ext cx="11593080" cy="4031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Granrud y Yonas (1984) mostraron a los lactantes, con un ojo tapado (visión monocular), tres combinaciones de estímulos.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Los lactantes suelen inclinarse hacia los estímulos que les parecen más cercanos.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Elegían la combinación de estímulos A (clave pictórica de profundidad por superposición)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A los 7 meses.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Pero no a los 5.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90000"/>
              </a:lnSpc>
              <a:spcAft>
                <a:spcPts val="360"/>
              </a:spcAft>
              <a:buNone/>
            </a:pPr>
            <a:endParaRPr b="0" lang="en-US" sz="24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119160" y="2277000"/>
            <a:ext cx="5688360" cy="15544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Gibson y Walk (1960):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Los niños detectan un abismo visual a los 6 meses de edad.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title"/>
          </p:nvPr>
        </p:nvSpPr>
        <p:spPr>
          <a:xfrm>
            <a:off x="227520" y="111600"/>
            <a:ext cx="1173708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 la profundidad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7" name="Imagen 6" descr=""/>
          <p:cNvPicPr/>
          <p:nvPr/>
        </p:nvPicPr>
        <p:blipFill>
          <a:blip r:embed="rId1"/>
          <a:stretch/>
        </p:blipFill>
        <p:spPr>
          <a:xfrm>
            <a:off x="5951880" y="690840"/>
            <a:ext cx="6120360" cy="557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del movimiento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571920" y="762120"/>
            <a:ext cx="8571600" cy="3674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La percepción del movimiento se da casi desde el nacimiento.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Los neonatos siguen a los objetos móviles con la cabeza y los ojos.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Prefieren antes un objeto móvil antes que una forma tridimensional.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Sus ojos no se mueven de modo fluido hasta las 10 o 12 semanas.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Antes lo hacen con movimientos sacádicos (a saltos).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El movimiento da lugar a organización perceptual: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Dos objetos que se mueven con la misma velocidad y dirección parecen estar juntos.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90" name="Imagen 2" descr=""/>
          <p:cNvPicPr/>
          <p:nvPr/>
        </p:nvPicPr>
        <p:blipFill>
          <a:blip r:embed="rId1"/>
          <a:stretch/>
        </p:blipFill>
        <p:spPr>
          <a:xfrm>
            <a:off x="47880" y="2322720"/>
            <a:ext cx="3523680" cy="211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898640" y="181080"/>
            <a:ext cx="96166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La audición infantil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63520" y="1371600"/>
            <a:ext cx="72554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Hace tiempo se creía que los neonatos eran sordos funcionales, pero ahora se sabe que tienen algunas capacidades auditivas.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El oído medio e interno están relativamente bien formados en el momento del nacimiento, sin embargo, los niveles superiores del procesamiento auditivo aún no están maduros.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Se desarrollan durante los dos primeros años de vida.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93" name="Picture 2" descr="Automated Auditory Brainstem Response (AABR)"/>
          <p:cNvPicPr/>
          <p:nvPr/>
        </p:nvPicPr>
        <p:blipFill>
          <a:blip r:embed="rId1"/>
          <a:stretch/>
        </p:blipFill>
        <p:spPr>
          <a:xfrm>
            <a:off x="7518960" y="2205000"/>
            <a:ext cx="4584960" cy="2592000"/>
          </a:xfrm>
          <a:prstGeom prst="rect">
            <a:avLst/>
          </a:prstGeom>
          <a:ln w="0">
            <a:noFill/>
          </a:ln>
        </p:spPr>
      </p:pic>
      <p:sp>
        <p:nvSpPr>
          <p:cNvPr id="194" name=""/>
          <p:cNvSpPr/>
          <p:nvPr/>
        </p:nvSpPr>
        <p:spPr>
          <a:xfrm>
            <a:off x="9303120" y="3023640"/>
            <a:ext cx="1320480" cy="262080"/>
          </a:xfrm>
          <a:prstGeom prst="rect">
            <a:avLst/>
          </a:prstGeom>
          <a:solidFill>
            <a:schemeClr val="accent1"/>
          </a:solidFill>
          <a:ln w="0">
            <a:solidFill>
              <a:srgbClr val="00664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n 3" descr=""/>
          <p:cNvPicPr/>
          <p:nvPr/>
        </p:nvPicPr>
        <p:blipFill>
          <a:blip r:embed="rId1"/>
          <a:stretch/>
        </p:blipFill>
        <p:spPr>
          <a:xfrm>
            <a:off x="6237000" y="20880"/>
            <a:ext cx="5954400" cy="624456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659952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</a:rPr>
              <a:t>Investigando con niños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263520" y="1269000"/>
            <a:ext cx="5973480" cy="4319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Los bebés no tienen los sentidos tan desarrollados como los adultos, pero perciben bastante más de lo que se pensaba.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0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chemeClr val="accent2"/>
                </a:solidFill>
                <a:latin typeface="Arial"/>
              </a:rPr>
              <a:t>Técnicas para evaluar.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2" marL="1143000" indent="-230040">
              <a:lnSpc>
                <a:spcPct val="105000"/>
              </a:lnSpc>
              <a:spcBef>
                <a:spcPts val="561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Mirada preferencial.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2" marL="1143000" indent="-230040">
              <a:lnSpc>
                <a:spcPct val="105000"/>
              </a:lnSpc>
              <a:spcBef>
                <a:spcPts val="561"/>
              </a:spcBef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chemeClr val="accent2"/>
                </a:solidFill>
                <a:latin typeface="Arial"/>
              </a:rPr>
              <a:t>Condicionamiento.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2" marL="1143000" indent="-230040">
              <a:lnSpc>
                <a:spcPct val="105000"/>
              </a:lnSpc>
              <a:spcBef>
                <a:spcPts val="561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Habituación.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105000"/>
              </a:lnSpc>
              <a:spcAft>
                <a:spcPts val="360"/>
              </a:spcAft>
              <a:buNone/>
            </a:pPr>
            <a:endParaRPr b="0" lang="en-US" sz="24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5"/>
          </p:nvPr>
        </p:nvSpPr>
        <p:spPr>
          <a:xfrm>
            <a:off x="10017000" y="6450120"/>
            <a:ext cx="152352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8337C5-45B9-473B-B997-9DEBF49E20A4}" type="slidenum">
              <a:rPr b="0" lang="en-U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7" name="Imagen 5" descr=""/>
          <p:cNvPicPr/>
          <p:nvPr/>
        </p:nvPicPr>
        <p:blipFill>
          <a:blip r:embed="rId2"/>
          <a:stretch/>
        </p:blipFill>
        <p:spPr>
          <a:xfrm>
            <a:off x="4514760" y="4363200"/>
            <a:ext cx="3813120" cy="25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898640" y="181080"/>
            <a:ext cx="96166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Reconocimiento de la voz de la madre</a:t>
            </a:r>
            <a:r>
              <a:rPr b="1" lang="es-ES_tradnl" sz="4000" spc="-1" strike="noStrike">
                <a:solidFill>
                  <a:srgbClr val="757561"/>
                </a:solidFill>
                <a:latin typeface="Arial"/>
              </a:rPr>
              <a:t>:</a:t>
            </a:r>
            <a:endParaRPr b="0" lang="en-US" sz="4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191520" y="906120"/>
            <a:ext cx="12000240" cy="5186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DeCasper y Fifer (1980): Neonatos de 2 días de vida ya distinguen la voz de su madre.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Cascos y un chupete especial que registraba sus chupetazos.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2 grupos: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1: Tenían que dar chupetazos con pausas cortas para poder oír la voz de su madre.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2: Tenían que dar chupetazos con pausas largas si la querían oír.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DeCasper y Spencer (1986): Un grupo de gestantes leyeron el libro del Dr. Seuss “The cat in the hat” (“El gato en el sombrero”) y otro grupo leyó el mismo cuento, pero cambiando las palabras “Gato” y “Sombrero” por “Perro” y “Niebla”.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Cuando nacieron regulaban el ritmo de succión para escoger la versión del cuento que su madre les había leído cuando estaban en el vientre materno.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3349080" y="840600"/>
            <a:ext cx="6716160" cy="5373000"/>
          </a:xfrm>
          <a:prstGeom prst="rect">
            <a:avLst/>
          </a:prstGeom>
          <a:ln w="0">
            <a:noFill/>
          </a:ln>
        </p:spPr>
      </p:pic>
      <p:sp>
        <p:nvSpPr>
          <p:cNvPr id="198" name=""/>
          <p:cNvSpPr/>
          <p:nvPr/>
        </p:nvSpPr>
        <p:spPr>
          <a:xfrm>
            <a:off x="7146000" y="3376440"/>
            <a:ext cx="413280" cy="1945440"/>
          </a:xfrm>
          <a:prstGeom prst="rect">
            <a:avLst/>
          </a:prstGeom>
          <a:solidFill>
            <a:schemeClr val="accent1"/>
          </a:solidFill>
          <a:ln w="0">
            <a:solidFill>
              <a:srgbClr val="00664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n 3" descr=""/>
          <p:cNvPicPr/>
          <p:nvPr/>
        </p:nvPicPr>
        <p:blipFill>
          <a:blip r:embed="rId1"/>
          <a:stretch/>
        </p:blipFill>
        <p:spPr>
          <a:xfrm>
            <a:off x="7608240" y="2781000"/>
            <a:ext cx="4608000" cy="2319840"/>
          </a:xfrm>
          <a:prstGeom prst="rect">
            <a:avLst/>
          </a:prstGeom>
          <a:ln w="0"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981080" y="116640"/>
            <a:ext cx="822924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Umbrales para escuchar una nota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191520" y="1052640"/>
            <a:ext cx="11665080" cy="48243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Olsho et al.</a:t>
            </a: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(1988): curvas de audibilidad mediante </a:t>
            </a:r>
            <a:r>
              <a:rPr b="0" i="1" lang="es-ES_tradnl" sz="2800" spc="-1" strike="noStrike">
                <a:solidFill>
                  <a:srgbClr val="000000"/>
                </a:solidFill>
                <a:latin typeface="Arial"/>
              </a:rPr>
              <a:t>procedimiento psicoacústico basado en el observador.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Lactante con cascos mientras un juez oculto mira al pequeño.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Una luz que indica al observador que empieza esa presentación.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El observador debe decir si el niño lo ha oído: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Movimientos oculares.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Cambios en la expresión facial.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Ojos muy abiertos.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Giros de cabeza.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Cambios en el nivel de actividad del niño.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A los 6 meses de edad la audición del lactante ya está sólo a 10 o 15 dB de la del adulto.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898640" y="181080"/>
            <a:ext cx="96166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del habla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71520" y="966960"/>
            <a:ext cx="8100720" cy="49240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Percepción de sonidos del habla en categorías: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En adultos se produce la percepción categórica.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No se perciben sílabas neutrales, sino que o se oye “ba” o se oye “pa”, pero no sonidos intermedios.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Eimas et al. (1971): demostraron que los niños también tienen percepción categórica.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Técnica de habituación: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Oír sonidos comprobando las veces que succionaban el chupete.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Luego sonidos ligeramente alterados hasta que veían que al aumentar el ritmo de succión indicaban que el sonido les parecía nuevo.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204" name="Imagen 2" descr=""/>
          <p:cNvPicPr/>
          <p:nvPr/>
        </p:nvPicPr>
        <p:blipFill>
          <a:blip r:embed="rId1"/>
          <a:stretch/>
        </p:blipFill>
        <p:spPr>
          <a:xfrm>
            <a:off x="8393400" y="1628640"/>
            <a:ext cx="3606840" cy="37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n 2" descr=""/>
          <p:cNvPicPr/>
          <p:nvPr/>
        </p:nvPicPr>
        <p:blipFill>
          <a:blip r:embed="rId1"/>
          <a:stretch/>
        </p:blipFill>
        <p:spPr>
          <a:xfrm>
            <a:off x="47160" y="1771560"/>
            <a:ext cx="5956200" cy="3169440"/>
          </a:xfrm>
          <a:prstGeom prst="rect">
            <a:avLst/>
          </a:prstGeom>
          <a:ln w="0">
            <a:noFill/>
          </a:ln>
        </p:spPr>
      </p:pic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Efecto de la experiencia en la percepción del habla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5880" y="1124640"/>
            <a:ext cx="5956200" cy="468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Hay ciertos fonemas que los niños distinguen, pero que los adultos no.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Los niños japoneses, por ejemplo, diferencian la “l” de la “r”, pero los adultos japoneses pierden esta capacidad porque en su idioma no se diferencian.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Al año, la experiencia de escuchar hablar japonés hace que los niños japoneses de un año ya no distingan el sonido “l” del sonido “r”.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898640" y="181080"/>
            <a:ext cx="96166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Percepción del habla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9" name="5 Marcador de contenido" descr="5-02.JPG"/>
          <p:cNvPicPr/>
          <p:nvPr/>
        </p:nvPicPr>
        <p:blipFill>
          <a:blip r:embed="rId1"/>
          <a:stretch/>
        </p:blipFill>
        <p:spPr>
          <a:xfrm>
            <a:off x="113040" y="1124640"/>
            <a:ext cx="12031200" cy="46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Los sentidos químicos en el bebé y el niño pequeño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23880" y="1340640"/>
            <a:ext cx="5976360" cy="3816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s-ES_tradnl" sz="2800" spc="-1" strike="noStrike">
                <a:solidFill>
                  <a:srgbClr val="000000"/>
                </a:solidFill>
                <a:latin typeface="Arial"/>
              </a:rPr>
              <a:t>Olfato: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Los estudios modernos con olores no irritantes han probado que los bebés distinguen estímulos olfativos.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Sonríen ante olores a vainilla y plátano.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Expresión de desagrado ante olores de marisco y de huevos podridos.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212" name="Imagen 2" descr=""/>
          <p:cNvPicPr/>
          <p:nvPr/>
        </p:nvPicPr>
        <p:blipFill>
          <a:blip r:embed="rId1"/>
          <a:stretch/>
        </p:blipFill>
        <p:spPr>
          <a:xfrm>
            <a:off x="119160" y="1772640"/>
            <a:ext cx="5722920" cy="3118680"/>
          </a:xfrm>
          <a:prstGeom prst="rect">
            <a:avLst/>
          </a:prstGeom>
          <a:ln w="0">
            <a:noFill/>
          </a:ln>
        </p:spPr>
      </p:pic>
      <p:sp>
        <p:nvSpPr>
          <p:cNvPr id="213" name=""/>
          <p:cNvSpPr/>
          <p:nvPr/>
        </p:nvSpPr>
        <p:spPr>
          <a:xfrm>
            <a:off x="1874520" y="2842200"/>
            <a:ext cx="221760" cy="544320"/>
          </a:xfrm>
          <a:prstGeom prst="rect">
            <a:avLst/>
          </a:prstGeom>
          <a:solidFill>
            <a:schemeClr val="accent1"/>
          </a:solidFill>
          <a:ln w="0">
            <a:solidFill>
              <a:srgbClr val="00664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n 3" descr=""/>
          <p:cNvPicPr/>
          <p:nvPr/>
        </p:nvPicPr>
        <p:blipFill>
          <a:blip r:embed="rId1"/>
          <a:stretch/>
        </p:blipFill>
        <p:spPr>
          <a:xfrm>
            <a:off x="6383880" y="980640"/>
            <a:ext cx="5632560" cy="5125680"/>
          </a:xfrm>
          <a:prstGeom prst="rect">
            <a:avLst/>
          </a:prstGeom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1219176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Reconocimiento del olor del pecho materno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191520" y="1023840"/>
            <a:ext cx="6552360" cy="499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Macfarlane (1975): Los lactantes pasan más tiempo girando la cabeza hacia gasas impregnadas con el olor del pecho de su madre.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Lactantes de 2 semanas reconocen el olor axilar de su madre.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Valgo y Porter (1986) habituaron a neonatos de 1 día de vida a olores de cereza o jengibre, durante 48 horas.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Después se les expuso a dos olores, uno de los de la primera fase y otro nuevo. Preferían girarse hacia el olor conocido.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Gusto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519880" y="2341080"/>
            <a:ext cx="6552360" cy="2527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El gusto y el olfato son los sentidos más maduros al nacer.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Los neonatos distinguen los sabores dulces, agrios y amargos. 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Responden muy poco ante el salado.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219" name="Imagen 2" descr=""/>
          <p:cNvPicPr/>
          <p:nvPr/>
        </p:nvPicPr>
        <p:blipFill>
          <a:blip r:embed="rId1"/>
          <a:stretch/>
        </p:blipFill>
        <p:spPr>
          <a:xfrm>
            <a:off x="119160" y="734760"/>
            <a:ext cx="5108040" cy="5308200"/>
          </a:xfrm>
          <a:prstGeom prst="rect">
            <a:avLst/>
          </a:prstGeom>
          <a:ln w="0">
            <a:noFill/>
          </a:ln>
        </p:spPr>
      </p:pic>
      <p:sp>
        <p:nvSpPr>
          <p:cNvPr id="220" name=""/>
          <p:cNvSpPr/>
          <p:nvPr/>
        </p:nvSpPr>
        <p:spPr>
          <a:xfrm>
            <a:off x="2580120" y="3195000"/>
            <a:ext cx="1673280" cy="252000"/>
          </a:xfrm>
          <a:prstGeom prst="rect">
            <a:avLst/>
          </a:prstGeom>
          <a:solidFill>
            <a:schemeClr val="accent1"/>
          </a:solidFill>
          <a:ln w="0">
            <a:solidFill>
              <a:srgbClr val="00664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hipersensibilidad-autismo-percepcion"/>
          <p:cNvPicPr/>
          <p:nvPr/>
        </p:nvPicPr>
        <p:blipFill>
          <a:blip r:embed="rId1"/>
          <a:stretch/>
        </p:blipFill>
        <p:spPr>
          <a:xfrm>
            <a:off x="6977880" y="1124640"/>
            <a:ext cx="5094720" cy="4320000"/>
          </a:xfrm>
          <a:prstGeom prst="rect">
            <a:avLst/>
          </a:prstGeom>
          <a:ln w="0">
            <a:noFill/>
          </a:ln>
        </p:spPr>
      </p:pic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</a:rPr>
              <a:t>La transferencia intermodal y el desarrollo cognitivo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263520" y="836640"/>
            <a:ext cx="6984360" cy="51145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En los niños con autismo: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Preferencia por una de las modalidades sensoriales.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Dificultad de integración y transferencia intermodal.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Hipersensibilidad o insensibilidad en alguna modalidad sensorial.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2" marL="1143000" indent="-230040">
              <a:lnSpc>
                <a:spcPct val="105000"/>
              </a:lnSpc>
              <a:spcBef>
                <a:spcPts val="561"/>
              </a:spcBef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Esto afecta a su comprensión del mundo y a su memoria.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Necesidad de estimulación e integración cognitiva </a:t>
            </a:r>
            <a:r>
              <a:rPr b="1" lang="es-ES" sz="2800" spc="-1" strike="noStrike">
                <a:solidFill>
                  <a:srgbClr val="0a02b4"/>
                </a:solidFill>
                <a:latin typeface="Arial"/>
              </a:rPr>
              <a:t>en cualquier niño</a:t>
            </a: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9"/>
          </p:nvPr>
        </p:nvSpPr>
        <p:spPr>
          <a:xfrm>
            <a:off x="10017000" y="6450120"/>
            <a:ext cx="152352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63EC2E-4A8E-4C08-8219-215558EA31C7}" type="slidenum">
              <a:rPr b="0" lang="en-U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Num" idx="10"/>
          </p:nvPr>
        </p:nvSpPr>
        <p:spPr>
          <a:xfrm>
            <a:off x="10017000" y="6450120"/>
            <a:ext cx="152352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ECD7D3-AE4C-4E7A-8C26-9C507D42144E}" type="slidenum">
              <a:rPr b="0" lang="en-U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Rectangle 3"/>
          <p:cNvSpPr/>
          <p:nvPr/>
        </p:nvSpPr>
        <p:spPr>
          <a:xfrm>
            <a:off x="119160" y="188640"/>
            <a:ext cx="806436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marL="343080" indent="-343080" algn="ctr">
              <a:lnSpc>
                <a:spcPct val="115000"/>
              </a:lnSpc>
              <a:spcAft>
                <a:spcPts val="360"/>
              </a:spcAft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Arial"/>
              </a:rPr>
              <a:t>Barry, Susan R. (2012). </a:t>
            </a:r>
            <a:r>
              <a:rPr b="1" i="1" lang="es-ES" sz="2400" spc="-1" strike="noStrike">
                <a:solidFill>
                  <a:srgbClr val="000000"/>
                </a:solidFill>
                <a:latin typeface="Arial"/>
              </a:rPr>
              <a:t>Ver en estéreo. </a:t>
            </a:r>
            <a:r>
              <a:rPr b="1" lang="es-ES" sz="2400" spc="-1" strike="noStrike">
                <a:solidFill>
                  <a:srgbClr val="000000"/>
                </a:solidFill>
                <a:latin typeface="Arial"/>
              </a:rPr>
              <a:t>BGA Asesores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15000"/>
              </a:lnSpc>
              <a:spcAft>
                <a:spcPts val="420"/>
              </a:spcAft>
              <a:tabLst>
                <a:tab algn="l" pos="0"/>
              </a:tabLst>
            </a:pP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7" name="Object 8"/>
          <p:cNvGraphicFramePr/>
          <p:nvPr/>
        </p:nvGraphicFramePr>
        <p:xfrm>
          <a:off x="8911440" y="103320"/>
          <a:ext cx="3141360" cy="3671640"/>
        </p:xfrm>
        <a:graphic>
          <a:graphicData uri="http://schemas.openxmlformats.org/presentationml/2006/ole">
            <p:oleObj progId="Paint.Picture" r:id="rId1" spid="">
              <p:embed/>
              <p:pic>
                <p:nvPicPr>
                  <p:cNvPr id="228" name="Object 8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911440" y="103320"/>
                    <a:ext cx="3141360" cy="3671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29" name="Picture 11" descr="Mesa+presidencial+(2)"/>
          <p:cNvPicPr/>
          <p:nvPr/>
        </p:nvPicPr>
        <p:blipFill>
          <a:blip r:embed="rId3"/>
          <a:stretch/>
        </p:blipFill>
        <p:spPr>
          <a:xfrm>
            <a:off x="64080" y="2022840"/>
            <a:ext cx="6103440" cy="4070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0" name="Object 6"/>
          <p:cNvGraphicFramePr/>
          <p:nvPr/>
        </p:nvGraphicFramePr>
        <p:xfrm>
          <a:off x="5800680" y="826200"/>
          <a:ext cx="3247200" cy="5050440"/>
        </p:xfrm>
        <a:graphic>
          <a:graphicData uri="http://schemas.openxmlformats.org/presentationml/2006/ole">
            <p:oleObj progId="Paint.Picture" r:id="rId4" spid="">
              <p:embed/>
              <p:pic>
                <p:nvPicPr>
                  <p:cNvPr id="231" name="Object 6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5800680" y="826200"/>
                    <a:ext cx="3247200" cy="50504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</a:rPr>
              <a:t>Orden en el desarrollo de las modalidades sensoriales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191520" y="2385000"/>
            <a:ext cx="5472360" cy="2088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Tacto y modalidades cutáneas.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Gusto y olfato.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Audición.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Visión.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105000"/>
              </a:lnSpc>
              <a:spcAft>
                <a:spcPts val="420"/>
              </a:spcAft>
              <a:buNone/>
            </a:pP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6"/>
          </p:nvPr>
        </p:nvSpPr>
        <p:spPr>
          <a:xfrm>
            <a:off x="10017000" y="6450120"/>
            <a:ext cx="152352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F45A3D-2795-426C-805D-DACB30651D13}" type="slidenum">
              <a:rPr b="0" lang="en-U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1" name="Imagen 2" descr=""/>
          <p:cNvPicPr/>
          <p:nvPr/>
        </p:nvPicPr>
        <p:blipFill>
          <a:blip r:embed="rId1"/>
          <a:stretch/>
        </p:blipFill>
        <p:spPr>
          <a:xfrm>
            <a:off x="5567400" y="1064160"/>
            <a:ext cx="6576840" cy="481284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4" descr=""/>
          <p:cNvPicPr/>
          <p:nvPr/>
        </p:nvPicPr>
        <p:blipFill>
          <a:blip r:embed="rId2"/>
          <a:stretch/>
        </p:blipFill>
        <p:spPr>
          <a:xfrm>
            <a:off x="5567400" y="773640"/>
            <a:ext cx="5547240" cy="608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16"/>
          <p:cNvSpPr/>
          <p:nvPr/>
        </p:nvSpPr>
        <p:spPr>
          <a:xfrm>
            <a:off x="0" y="1752480"/>
            <a:ext cx="12191760" cy="6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</a:pPr>
            <a:r>
              <a:rPr b="1" lang="es-ES" sz="3000" spc="-1" strike="noStrike">
                <a:solidFill>
                  <a:srgbClr val="000000"/>
                </a:solidFill>
                <a:latin typeface="Arial"/>
              </a:rPr>
              <a:t>¡Muchas gracias!</a:t>
            </a:r>
            <a:endParaRPr b="0" lang="es-E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Rectangle 17"/>
          <p:cNvSpPr/>
          <p:nvPr/>
        </p:nvSpPr>
        <p:spPr>
          <a:xfrm>
            <a:off x="0" y="2976840"/>
            <a:ext cx="12191760" cy="6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spcAft>
                <a:spcPts val="420"/>
              </a:spcAft>
            </a:pPr>
            <a:r>
              <a:rPr b="0" lang="en-GB" sz="2800" spc="-1" strike="noStrike">
                <a:solidFill>
                  <a:srgbClr val="0a02b4"/>
                </a:solidFill>
                <a:latin typeface="Arial"/>
              </a:rPr>
              <a:t>Pedro Luis Nieto del Rincón – Universidad CEU San Pablo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20"/>
              </a:spcAft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pnieto@ceu.es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n 2" descr=""/>
          <p:cNvPicPr/>
          <p:nvPr/>
        </p:nvPicPr>
        <p:blipFill>
          <a:blip r:embed="rId1"/>
          <a:stretch/>
        </p:blipFill>
        <p:spPr>
          <a:xfrm>
            <a:off x="6095880" y="781200"/>
            <a:ext cx="6043680" cy="535932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</a:rPr>
              <a:t>Investigando con niños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91520" y="1197000"/>
            <a:ext cx="5832360" cy="4391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Las modalidades sensoriales se desarrollan en el 1º año.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chemeClr val="accent2"/>
                </a:solidFill>
                <a:latin typeface="Arial"/>
              </a:rPr>
              <a:t>Percepción del </a:t>
            </a:r>
            <a:r>
              <a:rPr b="1" lang="es-ES" sz="2800" spc="-1" strike="noStrike">
                <a:solidFill>
                  <a:schemeClr val="accent2"/>
                </a:solidFill>
                <a:latin typeface="Arial"/>
              </a:rPr>
              <a:t>MOVIMIENTO</a:t>
            </a:r>
            <a:r>
              <a:rPr b="0" lang="es-ES" sz="2800" spc="-1" strike="noStrike">
                <a:solidFill>
                  <a:schemeClr val="accent2"/>
                </a:solidFill>
                <a:latin typeface="Arial"/>
              </a:rPr>
              <a:t> es primordial.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Desarrollo sensorial como resultado de genética y ambiente.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0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Corteza visual se desarrolla el 1º año.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105000"/>
              </a:lnSpc>
              <a:spcAft>
                <a:spcPts val="360"/>
              </a:spcAft>
              <a:buNone/>
            </a:pPr>
            <a:endParaRPr b="0" lang="en-US" sz="2400" spc="-1" strike="noStrike">
              <a:solidFill>
                <a:srgbClr val="757561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7"/>
          </p:nvPr>
        </p:nvSpPr>
        <p:spPr>
          <a:xfrm>
            <a:off x="10017000" y="6450120"/>
            <a:ext cx="152352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tIns="10800" bIns="108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5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674029B-EAD2-41BE-92C8-B61C6F0FF6F0}" type="slidenum">
              <a:rPr b="0" lang="en-US" sz="15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ES" sz="1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 2" descr=""/>
          <p:cNvPicPr/>
          <p:nvPr/>
        </p:nvPicPr>
        <p:blipFill>
          <a:blip r:embed="rId1"/>
          <a:stretch/>
        </p:blipFill>
        <p:spPr>
          <a:xfrm>
            <a:off x="60480" y="1139760"/>
            <a:ext cx="6971040" cy="437724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La visión infantil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973560" y="2061000"/>
            <a:ext cx="5099040" cy="2712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1" lang="es-ES_tradnl" sz="2800" spc="-1" strike="noStrike">
                <a:solidFill>
                  <a:srgbClr val="000000"/>
                </a:solidFill>
                <a:latin typeface="Arial"/>
              </a:rPr>
              <a:t>Agudeza y contraste: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Neonatos: agudeza visual 5% la de un adulto.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Evaluado con enrejados y campos lisos grises: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Vista preferencial.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Potencial Visual Evocado.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n 3" descr=""/>
          <p:cNvPicPr/>
          <p:nvPr/>
        </p:nvPicPr>
        <p:blipFill>
          <a:blip r:embed="rId1"/>
          <a:stretch/>
        </p:blipFill>
        <p:spPr>
          <a:xfrm>
            <a:off x="6230880" y="907560"/>
            <a:ext cx="5919120" cy="525744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La visión infantil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7160" y="1484640"/>
            <a:ext cx="6552360" cy="4464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Periferia del lactante tiene nº de conos y bastones parecida a la del adulto.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La fóvea del lactante tiene conos muy espaciados y poco desarrollados.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En los adultos hay más densidad de conos.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a02b4"/>
                </a:solidFill>
                <a:latin typeface="Arial"/>
              </a:rPr>
              <a:t>Los conos de los lactantes tienen menos pigmentos.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El NGL y la corteza visual tampoco están maduros al nacer.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La visión infantil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461560" y="797400"/>
            <a:ext cx="6538680" cy="4824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Percepción del contraste: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Función de Sensibilidad al Contraste.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Los lactantes sensibilidad al contraste de un 20%.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Muy poca capacidad con frecuencias altas.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Ven poco o nada en las frecuencias a las que el adulto es más sensible.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Sólo ven los objetos relativamente grandes y con mucho contraste.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Visión similar a la nocturna de los adultos (usan más los bastones de la periferia).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indent="0">
              <a:lnSpc>
                <a:spcPct val="80000"/>
              </a:lnSpc>
              <a:spcAft>
                <a:spcPts val="420"/>
              </a:spcAft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55" name="Imagen 2" descr=""/>
          <p:cNvPicPr/>
          <p:nvPr/>
        </p:nvPicPr>
        <p:blipFill>
          <a:blip r:embed="rId1"/>
          <a:stretch/>
        </p:blipFill>
        <p:spPr>
          <a:xfrm>
            <a:off x="31680" y="797400"/>
            <a:ext cx="5429520" cy="52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0" y="181080"/>
            <a:ext cx="12191760" cy="580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La visión infantil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91520" y="1448640"/>
            <a:ext cx="6538680" cy="3708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A cortas distancias detectan rasgos gruesos. A los 2 o 3 días reconoce el rostro de la madre </a:t>
            </a:r>
            <a:r>
              <a:rPr b="1" lang="es-ES_tradnl" sz="2800" spc="-1" strike="noStrike">
                <a:solidFill>
                  <a:srgbClr val="000000"/>
                </a:solidFill>
                <a:latin typeface="Arial"/>
              </a:rPr>
              <a:t>en vídeo </a:t>
            </a: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sobre todo por el contraste del pelo y la cara (Bushnell et al., 1989).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A los tres meses distinguen expresiones faciales.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Edad de la sonrisa.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Aft>
                <a:spcPts val="420"/>
              </a:spcAft>
              <a:buClr>
                <a:srgbClr val="0a02b4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a02b4"/>
                </a:solidFill>
                <a:latin typeface="Arial"/>
              </a:rPr>
              <a:t>A los 7 meses distingue caras.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80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Miedo a los extraños.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  <p:pic>
        <p:nvPicPr>
          <p:cNvPr id="158" name="Imagen 3" descr=""/>
          <p:cNvPicPr/>
          <p:nvPr/>
        </p:nvPicPr>
        <p:blipFill>
          <a:blip r:embed="rId1"/>
          <a:stretch/>
        </p:blipFill>
        <p:spPr>
          <a:xfrm>
            <a:off x="6867000" y="762120"/>
            <a:ext cx="5143320" cy="540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n 2" descr=""/>
          <p:cNvPicPr/>
          <p:nvPr/>
        </p:nvPicPr>
        <p:blipFill>
          <a:blip r:embed="rId1"/>
          <a:stretch/>
        </p:blipFill>
        <p:spPr>
          <a:xfrm>
            <a:off x="7497360" y="1808280"/>
            <a:ext cx="4694040" cy="291636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19160" y="181080"/>
            <a:ext cx="11953080" cy="5792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_tradnl" sz="3600" spc="-1" strike="noStrike">
                <a:solidFill>
                  <a:srgbClr val="000000"/>
                </a:solidFill>
                <a:latin typeface="Arial"/>
              </a:rPr>
              <a:t>Discriminación de figura y fondo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7160" y="978120"/>
            <a:ext cx="7607160" cy="48988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Los lactantes utilizan el movimiento para distinguir figura de fondo.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Al interactuar con un bebé se mueve mucho la cabeza para que la vea como figura.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Experimento de Lincoln Craton y Albert Yonas (1990) con bebés de 5 meses: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marL="343080" indent="-343080">
              <a:lnSpc>
                <a:spcPct val="115000"/>
              </a:lnSpc>
              <a:spcAft>
                <a:spcPts val="420"/>
              </a:spcAft>
              <a:buClr>
                <a:srgbClr val="3333cc"/>
              </a:buClr>
              <a:buFont typeface="Symbol" charset="2"/>
              <a:buChar char=""/>
            </a:pPr>
            <a:r>
              <a:rPr b="0" lang="es-ES_tradnl" sz="2800" spc="-1" strike="noStrike">
                <a:solidFill>
                  <a:schemeClr val="accent2"/>
                </a:solidFill>
                <a:latin typeface="Arial"/>
              </a:rPr>
              <a:t>Deshabituación con el estímulo A: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  <a:p>
            <a:pPr lvl="1" marL="743040" indent="-285840">
              <a:lnSpc>
                <a:spcPct val="115000"/>
              </a:lnSpc>
              <a:spcAft>
                <a:spcPts val="420"/>
              </a:spcAft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</a:rPr>
              <a:t>Eso significa que se habían fijado como figura en la silueta B, como los adultos.</a:t>
            </a:r>
            <a:endParaRPr b="0" lang="en-US" sz="2800" spc="-1" strike="noStrike">
              <a:solidFill>
                <a:srgbClr val="75756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Tema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370</TotalTime>
  <Application>LibreOffice/7.5.3.2$Windows_X86_64 LibreOffice_project/9f56dff12ba03b9acd7730a5a481eea045e468f3</Application>
  <AppVersion>15.0000</AppVersion>
  <Words>1868</Words>
  <Paragraphs>183</Paragraphs>
  <Company>TSC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2005-11-29T09:44:24Z</dcterms:created>
  <dc:creator>Juan</dc:creator>
  <dc:description/>
  <dc:language>es-ES</dc:language>
  <cp:lastModifiedBy/>
  <dcterms:modified xsi:type="dcterms:W3CDTF">2023-10-06T21:25:50Z</dcterms:modified>
  <cp:revision>18</cp:revision>
  <dc:subject/>
  <dc:title>Nuevas marcas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30</vt:i4>
  </property>
</Properties>
</file>