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9" r:id="rId3"/>
    <p:sldId id="257" r:id="rId4"/>
    <p:sldId id="272" r:id="rId5"/>
    <p:sldId id="259" r:id="rId6"/>
    <p:sldId id="265" r:id="rId7"/>
    <p:sldId id="270" r:id="rId8"/>
    <p:sldId id="263" r:id="rId9"/>
    <p:sldId id="266" r:id="rId10"/>
    <p:sldId id="271" r:id="rId11"/>
    <p:sldId id="280" r:id="rId12"/>
    <p:sldId id="273" r:id="rId13"/>
    <p:sldId id="274" r:id="rId14"/>
    <p:sldId id="278" r:id="rId15"/>
    <p:sldId id="287" r:id="rId16"/>
    <p:sldId id="281" r:id="rId17"/>
    <p:sldId id="282" r:id="rId18"/>
    <p:sldId id="283" r:id="rId19"/>
    <p:sldId id="284" r:id="rId20"/>
    <p:sldId id="299" r:id="rId21"/>
    <p:sldId id="300" r:id="rId22"/>
    <p:sldId id="289" r:id="rId23"/>
    <p:sldId id="291" r:id="rId24"/>
    <p:sldId id="292" r:id="rId25"/>
    <p:sldId id="301" r:id="rId26"/>
    <p:sldId id="293" r:id="rId27"/>
    <p:sldId id="294" r:id="rId28"/>
    <p:sldId id="295" r:id="rId29"/>
    <p:sldId id="296" r:id="rId30"/>
    <p:sldId id="290" r:id="rId31"/>
    <p:sldId id="268"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4D4D4D"/>
    <a:srgbClr val="777777"/>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80" autoAdjust="0"/>
  </p:normalViewPr>
  <p:slideViewPr>
    <p:cSldViewPr>
      <p:cViewPr varScale="1">
        <p:scale>
          <a:sx n="55" d="100"/>
          <a:sy n="55" d="100"/>
        </p:scale>
        <p:origin x="-1195"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0"/>
    </p:cViewPr>
  </p:sorterViewPr>
  <p:notesViewPr>
    <p:cSldViewPr>
      <p:cViewPr varScale="1">
        <p:scale>
          <a:sx n="49" d="100"/>
          <a:sy n="49" d="100"/>
        </p:scale>
        <p:origin x="-2270"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1DB09-E6CD-4A09-B027-DE6A0359FB3C}" type="datetimeFigureOut">
              <a:rPr lang="es-ES_tradnl" smtClean="0"/>
              <a:pPr/>
              <a:t>29/11/2012</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BC887-0B8F-4DF3-8D8B-40394FDF2649}"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csi.org/about/icsi_histo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El programa de salud infantil,</a:t>
            </a:r>
            <a:r>
              <a:rPr lang="es-ES_tradnl" baseline="0" dirty="0" smtClean="0"/>
              <a:t> las revisiones del niño sano, el PSI,… es la estrella de la atención primaria pediátrica.</a:t>
            </a:r>
          </a:p>
          <a:p>
            <a:r>
              <a:rPr lang="es-ES_tradnl" baseline="0" dirty="0" smtClean="0"/>
              <a:t>Desde los comienzos del modelo sanitario que dio lugar a los centros de salud, con la Ley General de Sanidad en 1986, hemos tenido claro que la medicina preventiva es uno de los principales objetivos de la pediatría ambulatoria.</a:t>
            </a:r>
          </a:p>
          <a:p>
            <a:r>
              <a:rPr lang="es-ES_tradnl" baseline="0" dirty="0" smtClean="0"/>
              <a:t>En los últimos tiempos, no obstante, han surgido múltiples preguntas, voces detractoras, e incluso autoridades sanitarias que ponen en tela de juicio que estas actividades se tengan que realizar en las consultas </a:t>
            </a:r>
            <a:r>
              <a:rPr lang="es-ES_tradnl" baseline="0" dirty="0" smtClean="0"/>
              <a:t>de pediatría</a:t>
            </a:r>
            <a:r>
              <a:rPr lang="es-ES_tradnl" baseline="0" dirty="0" smtClean="0"/>
              <a:t>.</a:t>
            </a:r>
          </a:p>
          <a:p>
            <a:r>
              <a:rPr lang="es-ES_tradnl" baseline="0" dirty="0" smtClean="0"/>
              <a:t>El título de esta charla platea 3 preguntas operativas sobre el PSI.</a:t>
            </a:r>
          </a:p>
          <a:p>
            <a:r>
              <a:rPr lang="es-ES_tradnl" baseline="0" dirty="0" smtClean="0"/>
              <a:t>Pero hay preguntas más de fondo…</a:t>
            </a:r>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10</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a:noFill/>
          <a:ln/>
        </p:spPr>
        <p:txBody>
          <a:bodyPr/>
          <a:lstStyle/>
          <a:p>
            <a:pPr>
              <a:buFontTx/>
              <a:buChar char="-"/>
            </a:pPr>
            <a:r>
              <a:rPr lang="es-ES" dirty="0" smtClean="0"/>
              <a:t>El rendimiento de los exámenes físicos rutinarios anuales </a:t>
            </a:r>
            <a:r>
              <a:rPr lang="es-ES" dirty="0" smtClean="0"/>
              <a:t>es </a:t>
            </a:r>
            <a:r>
              <a:rPr lang="es-ES" dirty="0" smtClean="0"/>
              <a:t>pequeño; se objetivan hallazgos anormales no conocidos previamente en el 1,5 % de los lactantes, 2,5 % de los preescolares, y 4 % de los escolares. La mayoría son hallazgos menores, detectables por otros medios, por lo que se considera que su realización sistemática no es eficaz y tiene escaso valor como prueba de cribado.</a:t>
            </a:r>
          </a:p>
        </p:txBody>
      </p:sp>
      <p:sp>
        <p:nvSpPr>
          <p:cNvPr id="27652" name="3 Marcador de número de diapositiva"/>
          <p:cNvSpPr>
            <a:spLocks noGrp="1"/>
          </p:cNvSpPr>
          <p:nvPr>
            <p:ph type="sldNum" sz="quarter" idx="5"/>
          </p:nvPr>
        </p:nvSpPr>
        <p:spPr>
          <a:noFill/>
        </p:spPr>
        <p:txBody>
          <a:bodyPr/>
          <a:lstStyle/>
          <a:p>
            <a:fld id="{29E40648-7707-4919-9B54-A8A5B8360A0D}" type="slidenum">
              <a:rPr lang="es-ES" smtClean="0"/>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12</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13</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En los estudios en que se comparan los resultados en salud, en eficiencia, en satisfacción de los usuarios, no se encuentra una respuesta clara a esta cuestión. Pero sí que está claro que la mayor parte de las actividades preventivas,</a:t>
            </a:r>
            <a:r>
              <a:rPr lang="es-ES_tradnl" baseline="0" dirty="0" smtClean="0"/>
              <a:t> sobre todo las de consejo y hábitos saludables son competencia clara de los cuidados enfermeros. La evaluación física no se ha mostrado eficiente en todas las citas del programa PSI, sino en algunos momentos clave del desarrollo infantil. Por tanto, de acuerdo con las características de población, sobrecarga asistencial, competencias y preferencias de los profesionales, es cada equipo pediátrico el que debe distribuir cuáles visitas debe realizar cada uno y si conviene o no que alguna de ellas sea conjunta.</a:t>
            </a:r>
          </a:p>
          <a:p>
            <a:r>
              <a:rPr lang="es-ES_tradnl" baseline="0" dirty="0" smtClean="0"/>
              <a:t>No hay que olvidar tampoco, que hay actividades preventivas que sería mas eficiente realizarlas desde el ámbito comunitario, y no necesariamente por profesionales sanitarios, por ejemplo actividades de seguridad vial organizadas por ayuntamientos, formación e información sobre sexualidad en las escuelas/institutos, charlas sobre alimentación y consumo organizadas por organizaciones de consumidores, </a:t>
            </a:r>
            <a:r>
              <a:rPr lang="es-ES_tradnl" baseline="0" dirty="0" err="1" smtClean="0"/>
              <a:t>etc</a:t>
            </a:r>
            <a:r>
              <a:rPr lang="es-ES_tradnl" baseline="0" dirty="0" smtClean="0"/>
              <a:t>…</a:t>
            </a:r>
            <a:endParaRPr lang="es-ES_tradnl"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14</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a:noFill/>
          <a:ln/>
        </p:spPr>
        <p:txBody>
          <a:bodyPr/>
          <a:lstStyle/>
          <a:p>
            <a:r>
              <a:rPr lang="es-ES" dirty="0" smtClean="0"/>
              <a:t>Se realizó una búsqueda que</a:t>
            </a:r>
            <a:r>
              <a:rPr lang="es-ES" baseline="0" dirty="0" smtClean="0"/>
              <a:t> respondiera a la pregunta “</a:t>
            </a:r>
            <a:r>
              <a:rPr lang="es-ES" sz="1200" kern="1200" dirty="0" smtClean="0">
                <a:solidFill>
                  <a:schemeClr val="tx1"/>
                </a:solidFill>
                <a:latin typeface="+mn-lt"/>
                <a:ea typeface="+mn-ea"/>
                <a:cs typeface="+mn-cs"/>
              </a:rPr>
              <a:t>¿En niños sanos (población) la disminución en el número de controles de salud (intervención) comparada con la secuencia estándar (comparación) provoca consecuencias sobre su salud (resultado)?”</a:t>
            </a:r>
          </a:p>
          <a:p>
            <a:r>
              <a:rPr lang="es-ES" sz="1200" kern="1200" dirty="0" smtClean="0">
                <a:solidFill>
                  <a:schemeClr val="tx1"/>
                </a:solidFill>
                <a:latin typeface="+mn-lt"/>
                <a:ea typeface="+mn-ea"/>
                <a:cs typeface="+mn-cs"/>
              </a:rPr>
              <a:t>Los estudios encontrados no encuentran diferencias en resultados en salud al disminuir el número de visitas.</a:t>
            </a:r>
            <a:endParaRPr lang="es-ES" dirty="0" smtClean="0"/>
          </a:p>
        </p:txBody>
      </p:sp>
      <p:sp>
        <p:nvSpPr>
          <p:cNvPr id="32772" name="3 Marcador de número de diapositiva"/>
          <p:cNvSpPr>
            <a:spLocks noGrp="1"/>
          </p:cNvSpPr>
          <p:nvPr>
            <p:ph type="sldNum" sz="quarter" idx="5"/>
          </p:nvPr>
        </p:nvSpPr>
        <p:spPr>
          <a:noFill/>
        </p:spPr>
        <p:txBody>
          <a:bodyPr/>
          <a:lstStyle/>
          <a:p>
            <a:fld id="{9E21DAF3-4963-4D93-8482-04C10E391247}" type="slidenum">
              <a:rPr lang="es-ES" smtClean="0"/>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a:noFill/>
          <a:ln/>
        </p:spPr>
        <p:txBody>
          <a:bodyPr/>
          <a:lstStyle/>
          <a:p>
            <a:r>
              <a:rPr lang="es-ES" dirty="0" smtClean="0"/>
              <a:t>Cuando consultamos qué calendario de visitas de los distintos programas de salud infantil seguidos en las instituciones más prestigiosas, encontramos grandes discrepancias:</a:t>
            </a:r>
          </a:p>
          <a:p>
            <a:r>
              <a:rPr lang="es-ES" dirty="0" smtClean="0"/>
              <a:t>El</a:t>
            </a:r>
            <a:r>
              <a:rPr lang="es-ES" baseline="0" dirty="0" smtClean="0"/>
              <a:t> programa </a:t>
            </a:r>
            <a:r>
              <a:rPr lang="es-ES" baseline="0" dirty="0" err="1" smtClean="0"/>
              <a:t>Bright</a:t>
            </a:r>
            <a:r>
              <a:rPr lang="es-ES" baseline="0" dirty="0" smtClean="0"/>
              <a:t> </a:t>
            </a:r>
            <a:r>
              <a:rPr lang="es-ES" baseline="0" dirty="0" err="1" smtClean="0"/>
              <a:t>Futures</a:t>
            </a:r>
            <a:r>
              <a:rPr lang="es-ES" baseline="0" dirty="0" smtClean="0"/>
              <a:t>, adoptado por la AAP, propone 23 visitas hasta los 14 años,…</a:t>
            </a:r>
            <a:endParaRPr lang="es-ES" dirty="0" smtClean="0"/>
          </a:p>
        </p:txBody>
      </p:sp>
      <p:sp>
        <p:nvSpPr>
          <p:cNvPr id="37892" name="3 Marcador de número de diapositiva"/>
          <p:cNvSpPr>
            <a:spLocks noGrp="1"/>
          </p:cNvSpPr>
          <p:nvPr>
            <p:ph type="sldNum" sz="quarter" idx="5"/>
          </p:nvPr>
        </p:nvSpPr>
        <p:spPr>
          <a:noFill/>
        </p:spPr>
        <p:txBody>
          <a:bodyPr/>
          <a:lstStyle/>
          <a:p>
            <a:fld id="{EC1BDB28-487F-4006-BBC9-7B904C6373BC}" type="slidenum">
              <a:rPr lang="es-ES" smtClean="0"/>
              <a:pPr/>
              <a:t>16</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a:noFill/>
          <a:ln/>
        </p:spPr>
        <p:txBody>
          <a:bodyPr/>
          <a:lstStyle/>
          <a:p>
            <a:r>
              <a:rPr lang="es-ES" baseline="0" dirty="0" smtClean="0"/>
              <a:t>…mientras que el ICSI, también estadounidense propone solo 10.</a:t>
            </a:r>
            <a:endParaRPr lang="en-US" dirty="0" smtClean="0"/>
          </a:p>
          <a:p>
            <a:r>
              <a:rPr lang="es-ES" dirty="0" err="1" smtClean="0"/>
              <a:t>Institute</a:t>
            </a:r>
            <a:r>
              <a:rPr lang="es-ES" dirty="0" smtClean="0"/>
              <a:t> </a:t>
            </a:r>
            <a:r>
              <a:rPr lang="es-ES" dirty="0" err="1" smtClean="0"/>
              <a:t>for</a:t>
            </a:r>
            <a:r>
              <a:rPr lang="es-ES" dirty="0" smtClean="0"/>
              <a:t> </a:t>
            </a:r>
            <a:r>
              <a:rPr lang="es-ES" dirty="0" err="1" smtClean="0"/>
              <a:t>Clinical</a:t>
            </a:r>
            <a:r>
              <a:rPr lang="es-ES" dirty="0" smtClean="0"/>
              <a:t> </a:t>
            </a:r>
            <a:r>
              <a:rPr lang="es-ES" dirty="0" err="1" smtClean="0"/>
              <a:t>Systems</a:t>
            </a:r>
            <a:r>
              <a:rPr lang="es-ES" dirty="0" smtClean="0"/>
              <a:t> </a:t>
            </a:r>
            <a:r>
              <a:rPr lang="es-ES" dirty="0" err="1" smtClean="0"/>
              <a:t>Improvement</a:t>
            </a:r>
            <a:r>
              <a:rPr lang="es-ES" dirty="0" smtClean="0"/>
              <a:t> (ICSI) (Instituto para la Mejora de los sistemas clínicos) </a:t>
            </a:r>
            <a:r>
              <a:rPr lang="en-US" dirty="0" err="1" smtClean="0"/>
              <a:t>es</a:t>
            </a:r>
            <a:r>
              <a:rPr lang="en-US" dirty="0" smtClean="0"/>
              <a:t> </a:t>
            </a:r>
            <a:r>
              <a:rPr lang="en-US" dirty="0" err="1" smtClean="0"/>
              <a:t>una</a:t>
            </a:r>
            <a:r>
              <a:rPr lang="en-US" dirty="0" smtClean="0"/>
              <a:t> o</a:t>
            </a:r>
            <a:r>
              <a:rPr lang="es-ES" dirty="0" err="1" smtClean="0"/>
              <a:t>rganización</a:t>
            </a:r>
            <a:r>
              <a:rPr lang="es-ES" dirty="0" smtClean="0"/>
              <a:t> sanitaria que comprende al </a:t>
            </a:r>
            <a:r>
              <a:rPr lang="es-ES" dirty="0" smtClean="0">
                <a:hlinkClick r:id="rId3"/>
              </a:rPr>
              <a:t>85% de los médicos de Minnesota</a:t>
            </a:r>
            <a:r>
              <a:rPr lang="es-ES" dirty="0" smtClean="0"/>
              <a:t> (Estados Unidos). Tiene como misión "defender la causa de la calidad de los cuidados de salud y acelerar mejoras en la provisión de cuidados sanitarios a la población". </a:t>
            </a:r>
          </a:p>
          <a:p>
            <a:endParaRPr lang="es-ES" dirty="0" smtClean="0"/>
          </a:p>
        </p:txBody>
      </p:sp>
      <p:sp>
        <p:nvSpPr>
          <p:cNvPr id="38916" name="3 Marcador de número de diapositiva"/>
          <p:cNvSpPr>
            <a:spLocks noGrp="1"/>
          </p:cNvSpPr>
          <p:nvPr>
            <p:ph type="sldNum" sz="quarter" idx="5"/>
          </p:nvPr>
        </p:nvSpPr>
        <p:spPr>
          <a:noFill/>
        </p:spPr>
        <p:txBody>
          <a:bodyPr/>
          <a:lstStyle/>
          <a:p>
            <a:fld id="{4FF07C3A-371F-4874-8359-D662CD11C0DB}" type="slidenum">
              <a:rPr lang="es-ES" smtClean="0"/>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a:noFill/>
          <a:ln/>
        </p:spPr>
        <p:txBody>
          <a:bodyPr/>
          <a:lstStyle/>
          <a:p>
            <a:r>
              <a:rPr lang="es-ES" dirty="0" smtClean="0"/>
              <a:t>En el Reino Unido, el NHS plantea la realización tan solo de 8 visitas hasta los 14 años, dos de ellas solo para vacunar,</a:t>
            </a:r>
            <a:r>
              <a:rPr lang="es-ES" baseline="0" dirty="0" smtClean="0"/>
              <a:t> y son todas ellas realizadas por </a:t>
            </a:r>
            <a:r>
              <a:rPr lang="es-ES" i="1" baseline="0" dirty="0" err="1" smtClean="0"/>
              <a:t>health</a:t>
            </a:r>
            <a:r>
              <a:rPr lang="es-ES" i="1" baseline="0" dirty="0" smtClean="0"/>
              <a:t> </a:t>
            </a:r>
            <a:r>
              <a:rPr lang="es-ES" i="1" baseline="0" dirty="0" err="1" smtClean="0"/>
              <a:t>visitors</a:t>
            </a:r>
            <a:r>
              <a:rPr lang="es-ES" i="1" baseline="0" dirty="0" smtClean="0"/>
              <a:t> </a:t>
            </a:r>
            <a:r>
              <a:rPr lang="es-ES" baseline="0" dirty="0" smtClean="0"/>
              <a:t>(enfermeras).</a:t>
            </a:r>
            <a:endParaRPr lang="es-ES" dirty="0" smtClean="0"/>
          </a:p>
        </p:txBody>
      </p:sp>
      <p:sp>
        <p:nvSpPr>
          <p:cNvPr id="39940" name="3 Marcador de número de diapositiva"/>
          <p:cNvSpPr>
            <a:spLocks noGrp="1"/>
          </p:cNvSpPr>
          <p:nvPr>
            <p:ph type="sldNum" sz="quarter" idx="5"/>
          </p:nvPr>
        </p:nvSpPr>
        <p:spPr>
          <a:noFill/>
        </p:spPr>
        <p:txBody>
          <a:bodyPr/>
          <a:lstStyle/>
          <a:p>
            <a:fld id="{D561AD06-2658-48B1-9609-0D404ED62875}" type="slidenum">
              <a:rPr lang="es-ES" smtClean="0"/>
              <a:pPr/>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a:noFill/>
          <a:ln/>
        </p:spPr>
        <p:txBody>
          <a:bodyPr/>
          <a:lstStyle/>
          <a:p>
            <a:r>
              <a:rPr lang="en-US" dirty="0" smtClean="0"/>
              <a:t>-</a:t>
            </a:r>
            <a:r>
              <a:rPr lang="es-ES_tradnl" noProof="0" dirty="0" smtClean="0"/>
              <a:t>El </a:t>
            </a:r>
            <a:r>
              <a:rPr lang="es-ES_tradnl" noProof="0" dirty="0" err="1" smtClean="0"/>
              <a:t>Rourke</a:t>
            </a:r>
            <a:r>
              <a:rPr lang="es-ES_tradnl" noProof="0" dirty="0" smtClean="0"/>
              <a:t> </a:t>
            </a:r>
            <a:r>
              <a:rPr lang="es-ES_tradnl" noProof="0" dirty="0" err="1" smtClean="0"/>
              <a:t>Baby</a:t>
            </a:r>
            <a:r>
              <a:rPr lang="es-ES_tradnl" noProof="0" dirty="0" smtClean="0"/>
              <a:t> Record (RBR) es el programa que se sigue en </a:t>
            </a:r>
            <a:r>
              <a:rPr lang="es-ES_tradnl" baseline="0" noProof="0" dirty="0" smtClean="0"/>
              <a:t>Canadá, y se aplica hasta niños de 5 años. En 2009 proponían 8 visitas y cuatro más opcionales, que en la versión de 2011 han aumentado a 9 al pasar la visita de opcional a fija la visita el mes de vida.</a:t>
            </a:r>
            <a:endParaRPr lang="es-ES_tradnl" noProof="0" dirty="0" smtClean="0"/>
          </a:p>
          <a:p>
            <a:r>
              <a:rPr lang="es-ES_tradnl" noProof="0" dirty="0" smtClean="0"/>
              <a:t>Hasta los 5 el ICSI propone 7.</a:t>
            </a:r>
          </a:p>
          <a:p>
            <a:r>
              <a:rPr lang="es-ES_tradnl" noProof="0" dirty="0" smtClean="0"/>
              <a:t>Las demás organizaciones comparadas, aunque hayan actualizado</a:t>
            </a:r>
            <a:r>
              <a:rPr lang="es-ES_tradnl" baseline="0" noProof="0" dirty="0" smtClean="0"/>
              <a:t> sus documentos no han cambiado el número de visitas recomendadas.</a:t>
            </a:r>
            <a:endParaRPr lang="es-ES_tradnl" noProof="0" dirty="0" smtClean="0"/>
          </a:p>
        </p:txBody>
      </p:sp>
      <p:sp>
        <p:nvSpPr>
          <p:cNvPr id="40964" name="3 Marcador de número de diapositiva"/>
          <p:cNvSpPr>
            <a:spLocks noGrp="1"/>
          </p:cNvSpPr>
          <p:nvPr>
            <p:ph type="sldNum" sz="quarter" idx="5"/>
          </p:nvPr>
        </p:nvSpPr>
        <p:spPr>
          <a:noFill/>
        </p:spPr>
        <p:txBody>
          <a:bodyPr/>
          <a:lstStyle/>
          <a:p>
            <a:fld id="{8641673F-4AA7-4155-8C0B-3E4D01736BEC}" type="slidenum">
              <a:rPr lang="es-ES" smtClean="0"/>
              <a:pPr/>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¿para qué sirve el PSI? ¿para quién es, cuál</a:t>
            </a:r>
            <a:r>
              <a:rPr lang="es-ES_tradnl" baseline="0" dirty="0" smtClean="0"/>
              <a:t> es nuestra población diana?</a:t>
            </a:r>
            <a:endParaRPr lang="es-ES_tradnl"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a:noFill/>
          <a:ln/>
        </p:spPr>
        <p:txBody>
          <a:bodyPr/>
          <a:lstStyle/>
          <a:p>
            <a:r>
              <a:rPr lang="es-ES" sz="1200" kern="1200" dirty="0" smtClean="0">
                <a:solidFill>
                  <a:schemeClr val="tx1"/>
                </a:solidFill>
                <a:latin typeface="+mn-lt"/>
                <a:ea typeface="+mn-ea"/>
                <a:cs typeface="+mn-cs"/>
              </a:rPr>
              <a:t>En el ámbito nacional las recomendaciones de los PSI difieren por comunidades autónomas tanto en su contenido como en su organización.</a:t>
            </a:r>
          </a:p>
          <a:p>
            <a:r>
              <a:rPr lang="es-ES" sz="1200" kern="1200" dirty="0" smtClean="0">
                <a:solidFill>
                  <a:schemeClr val="tx1"/>
                </a:solidFill>
                <a:latin typeface="+mn-lt"/>
                <a:ea typeface="+mn-ea"/>
                <a:cs typeface="+mn-cs"/>
              </a:rPr>
              <a:t>El grupo </a:t>
            </a:r>
            <a:r>
              <a:rPr lang="es-ES" sz="1200" kern="1200" dirty="0" err="1" smtClean="0">
                <a:solidFill>
                  <a:schemeClr val="tx1"/>
                </a:solidFill>
                <a:latin typeface="+mn-lt"/>
                <a:ea typeface="+mn-ea"/>
                <a:cs typeface="+mn-cs"/>
              </a:rPr>
              <a:t>PrevInfad</a:t>
            </a:r>
            <a:r>
              <a:rPr lang="es-ES" sz="1200" kern="1200" baseline="30000" dirty="0" smtClean="0">
                <a:solidFill>
                  <a:schemeClr val="tx1"/>
                </a:solidFill>
                <a:latin typeface="+mn-lt"/>
                <a:ea typeface="+mn-ea"/>
                <a:cs typeface="+mn-cs"/>
              </a:rPr>
              <a:t> </a:t>
            </a:r>
            <a:r>
              <a:rPr lang="es-ES" sz="1200" kern="1200" baseline="0" dirty="0" smtClean="0">
                <a:solidFill>
                  <a:schemeClr val="tx1"/>
                </a:solidFill>
                <a:latin typeface="+mn-lt"/>
                <a:ea typeface="+mn-ea"/>
                <a:cs typeface="+mn-cs"/>
              </a:rPr>
              <a:t> en el manual actualizado en 2011 propone </a:t>
            </a:r>
            <a:r>
              <a:rPr lang="es-ES" sz="1200" kern="1200" dirty="0" smtClean="0">
                <a:solidFill>
                  <a:schemeClr val="tx1"/>
                </a:solidFill>
                <a:latin typeface="+mn-lt"/>
                <a:ea typeface="+mn-ea"/>
                <a:cs typeface="+mn-cs"/>
              </a:rPr>
              <a:t>un total de 10 visitas entre los 0 y 14 años, más una prenatal y otra entre los 16 y 18 años. </a:t>
            </a:r>
          </a:p>
        </p:txBody>
      </p:sp>
      <p:sp>
        <p:nvSpPr>
          <p:cNvPr id="41988" name="3 Marcador de número de diapositiva"/>
          <p:cNvSpPr>
            <a:spLocks noGrp="1"/>
          </p:cNvSpPr>
          <p:nvPr>
            <p:ph type="sldNum" sz="quarter" idx="5"/>
          </p:nvPr>
        </p:nvSpPr>
        <p:spPr>
          <a:noFill/>
        </p:spPr>
        <p:txBody>
          <a:bodyPr/>
          <a:lstStyle/>
          <a:p>
            <a:fld id="{91A21851-E50C-406B-8840-0D051C3D8D84}" type="slidenum">
              <a:rPr lang="es-ES" smtClean="0"/>
              <a:pPr/>
              <a:t>20</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PSI de la AEPap propuso en el año 2009 una secuencia similar,</a:t>
            </a:r>
            <a:r>
              <a:rPr lang="es-ES" sz="1200" kern="1200" baseline="0" dirty="0" smtClean="0">
                <a:solidFill>
                  <a:schemeClr val="tx1"/>
                </a:solidFill>
                <a:latin typeface="+mn-lt"/>
                <a:ea typeface="+mn-ea"/>
                <a:cs typeface="+mn-cs"/>
              </a:rPr>
              <a:t> con tres</a:t>
            </a:r>
            <a:r>
              <a:rPr lang="es-ES" sz="1200" kern="1200" dirty="0" smtClean="0">
                <a:solidFill>
                  <a:schemeClr val="tx1"/>
                </a:solidFill>
                <a:latin typeface="+mn-lt"/>
                <a:ea typeface="+mn-ea"/>
                <a:cs typeface="+mn-cs"/>
              </a:rPr>
              <a:t> controles más, a</a:t>
            </a:r>
            <a:r>
              <a:rPr lang="es-ES" sz="1200" kern="1200" baseline="0" dirty="0" smtClean="0">
                <a:solidFill>
                  <a:schemeClr val="tx1"/>
                </a:solidFill>
                <a:latin typeface="+mn-lt"/>
                <a:ea typeface="+mn-ea"/>
                <a:cs typeface="+mn-cs"/>
              </a:rPr>
              <a:t> los 9 meses</a:t>
            </a:r>
            <a:r>
              <a:rPr lang="es-ES" sz="1200" kern="1200" dirty="0" smtClean="0">
                <a:solidFill>
                  <a:schemeClr val="tx1"/>
                </a:solidFill>
                <a:latin typeface="+mn-lt"/>
                <a:ea typeface="+mn-ea"/>
                <a:cs typeface="+mn-cs"/>
              </a:rPr>
              <a:t>, uno más entre los 2 y los 4 años y otro más entre los 6 y 14 años.  </a:t>
            </a:r>
          </a:p>
          <a:p>
            <a:endParaRPr lang="es-ES" dirty="0" smtClean="0"/>
          </a:p>
        </p:txBody>
      </p:sp>
      <p:sp>
        <p:nvSpPr>
          <p:cNvPr id="43012" name="3 Marcador de número de diapositiva"/>
          <p:cNvSpPr>
            <a:spLocks noGrp="1"/>
          </p:cNvSpPr>
          <p:nvPr>
            <p:ph type="sldNum" sz="quarter" idx="5"/>
          </p:nvPr>
        </p:nvSpPr>
        <p:spPr>
          <a:noFill/>
        </p:spPr>
        <p:txBody>
          <a:bodyPr/>
          <a:lstStyle/>
          <a:p>
            <a:fld id="{1B26EC35-7128-46EE-B882-3F735A8D9F63}" type="slidenum">
              <a:rPr lang="es-ES" smtClean="0"/>
              <a:pPr/>
              <a:t>21</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a:noFill/>
          <a:ln/>
        </p:spPr>
        <p:txBody>
          <a:bodyPr/>
          <a:lstStyle/>
          <a:p>
            <a:r>
              <a:rPr lang="es-ES" dirty="0" smtClean="0"/>
              <a:t>Por lo tanto, en cuanto al número de visitas no teníamos evidencias, pero es que tampoco tenemos consenso</a:t>
            </a:r>
          </a:p>
        </p:txBody>
      </p:sp>
      <p:sp>
        <p:nvSpPr>
          <p:cNvPr id="45060" name="3 Marcador de número de diapositiva"/>
          <p:cNvSpPr>
            <a:spLocks noGrp="1"/>
          </p:cNvSpPr>
          <p:nvPr>
            <p:ph type="sldNum" sz="quarter" idx="5"/>
          </p:nvPr>
        </p:nvSpPr>
        <p:spPr>
          <a:noFill/>
        </p:spPr>
        <p:txBody>
          <a:bodyPr/>
          <a:lstStyle/>
          <a:p>
            <a:fld id="{D3A41051-5581-4D9A-8873-75BD358C0FE7}" type="slidenum">
              <a:rPr lang="es-ES" smtClean="0"/>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Como era de esperar,</a:t>
            </a:r>
            <a:r>
              <a:rPr lang="es-ES_tradnl" baseline="0" dirty="0" smtClean="0"/>
              <a:t> el consenso en el número de controles en las distintas CCAA varía considerablemente. Hay homogeneidad en otros aspectos, pero también se han visto ineficiencias en algunos contenidos por aplicar más intervenciones de las recomendadas y a más grupos etarios de los necesarios. </a:t>
            </a:r>
            <a:endParaRPr lang="es-ES_tradnl"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23</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A </a:t>
            </a:r>
            <a:r>
              <a:rPr lang="es-ES_tradnl" dirty="0" smtClean="0"/>
              <a:t>modo de ejemplo, esta es la propuesta de la comunidad de Madrid</a:t>
            </a:r>
            <a:r>
              <a:rPr lang="es-ES_tradnl" baseline="0" dirty="0" smtClean="0"/>
              <a:t> de la Cartera de Servicios Estandarizados, que es un documento de consenso de abril de 2012, y que define además qué profesional va a realizar cada control.</a:t>
            </a:r>
            <a:endParaRPr lang="es-ES_tradnl"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28</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Este otro esquema, es una actualización del que se presentó como propuesta de mínimos en el curso de la AEPap en 2011.</a:t>
            </a:r>
            <a:r>
              <a:rPr lang="es-ES_tradnl" baseline="0" dirty="0" smtClean="0"/>
              <a:t> Este esquema integra el número de visitas, las actividades mínimas a realizar y el profesional que las puede realizar.</a:t>
            </a:r>
          </a:p>
          <a:p>
            <a:endParaRPr lang="es-ES_tradnl"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29</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a:noFill/>
          <a:ln/>
        </p:spPr>
        <p:txBody>
          <a:bodyPr/>
          <a:lstStyle/>
          <a:p>
            <a:r>
              <a:rPr lang="es-ES" dirty="0" smtClean="0"/>
              <a:t>Nuestra propuesta es que para</a:t>
            </a:r>
            <a:r>
              <a:rPr lang="es-ES" baseline="0" dirty="0" smtClean="0"/>
              <a:t> conseguir la máxima eficiencia, se reduzcan las visitas a las mínimas necesarias para asegurar la realización de las actividades que han demostrado ser eficaces y que se hagan coincidir con los momentos en los que hace falta aplicar el calendario </a:t>
            </a:r>
            <a:r>
              <a:rPr lang="es-ES" baseline="0" dirty="0" err="1" smtClean="0"/>
              <a:t>vacunal</a:t>
            </a:r>
            <a:r>
              <a:rPr lang="es-ES" baseline="0" dirty="0" smtClean="0"/>
              <a:t>.</a:t>
            </a:r>
          </a:p>
          <a:p>
            <a:r>
              <a:rPr lang="es-ES" dirty="0" smtClean="0"/>
              <a:t>Tener</a:t>
            </a:r>
            <a:r>
              <a:rPr lang="es-ES" baseline="0" dirty="0" smtClean="0"/>
              <a:t> muy en cuenta los recursos de los que se dispone, lo que puede hacer aconsejable hacer mas controles a los pacientes de riesgo, y menos a los de menos riesgo.</a:t>
            </a:r>
          </a:p>
          <a:p>
            <a:r>
              <a:rPr lang="es-ES" baseline="0" dirty="0" smtClean="0"/>
              <a:t>Aplicar también el criterio de eficiencia y recursos disponibles al reparto de profesional adecuado para realizar los controles.</a:t>
            </a:r>
          </a:p>
          <a:p>
            <a:r>
              <a:rPr lang="es-ES" baseline="0" dirty="0" smtClean="0"/>
              <a:t>Pensar además en que hay intervenciones preventivas que pueden salir del esquema del PSI y ser tanto o más efectivas: </a:t>
            </a:r>
            <a:r>
              <a:rPr lang="es-ES" sz="1200" kern="1200" dirty="0" smtClean="0">
                <a:solidFill>
                  <a:schemeClr val="tx1"/>
                </a:solidFill>
                <a:latin typeface="+mn-lt"/>
                <a:ea typeface="+mn-ea"/>
                <a:cs typeface="+mn-cs"/>
              </a:rPr>
              <a:t>atención en grupo, consejo y cribado oportunista en consultas de demanda, visitas puntuales para vacunación...</a:t>
            </a:r>
            <a:endParaRPr lang="es-ES" dirty="0" smtClean="0"/>
          </a:p>
        </p:txBody>
      </p:sp>
      <p:sp>
        <p:nvSpPr>
          <p:cNvPr id="48132" name="3 Marcador de número de diapositiva"/>
          <p:cNvSpPr>
            <a:spLocks noGrp="1"/>
          </p:cNvSpPr>
          <p:nvPr>
            <p:ph type="sldNum" sz="quarter" idx="5"/>
          </p:nvPr>
        </p:nvSpPr>
        <p:spPr>
          <a:noFill/>
        </p:spPr>
        <p:txBody>
          <a:bodyPr/>
          <a:lstStyle/>
          <a:p>
            <a:fld id="{69712C59-2EE5-4836-AE52-1A1B09A71196}" type="slidenum">
              <a:rPr lang="es-ES" smtClean="0"/>
              <a:pPr/>
              <a:t>30</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E82538F9-B854-4031-A634-AD34FB7FB5F2}" type="slidenum">
              <a:rPr lang="es-ES"/>
              <a:pPr/>
              <a:t>31</a:t>
            </a:fld>
            <a:endParaRPr lang="es-E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Las respuestas las podemos</a:t>
            </a:r>
            <a:r>
              <a:rPr lang="es-ES_tradnl" baseline="0" dirty="0" smtClean="0"/>
              <a:t> buscar</a:t>
            </a:r>
            <a:r>
              <a:rPr lang="es-ES_tradnl" dirty="0" smtClean="0"/>
              <a:t> en la explicación de</a:t>
            </a:r>
            <a:r>
              <a:rPr lang="es-ES_tradnl" baseline="0" dirty="0" smtClean="0"/>
              <a:t> en qué consiste la medicina preventiva, los campos que puede abarcar la prevención:</a:t>
            </a:r>
          </a:p>
          <a:p>
            <a:r>
              <a:rPr lang="es-ES_tradnl" baseline="0" dirty="0" smtClean="0"/>
              <a:t>En primer lugar la PREVENCIÓN PRIMARIA que es la que se ofrece a personas, en este caso niños, totalmente sanos con el objeto de evitar enfermedad. Su prototipo son las vacunas.</a:t>
            </a:r>
          </a:p>
          <a:p>
            <a:r>
              <a:rPr lang="es-ES_tradnl" baseline="0" dirty="0" smtClean="0"/>
              <a:t>La PREVENCIÓN SECUNDARIA es la que se aplica a niños y adolescentes asintomáticos pero con factores de riesgo o en la fase preclínica de una enfermedad. Sería actuar sobre factores de riesgo en un caso (por ejemplo el tabaco), y el cribado de enfermedades antes de que den síntomas (por ejemplo el cribado neonatal del hipotiroidismo).</a:t>
            </a:r>
          </a:p>
          <a:p>
            <a:r>
              <a:rPr lang="es-ES_tradnl" baseline="0" dirty="0" smtClean="0"/>
              <a:t>La PREVENCIÓN TERCIARIA sale del ámbito del PSI porque se trata de prevención sobre niños sintomáticos, enfermos, para evitar complicaciones de su enfermedad, por ejemplo la vacunación antigripal en </a:t>
            </a:r>
            <a:r>
              <a:rPr lang="es-ES_tradnl" baseline="0" dirty="0" smtClean="0"/>
              <a:t>niños con cardiopatías.</a:t>
            </a:r>
            <a:endParaRPr lang="es-ES_tradnl" baseline="0" dirty="0" smtClean="0"/>
          </a:p>
          <a:p>
            <a:r>
              <a:rPr lang="es-ES_tradnl" baseline="0" dirty="0" smtClean="0"/>
              <a:t>Y la PREVENCIÓN CUATERNARIA, cuyo concepto es nuevo y que se refiere a la prevención de los daños causados por la cascada diagnóstica ocasionada por un test de cribado positivo y la </a:t>
            </a:r>
            <a:r>
              <a:rPr lang="es-ES_tradnl" baseline="0" dirty="0" err="1" smtClean="0"/>
              <a:t>sobremedicalización</a:t>
            </a:r>
            <a:r>
              <a:rPr lang="es-ES_tradnl" baseline="0" dirty="0" smtClean="0"/>
              <a:t> de patologías detectadas por cribado y que quizá nunca hubiesen producido enfermedad. Es el abordaje de los falsos positivos, que es el principal argumento de los detractores de la medicina preventiva y es también la mayor preocupación de los que elaboran recomendaciones sobre actividades preventivas.</a:t>
            </a:r>
            <a:endParaRPr lang="es-ES_tradnl"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3</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4</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E36768F2-4111-49B7-847F-E0C80415C25C}" type="slidenum">
              <a:rPr lang="es-ES"/>
              <a:pPr/>
              <a:t>5</a:t>
            </a:fld>
            <a:endParaRPr lang="es-E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s-ES" dirty="0" smtClean="0"/>
              <a:t>De todas las actividades preventivas, algunas de tipo intervención, otras de cribado y</a:t>
            </a:r>
            <a:r>
              <a:rPr lang="es-ES" baseline="0" dirty="0" smtClean="0"/>
              <a:t> otras</a:t>
            </a:r>
            <a:r>
              <a:rPr lang="es-ES" dirty="0" smtClean="0"/>
              <a:t> de consejo breve en la consulta, solo hay un puñado de ellas en las que podemos decir que hay buena o suficiente evidencia sobre</a:t>
            </a:r>
            <a:r>
              <a:rPr lang="es-ES" baseline="0" dirty="0" smtClean="0"/>
              <a:t> su aplicación a la población general.</a:t>
            </a:r>
          </a:p>
          <a:p>
            <a:pPr eaLnBrk="1" hangingPunct="1"/>
            <a:r>
              <a:rPr lang="es-ES" baseline="0" dirty="0" smtClean="0"/>
              <a:t>Estas son las que agencias como el ICSI y la USPSTF, así como </a:t>
            </a:r>
            <a:r>
              <a:rPr lang="es-ES" baseline="0" dirty="0" err="1" smtClean="0"/>
              <a:t>PrevInfad</a:t>
            </a:r>
            <a:r>
              <a:rPr lang="es-ES" baseline="0" dirty="0" smtClean="0"/>
              <a:t>, les adjudican un grado A o B de recomendación.</a:t>
            </a:r>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108C4D13-76CF-43A2-9252-D940F91904E3}" type="slidenum">
              <a:rPr lang="es-ES"/>
              <a:pPr/>
              <a:t>6</a:t>
            </a:fld>
            <a:endParaRPr lang="es-E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s-ES" dirty="0" smtClean="0"/>
              <a:t>Pero es que además de ser pocas las actividades preventivas con alto grado de recomendación, este puede cambiar con el tiempo</a:t>
            </a:r>
            <a:r>
              <a:rPr lang="es-ES" baseline="0" dirty="0" smtClean="0"/>
              <a:t> porque l</a:t>
            </a:r>
            <a:r>
              <a:rPr lang="es-ES" dirty="0" smtClean="0"/>
              <a:t>as recomendaciones se van actualizando a la luz de nuevas investigaciones, y algunas de ellas suben en la escala de la recomendación, otras bajan, y otras salen del pozo de la evidencia insuficiente para posicionarse o para desaparecer de las recomendaciones.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El difícil establecer un alto grado de recomendación para una actividad preventiva.</a:t>
            </a:r>
          </a:p>
          <a:p>
            <a:r>
              <a:rPr lang="es-ES_tradnl" dirty="0" smtClean="0"/>
              <a:t>La máxima calidad de la evidencia en intervenciones sanitarias, sean tratamientos o actividades preventivas, vienen de</a:t>
            </a:r>
            <a:r>
              <a:rPr lang="es-ES_tradnl" baseline="0" dirty="0" smtClean="0"/>
              <a:t> ensayos clínicos aleatorizados, pero en prevención no suelen encontrarse estudios de calidad con este diseño, en ocasiones no sería siquiera ético realizarlos. Por ello, en prevención las recomendaciones se basan en otro tipo de diseños de estudio, que nos ofrece un menor nivel de evidencia. </a:t>
            </a:r>
          </a:p>
          <a:p>
            <a:r>
              <a:rPr lang="es-ES_tradnl" baseline="0" dirty="0" smtClean="0"/>
              <a:t>Por este motivo, la USPSTF ha cambiado la denominación de sus recomendaciones, hablando no de calidad o nivel de la evidencia sino de “certeza” en que el balance beneficio-riesgo es positivo (haciendo esta certeza relativamente independiente del diseño de estudio).</a:t>
            </a:r>
          </a:p>
          <a:p>
            <a:r>
              <a:rPr lang="es-ES_tradnl" baseline="0" dirty="0" smtClean="0"/>
              <a:t>Y por esto la frase ya muy repetida de que “la falta de pruebas no indica que las actividades preventivas en la infancia estén infundadas o sean ineficaces”.</a:t>
            </a:r>
          </a:p>
          <a:p>
            <a:r>
              <a:rPr lang="es-ES" sz="1200" kern="1200" dirty="0" smtClean="0">
                <a:solidFill>
                  <a:schemeClr val="tx1"/>
                </a:solidFill>
                <a:latin typeface="+mn-lt"/>
                <a:ea typeface="+mn-ea"/>
                <a:cs typeface="+mn-cs"/>
              </a:rPr>
              <a:t>Los principios que  presumen que las medidas preventivas son coste efectivas frente al coste de los cuidados individuales de la enfermedad son desconocidos en realidad. Salvo las vacunaciones y las políticas de saneamiento ambiental se desconoce el análisis de coste, beneficios y prejuicios de una gran parte de las medidas preventivas sugeridas en las consultas de atención primaria</a:t>
            </a:r>
            <a:endParaRPr lang="es-ES_tradnl" baseline="0" dirty="0" smtClean="0"/>
          </a:p>
          <a:p>
            <a:r>
              <a:rPr lang="es-ES_tradnl" baseline="0" dirty="0" smtClean="0"/>
              <a:t>Por otro lado las actividades preventivas consumen recursos humanos y tiempo. </a:t>
            </a:r>
            <a:r>
              <a:rPr lang="es-ES" sz="1200" b="0" i="0" kern="1200" baseline="0" dirty="0" smtClean="0">
                <a:solidFill>
                  <a:schemeClr val="tx1"/>
                </a:solidFill>
                <a:latin typeface="+mn-lt"/>
                <a:ea typeface="+mn-ea"/>
                <a:cs typeface="+mn-cs"/>
              </a:rPr>
              <a:t>E</a:t>
            </a:r>
            <a:r>
              <a:rPr lang="es-ES" sz="1200" b="0" i="0" kern="1200" dirty="0" smtClean="0">
                <a:solidFill>
                  <a:schemeClr val="tx1"/>
                </a:solidFill>
                <a:latin typeface="+mn-lt"/>
                <a:ea typeface="+mn-ea"/>
                <a:cs typeface="+mn-cs"/>
              </a:rPr>
              <a:t>stimamos que el tiempo necesario para atender a una población de 900 usuarios de 0 a 14 años sería de 4 horas diarias para las actividades preventivas recomendadas con fuerza A o B.</a:t>
            </a:r>
            <a:endParaRPr lang="es-ES_tradnl" b="0" i="0" dirty="0"/>
          </a:p>
        </p:txBody>
      </p:sp>
      <p:sp>
        <p:nvSpPr>
          <p:cNvPr id="4" name="3 Marcador de número de diapositiva"/>
          <p:cNvSpPr>
            <a:spLocks noGrp="1"/>
          </p:cNvSpPr>
          <p:nvPr>
            <p:ph type="sldNum" sz="quarter" idx="10"/>
          </p:nvPr>
        </p:nvSpPr>
        <p:spPr/>
        <p:txBody>
          <a:bodyPr/>
          <a:lstStyle/>
          <a:p>
            <a:fld id="{BABBC887-0B8F-4DF3-8D8B-40394FDF2649}" type="slidenum">
              <a:rPr lang="es-ES_tradnl" smtClean="0"/>
              <a:pPr/>
              <a:t>7</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9DA049-CE88-46EF-9402-0C693F7FD949}" type="slidenum">
              <a:rPr lang="es-ES"/>
              <a:pPr/>
              <a:t>8</a:t>
            </a:fld>
            <a:endParaRPr lang="es-E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s-ES" dirty="0" smtClean="0"/>
              <a:t>Cuando la evidencia es insuficiente, hay otros factores que nos pueden ayudar en la toma de decisiones: la carga de la enfermedad,</a:t>
            </a:r>
            <a:r>
              <a:rPr lang="es-ES" baseline="0" dirty="0" smtClean="0"/>
              <a:t> los posibles daños ocasionados por la propia actividad preventiva, los costes asociados a la misma, y cuál es la práctica habitual en nuestro entorno</a:t>
            </a:r>
            <a:endParaRPr lang="es-E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2CE9FE4E-1156-4AE0-B0D1-866793414B08}" type="slidenum">
              <a:rPr lang="es-ES"/>
              <a:pPr/>
              <a:t>9</a:t>
            </a:fld>
            <a:endParaRPr lang="es-E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97690A-D5EC-4437-A453-E3192610B890}" type="datetimeFigureOut">
              <a:rPr lang="es-ES_tradnl" smtClean="0"/>
              <a:pPr/>
              <a:t>29/11/2012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108F0695-9B5E-40E6-95AB-9DE1830AD1FF}"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7690A-D5EC-4437-A453-E3192610B890}" type="datetimeFigureOut">
              <a:rPr lang="es-ES_tradnl" smtClean="0"/>
              <a:pPr/>
              <a:t>29/11/2012</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F0695-9B5E-40E6-95AB-9DE1830AD1FF}"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 programa de salud infantil ¿qué, quién, cuántas veces?</a:t>
            </a:r>
            <a:endParaRPr lang="es-ES_tradn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Subtítulo"/>
          <p:cNvSpPr>
            <a:spLocks noGrp="1"/>
          </p:cNvSpPr>
          <p:nvPr>
            <p:ph type="subTitle" idx="1"/>
          </p:nvPr>
        </p:nvSpPr>
        <p:spPr>
          <a:xfrm>
            <a:off x="2051720" y="5105400"/>
            <a:ext cx="6400800" cy="1752600"/>
          </a:xfrm>
        </p:spPr>
        <p:txBody>
          <a:bodyPr>
            <a:normAutofit/>
          </a:bodyPr>
          <a:lstStyle/>
          <a:p>
            <a:r>
              <a:rPr lang="es-ES_tradnl" sz="2000" dirty="0" smtClean="0">
                <a:solidFill>
                  <a:schemeClr val="tx2">
                    <a:lumMod val="75000"/>
                  </a:schemeClr>
                </a:solidFill>
              </a:rPr>
              <a:t>María Jesús Esparza</a:t>
            </a:r>
          </a:p>
          <a:p>
            <a:r>
              <a:rPr lang="es-ES_tradnl" sz="2000" dirty="0" smtClean="0">
                <a:solidFill>
                  <a:schemeClr val="tx2">
                    <a:lumMod val="75000"/>
                  </a:schemeClr>
                </a:solidFill>
              </a:rPr>
              <a:t>Grupo </a:t>
            </a:r>
            <a:r>
              <a:rPr lang="es-ES_tradnl" sz="2000" dirty="0" err="1" smtClean="0">
                <a:solidFill>
                  <a:schemeClr val="tx2">
                    <a:lumMod val="75000"/>
                  </a:schemeClr>
                </a:solidFill>
              </a:rPr>
              <a:t>PrevInfad</a:t>
            </a:r>
            <a:r>
              <a:rPr lang="es-ES_tradnl" sz="2000" dirty="0" smtClean="0">
                <a:solidFill>
                  <a:schemeClr val="tx2">
                    <a:lumMod val="75000"/>
                  </a:schemeClr>
                </a:solidFill>
              </a:rPr>
              <a:t>/PAPPS</a:t>
            </a:r>
          </a:p>
          <a:p>
            <a:r>
              <a:rPr lang="es-ES_tradnl" sz="2000" dirty="0" smtClean="0">
                <a:solidFill>
                  <a:schemeClr val="tx2">
                    <a:lumMod val="75000"/>
                  </a:schemeClr>
                </a:solidFill>
              </a:rPr>
              <a:t>VIII jornada de pediatría de atención primaria</a:t>
            </a:r>
          </a:p>
          <a:p>
            <a:r>
              <a:rPr lang="es-ES_tradnl" sz="2000" dirty="0" smtClean="0">
                <a:solidFill>
                  <a:schemeClr val="tx2">
                    <a:lumMod val="75000"/>
                  </a:schemeClr>
                </a:solidFill>
              </a:rPr>
              <a:t>Zaragoza 30 de noviembre, 2012</a:t>
            </a:r>
            <a:endParaRPr lang="es-ES_tradnl" sz="2000" dirty="0">
              <a:solidFill>
                <a:schemeClr val="tx2">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5298638"/>
            <a:ext cx="1949202" cy="155936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63688" y="5661248"/>
            <a:ext cx="952500" cy="933450"/>
          </a:xfrm>
          <a:prstGeom prst="rect">
            <a:avLst/>
          </a:prstGeom>
          <a:noFill/>
          <a:ln w="9525">
            <a:noFill/>
            <a:miter lim="800000"/>
            <a:headEnd/>
            <a:tailEnd/>
          </a:ln>
        </p:spPr>
      </p:pic>
      <p:pic>
        <p:nvPicPr>
          <p:cNvPr id="1029" name="Picture 5" descr="Logotipo de PrevInfad"/>
          <p:cNvPicPr>
            <a:picLocks noChangeAspect="1" noChangeArrowheads="1"/>
          </p:cNvPicPr>
          <p:nvPr/>
        </p:nvPicPr>
        <p:blipFill>
          <a:blip r:embed="rId5" cstate="print"/>
          <a:srcRect/>
          <a:stretch>
            <a:fillRect/>
          </a:stretch>
        </p:blipFill>
        <p:spPr bwMode="auto">
          <a:xfrm>
            <a:off x="7020272" y="5013176"/>
            <a:ext cx="1857375" cy="8382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_tradn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Efectivas si se aplican a poblaciones de riesgo:</a:t>
            </a:r>
            <a:endParaRPr lang="es-ES_tradn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Marcador de contenido"/>
          <p:cNvSpPr>
            <a:spLocks noGrp="1"/>
          </p:cNvSpPr>
          <p:nvPr>
            <p:ph idx="1"/>
          </p:nvPr>
        </p:nvSpPr>
        <p:spPr>
          <a:xfrm>
            <a:off x="395536" y="1916832"/>
            <a:ext cx="8229600" cy="4525963"/>
          </a:xfrm>
        </p:spPr>
        <p:txBody>
          <a:bodyPr>
            <a:normAutofit fontScale="92500" lnSpcReduction="20000"/>
          </a:bodyPr>
          <a:lstStyle/>
          <a:p>
            <a:r>
              <a:rPr lang="es-ES" b="1" dirty="0" smtClean="0">
                <a:solidFill>
                  <a:schemeClr val="accent2"/>
                </a:solidFill>
              </a:rPr>
              <a:t>Consejo ITS y cribado </a:t>
            </a:r>
            <a:r>
              <a:rPr lang="es-ES" b="1" dirty="0" err="1" smtClean="0">
                <a:solidFill>
                  <a:schemeClr val="accent2"/>
                </a:solidFill>
              </a:rPr>
              <a:t>clamydia</a:t>
            </a:r>
            <a:r>
              <a:rPr lang="es-ES" b="1" dirty="0" smtClean="0">
                <a:solidFill>
                  <a:schemeClr val="accent2"/>
                </a:solidFill>
              </a:rPr>
              <a:t> adolescentes  </a:t>
            </a:r>
          </a:p>
          <a:p>
            <a:r>
              <a:rPr lang="es-ES" b="1" dirty="0" smtClean="0">
                <a:solidFill>
                  <a:schemeClr val="accent2"/>
                </a:solidFill>
              </a:rPr>
              <a:t>Flúor </a:t>
            </a:r>
          </a:p>
          <a:p>
            <a:r>
              <a:rPr lang="es-ES" b="1" dirty="0" smtClean="0">
                <a:solidFill>
                  <a:schemeClr val="accent2"/>
                </a:solidFill>
              </a:rPr>
              <a:t>Cribado de la displasia de cadera</a:t>
            </a:r>
          </a:p>
          <a:p>
            <a:r>
              <a:rPr lang="es-ES" b="1" dirty="0" smtClean="0">
                <a:solidFill>
                  <a:schemeClr val="accent2"/>
                </a:solidFill>
              </a:rPr>
              <a:t>Cribado de ferropenia</a:t>
            </a:r>
          </a:p>
          <a:p>
            <a:r>
              <a:rPr lang="es-ES" b="1" dirty="0" smtClean="0">
                <a:solidFill>
                  <a:schemeClr val="accent2"/>
                </a:solidFill>
              </a:rPr>
              <a:t>Cribado de la enfermedad celíaca</a:t>
            </a:r>
          </a:p>
          <a:p>
            <a:r>
              <a:rPr lang="es-ES" b="1" dirty="0" smtClean="0">
                <a:solidFill>
                  <a:schemeClr val="accent2"/>
                </a:solidFill>
              </a:rPr>
              <a:t>Cribado de dislipemia</a:t>
            </a:r>
          </a:p>
          <a:p>
            <a:r>
              <a:rPr lang="es-ES" b="1" dirty="0" smtClean="0">
                <a:solidFill>
                  <a:schemeClr val="accent2"/>
                </a:solidFill>
              </a:rPr>
              <a:t>Prueba de la tuberculina</a:t>
            </a:r>
          </a:p>
          <a:p>
            <a:r>
              <a:rPr lang="es-ES" b="1" dirty="0" smtClean="0">
                <a:solidFill>
                  <a:schemeClr val="accent2"/>
                </a:solidFill>
              </a:rPr>
              <a:t>Cribado del autismo</a:t>
            </a:r>
          </a:p>
          <a:p>
            <a:r>
              <a:rPr lang="es-ES" b="1" dirty="0" smtClean="0">
                <a:solidFill>
                  <a:schemeClr val="accent2"/>
                </a:solidFill>
              </a:rPr>
              <a:t>Otras…</a:t>
            </a:r>
          </a:p>
          <a:p>
            <a:pPr>
              <a:buNone/>
            </a:pPr>
            <a:endParaRPr lang="es-ES" b="1" dirty="0" smtClean="0">
              <a:solidFill>
                <a:schemeClr val="accent2"/>
              </a:solidFill>
            </a:endParaRPr>
          </a:p>
          <a:p>
            <a:endParaRPr lang="es-ES" b="1" dirty="0" smtClean="0">
              <a:solidFill>
                <a:schemeClr val="accent2"/>
              </a:solidFill>
            </a:endParaRPr>
          </a:p>
          <a:p>
            <a:endParaRPr lang="es-ES_trad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a_revision_Frato2.jpeg.tiff"/>
          <p:cNvPicPr>
            <a:picLocks noChangeAspect="1"/>
          </p:cNvPicPr>
          <p:nvPr/>
        </p:nvPicPr>
        <p:blipFill>
          <a:blip r:embed="rId3" cstate="print"/>
          <a:srcRect b="3529"/>
          <a:stretch>
            <a:fillRect/>
          </a:stretch>
        </p:blipFill>
        <p:spPr>
          <a:xfrm>
            <a:off x="2124075" y="549275"/>
            <a:ext cx="4975225" cy="5903913"/>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5148263" y="6248400"/>
            <a:ext cx="1800225" cy="276225"/>
          </a:xfrm>
          <a:prstGeom prst="rect">
            <a:avLst/>
          </a:prstGeom>
          <a:noFill/>
        </p:spPr>
        <p:txBody>
          <a:bodyPr>
            <a:spAutoFit/>
          </a:bodyPr>
          <a:lstStyle/>
          <a:p>
            <a:pPr>
              <a:defRPr/>
            </a:pPr>
            <a:r>
              <a:rPr lang="es-ES" sz="1200" dirty="0" err="1">
                <a:solidFill>
                  <a:schemeClr val="bg1">
                    <a:lumMod val="50000"/>
                  </a:schemeClr>
                </a:solidFill>
                <a:latin typeface="+mn-lt"/>
              </a:rPr>
              <a:t>Frato.La</a:t>
            </a:r>
            <a:r>
              <a:rPr lang="es-ES" sz="1200" dirty="0">
                <a:solidFill>
                  <a:schemeClr val="bg1">
                    <a:lumMod val="50000"/>
                  </a:schemeClr>
                </a:solidFill>
                <a:latin typeface="+mn-lt"/>
              </a:rPr>
              <a:t> revisión.1982.</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 ¿quién lo hace?</a:t>
            </a:r>
            <a:endParaRPr lang="es-ES_tradn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descr="http://lawebdelestudiante.es/wp-content/uploads/2012/10/medico.jpeg"/>
          <p:cNvPicPr>
            <a:picLocks noChangeAspect="1" noChangeArrowheads="1"/>
          </p:cNvPicPr>
          <p:nvPr/>
        </p:nvPicPr>
        <p:blipFill>
          <a:blip r:embed="rId3" cstate="print"/>
          <a:srcRect/>
          <a:stretch>
            <a:fillRect/>
          </a:stretch>
        </p:blipFill>
        <p:spPr bwMode="auto">
          <a:xfrm>
            <a:off x="1115616" y="1844824"/>
            <a:ext cx="7234492" cy="426248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 ¿quién lo hace?</a:t>
            </a:r>
            <a:endParaRPr lang="es-ES_tradn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5842" name="Picture 2" descr="http://www.cincodias.com/recorte.php/20121118cdscdseco_2/XLCOD664/Ies/Manifestantes-marcha-blanca-trabajadores-sistema-sanitario-madrileno-salen-distintos-hospitales-Madrid-llegar.jpg"/>
          <p:cNvPicPr>
            <a:picLocks noChangeAspect="1" noChangeArrowheads="1"/>
          </p:cNvPicPr>
          <p:nvPr/>
        </p:nvPicPr>
        <p:blipFill>
          <a:blip r:embed="rId3" cstate="print"/>
          <a:srcRect/>
          <a:stretch>
            <a:fillRect/>
          </a:stretch>
        </p:blipFill>
        <p:spPr bwMode="auto">
          <a:xfrm>
            <a:off x="755576" y="1484568"/>
            <a:ext cx="7488832" cy="499631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distribución concreta de las tareas, no puede imponerse</a:t>
            </a:r>
            <a:endParaRPr lang="es-ES_trad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Marcador de texto"/>
          <p:cNvSpPr>
            <a:spLocks noGrp="1"/>
          </p:cNvSpPr>
          <p:nvPr>
            <p:ph type="body" idx="1"/>
          </p:nvPr>
        </p:nvSpPr>
        <p:spPr>
          <a:xfrm>
            <a:off x="467544" y="1493094"/>
            <a:ext cx="4040188" cy="639762"/>
          </a:xfrm>
        </p:spPr>
        <p:txBody>
          <a:bodyPr/>
          <a:lstStyle/>
          <a:p>
            <a:r>
              <a:rPr lang="es-ES_tradnl" dirty="0" smtClean="0"/>
              <a:t>Enfermera</a:t>
            </a:r>
            <a:endParaRPr lang="es-ES_tradnl" dirty="0"/>
          </a:p>
        </p:txBody>
      </p:sp>
      <p:sp>
        <p:nvSpPr>
          <p:cNvPr id="6" name="5 Marcador de contenido"/>
          <p:cNvSpPr>
            <a:spLocks noGrp="1"/>
          </p:cNvSpPr>
          <p:nvPr>
            <p:ph sz="half" idx="2"/>
          </p:nvPr>
        </p:nvSpPr>
        <p:spPr>
          <a:xfrm>
            <a:off x="467544" y="2132856"/>
            <a:ext cx="4040188" cy="1974205"/>
          </a:xfrm>
        </p:spPr>
        <p:txBody>
          <a:bodyPr/>
          <a:lstStyle/>
          <a:p>
            <a:r>
              <a:rPr lang="es-ES_tradnl" dirty="0" smtClean="0"/>
              <a:t>La mayor parte de las actividades del PSI las puede realizar la enfermera</a:t>
            </a:r>
          </a:p>
          <a:p>
            <a:endParaRPr lang="es-ES_tradnl" dirty="0"/>
          </a:p>
        </p:txBody>
      </p:sp>
      <p:sp>
        <p:nvSpPr>
          <p:cNvPr id="7" name="6 Marcador de texto"/>
          <p:cNvSpPr>
            <a:spLocks noGrp="1"/>
          </p:cNvSpPr>
          <p:nvPr>
            <p:ph type="body" sz="quarter" idx="3"/>
          </p:nvPr>
        </p:nvSpPr>
        <p:spPr/>
        <p:txBody>
          <a:bodyPr/>
          <a:lstStyle/>
          <a:p>
            <a:r>
              <a:rPr lang="es-ES_tradnl" dirty="0" smtClean="0"/>
              <a:t>Pediatra</a:t>
            </a:r>
            <a:endParaRPr lang="es-ES_tradnl" dirty="0"/>
          </a:p>
        </p:txBody>
      </p:sp>
      <p:sp>
        <p:nvSpPr>
          <p:cNvPr id="8" name="7 Marcador de contenido"/>
          <p:cNvSpPr>
            <a:spLocks noGrp="1"/>
          </p:cNvSpPr>
          <p:nvPr>
            <p:ph sz="quarter" idx="4"/>
          </p:nvPr>
        </p:nvSpPr>
        <p:spPr>
          <a:xfrm>
            <a:off x="4645025" y="2174875"/>
            <a:ext cx="4041775" cy="1974205"/>
          </a:xfrm>
        </p:spPr>
        <p:txBody>
          <a:bodyPr/>
          <a:lstStyle/>
          <a:p>
            <a:r>
              <a:rPr lang="es-ES" dirty="0" smtClean="0"/>
              <a:t>La evaluación física del niño por un pediatra debe tener lugar en momentos clave del desarrollo infantil</a:t>
            </a:r>
          </a:p>
          <a:p>
            <a:endParaRPr lang="es-ES_tradnl" dirty="0"/>
          </a:p>
        </p:txBody>
      </p:sp>
      <p:sp>
        <p:nvSpPr>
          <p:cNvPr id="9" name="8 CuadroTexto"/>
          <p:cNvSpPr txBox="1"/>
          <p:nvPr/>
        </p:nvSpPr>
        <p:spPr>
          <a:xfrm>
            <a:off x="1763688" y="4509120"/>
            <a:ext cx="5976664" cy="1569660"/>
          </a:xfrm>
          <a:prstGeom prst="rect">
            <a:avLst/>
          </a:prstGeom>
          <a:noFill/>
        </p:spPr>
        <p:txBody>
          <a:bodyPr wrap="square" rtlCol="0">
            <a:spAutoFit/>
          </a:bodyPr>
          <a:lstStyle/>
          <a:p>
            <a:r>
              <a:rPr lang="es-ES_tradnl" sz="2400" b="1" dirty="0" smtClean="0"/>
              <a:t>Actividades comunitarias:</a:t>
            </a:r>
          </a:p>
          <a:p>
            <a:pPr>
              <a:buFont typeface="Arial" pitchFamily="34" charset="0"/>
              <a:buChar char="•"/>
            </a:pPr>
            <a:r>
              <a:rPr lang="es-ES_tradnl" sz="2400" dirty="0" smtClean="0"/>
              <a:t>Escuelas</a:t>
            </a:r>
          </a:p>
          <a:p>
            <a:pPr>
              <a:buFont typeface="Arial" pitchFamily="34" charset="0"/>
              <a:buChar char="•"/>
            </a:pPr>
            <a:r>
              <a:rPr lang="es-ES_tradnl" sz="2400" dirty="0" smtClean="0"/>
              <a:t>Ayuntamientos</a:t>
            </a:r>
          </a:p>
          <a:p>
            <a:pPr>
              <a:buFont typeface="Arial" pitchFamily="34" charset="0"/>
              <a:buChar char="•"/>
            </a:pPr>
            <a:r>
              <a:rPr lang="es-ES_tradnl" sz="2400" dirty="0" smtClean="0"/>
              <a:t>Organizaciones cívicas</a:t>
            </a:r>
            <a:endParaRPr lang="es-ES_trad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95536" y="3717032"/>
            <a:ext cx="3887787" cy="2879725"/>
            <a:chOff x="0" y="1706"/>
            <a:chExt cx="3515" cy="2614"/>
          </a:xfrm>
        </p:grpSpPr>
        <p:pic>
          <p:nvPicPr>
            <p:cNvPr id="8200" name="Picture 7"/>
            <p:cNvPicPr>
              <a:picLocks noChangeAspect="1" noChangeArrowheads="1"/>
            </p:cNvPicPr>
            <p:nvPr/>
          </p:nvPicPr>
          <p:blipFill>
            <a:blip r:embed="rId3" cstate="print"/>
            <a:srcRect/>
            <a:stretch>
              <a:fillRect/>
            </a:stretch>
          </p:blipFill>
          <p:spPr bwMode="auto">
            <a:xfrm>
              <a:off x="0" y="1725"/>
              <a:ext cx="3515" cy="2595"/>
            </a:xfrm>
            <a:prstGeom prst="rect">
              <a:avLst/>
            </a:prstGeom>
            <a:noFill/>
            <a:ln w="9525">
              <a:noFill/>
              <a:miter lim="800000"/>
              <a:headEnd/>
              <a:tailEnd/>
            </a:ln>
          </p:spPr>
        </p:pic>
        <p:pic>
          <p:nvPicPr>
            <p:cNvPr id="8201" name="Picture 2"/>
            <p:cNvPicPr>
              <a:picLocks noChangeAspect="1" noChangeArrowheads="1"/>
            </p:cNvPicPr>
            <p:nvPr/>
          </p:nvPicPr>
          <p:blipFill>
            <a:blip r:embed="rId4" cstate="print"/>
            <a:srcRect/>
            <a:stretch>
              <a:fillRect/>
            </a:stretch>
          </p:blipFill>
          <p:spPr bwMode="auto">
            <a:xfrm>
              <a:off x="612" y="2024"/>
              <a:ext cx="890" cy="363"/>
            </a:xfrm>
            <a:prstGeom prst="rect">
              <a:avLst/>
            </a:prstGeom>
            <a:noFill/>
            <a:ln w="9525">
              <a:noFill/>
              <a:miter lim="800000"/>
              <a:headEnd/>
              <a:tailEnd/>
            </a:ln>
          </p:spPr>
        </p:pic>
        <p:pic>
          <p:nvPicPr>
            <p:cNvPr id="8202" name="Picture 3"/>
            <p:cNvPicPr>
              <a:picLocks noChangeAspect="1" noChangeArrowheads="1"/>
            </p:cNvPicPr>
            <p:nvPr/>
          </p:nvPicPr>
          <p:blipFill>
            <a:blip r:embed="rId5" cstate="print"/>
            <a:srcRect/>
            <a:stretch>
              <a:fillRect/>
            </a:stretch>
          </p:blipFill>
          <p:spPr bwMode="auto">
            <a:xfrm>
              <a:off x="2562" y="2251"/>
              <a:ext cx="756" cy="317"/>
            </a:xfrm>
            <a:prstGeom prst="rect">
              <a:avLst/>
            </a:prstGeom>
            <a:noFill/>
            <a:ln w="9525">
              <a:noFill/>
              <a:miter lim="800000"/>
              <a:headEnd/>
              <a:tailEnd/>
            </a:ln>
          </p:spPr>
        </p:pic>
        <p:pic>
          <p:nvPicPr>
            <p:cNvPr id="8203" name="Picture 4"/>
            <p:cNvPicPr>
              <a:picLocks noChangeAspect="1" noChangeArrowheads="1"/>
            </p:cNvPicPr>
            <p:nvPr/>
          </p:nvPicPr>
          <p:blipFill>
            <a:blip r:embed="rId6" cstate="print"/>
            <a:srcRect/>
            <a:stretch>
              <a:fillRect/>
            </a:stretch>
          </p:blipFill>
          <p:spPr bwMode="auto">
            <a:xfrm>
              <a:off x="2200" y="1797"/>
              <a:ext cx="1302" cy="318"/>
            </a:xfrm>
            <a:prstGeom prst="rect">
              <a:avLst/>
            </a:prstGeom>
            <a:noFill/>
            <a:ln w="9525">
              <a:noFill/>
              <a:miter lim="800000"/>
              <a:headEnd/>
              <a:tailEnd/>
            </a:ln>
          </p:spPr>
        </p:pic>
        <p:pic>
          <p:nvPicPr>
            <p:cNvPr id="8204" name="Picture 5"/>
            <p:cNvPicPr>
              <a:picLocks noChangeAspect="1" noChangeArrowheads="1"/>
            </p:cNvPicPr>
            <p:nvPr/>
          </p:nvPicPr>
          <p:blipFill>
            <a:blip r:embed="rId7" cstate="print"/>
            <a:srcRect/>
            <a:stretch>
              <a:fillRect/>
            </a:stretch>
          </p:blipFill>
          <p:spPr bwMode="auto">
            <a:xfrm>
              <a:off x="113" y="1979"/>
              <a:ext cx="467" cy="544"/>
            </a:xfrm>
            <a:prstGeom prst="rect">
              <a:avLst/>
            </a:prstGeom>
            <a:noFill/>
            <a:ln w="9525">
              <a:noFill/>
              <a:miter lim="800000"/>
              <a:headEnd/>
              <a:tailEnd/>
            </a:ln>
          </p:spPr>
        </p:pic>
        <p:pic>
          <p:nvPicPr>
            <p:cNvPr id="8205" name="Picture 6"/>
            <p:cNvPicPr>
              <a:picLocks noChangeAspect="1" noChangeArrowheads="1"/>
            </p:cNvPicPr>
            <p:nvPr/>
          </p:nvPicPr>
          <p:blipFill>
            <a:blip r:embed="rId8" cstate="print"/>
            <a:srcRect/>
            <a:stretch>
              <a:fillRect/>
            </a:stretch>
          </p:blipFill>
          <p:spPr bwMode="auto">
            <a:xfrm>
              <a:off x="793" y="3702"/>
              <a:ext cx="439" cy="408"/>
            </a:xfrm>
            <a:prstGeom prst="rect">
              <a:avLst/>
            </a:prstGeom>
            <a:noFill/>
            <a:ln w="9525">
              <a:noFill/>
              <a:miter lim="800000"/>
              <a:headEnd/>
              <a:tailEnd/>
            </a:ln>
          </p:spPr>
        </p:pic>
        <p:pic>
          <p:nvPicPr>
            <p:cNvPr id="8206" name="Picture 9"/>
            <p:cNvPicPr>
              <a:picLocks noChangeAspect="1" noChangeArrowheads="1"/>
            </p:cNvPicPr>
            <p:nvPr/>
          </p:nvPicPr>
          <p:blipFill>
            <a:blip r:embed="rId9" cstate="print"/>
            <a:srcRect/>
            <a:stretch>
              <a:fillRect/>
            </a:stretch>
          </p:blipFill>
          <p:spPr bwMode="auto">
            <a:xfrm>
              <a:off x="158" y="3430"/>
              <a:ext cx="318" cy="318"/>
            </a:xfrm>
            <a:prstGeom prst="rect">
              <a:avLst/>
            </a:prstGeom>
            <a:noFill/>
            <a:ln w="9525">
              <a:noFill/>
              <a:miter lim="800000"/>
              <a:headEnd/>
              <a:tailEnd/>
            </a:ln>
          </p:spPr>
        </p:pic>
        <p:pic>
          <p:nvPicPr>
            <p:cNvPr id="8207" name="Picture 10"/>
            <p:cNvPicPr>
              <a:picLocks noChangeAspect="1" noChangeArrowheads="1"/>
            </p:cNvPicPr>
            <p:nvPr/>
          </p:nvPicPr>
          <p:blipFill>
            <a:blip r:embed="rId10" cstate="print"/>
            <a:srcRect/>
            <a:stretch>
              <a:fillRect/>
            </a:stretch>
          </p:blipFill>
          <p:spPr bwMode="auto">
            <a:xfrm>
              <a:off x="1020" y="1706"/>
              <a:ext cx="994" cy="273"/>
            </a:xfrm>
            <a:prstGeom prst="rect">
              <a:avLst/>
            </a:prstGeom>
            <a:noFill/>
            <a:ln w="9525">
              <a:noFill/>
              <a:miter lim="800000"/>
              <a:headEnd/>
              <a:tailEnd/>
            </a:ln>
          </p:spPr>
        </p:pic>
        <p:pic>
          <p:nvPicPr>
            <p:cNvPr id="8208" name="Picture 11"/>
            <p:cNvPicPr>
              <a:picLocks noChangeAspect="1" noChangeArrowheads="1"/>
            </p:cNvPicPr>
            <p:nvPr/>
          </p:nvPicPr>
          <p:blipFill>
            <a:blip r:embed="rId11" cstate="print"/>
            <a:srcRect/>
            <a:stretch>
              <a:fillRect/>
            </a:stretch>
          </p:blipFill>
          <p:spPr bwMode="auto">
            <a:xfrm>
              <a:off x="1474" y="3884"/>
              <a:ext cx="408" cy="339"/>
            </a:xfrm>
            <a:prstGeom prst="rect">
              <a:avLst/>
            </a:prstGeom>
            <a:noFill/>
            <a:ln w="9525">
              <a:noFill/>
              <a:miter lim="800000"/>
              <a:headEnd/>
              <a:tailEnd/>
            </a:ln>
          </p:spPr>
        </p:pic>
      </p:grpSp>
      <p:sp>
        <p:nvSpPr>
          <p:cNvPr id="16" name="15 Llamada de nube"/>
          <p:cNvSpPr/>
          <p:nvPr/>
        </p:nvSpPr>
        <p:spPr>
          <a:xfrm>
            <a:off x="1043608" y="1700808"/>
            <a:ext cx="5904656" cy="1872630"/>
          </a:xfrm>
          <a:prstGeom prst="cloudCallou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3" name="14 Grupo"/>
          <p:cNvGrpSpPr>
            <a:grpSpLocks/>
          </p:cNvGrpSpPr>
          <p:nvPr/>
        </p:nvGrpSpPr>
        <p:grpSpPr bwMode="auto">
          <a:xfrm>
            <a:off x="2195736" y="1484784"/>
            <a:ext cx="4104927" cy="1857692"/>
            <a:chOff x="2195736" y="1484784"/>
            <a:chExt cx="4104927" cy="1857692"/>
          </a:xfrm>
        </p:grpSpPr>
        <p:sp>
          <p:nvSpPr>
            <p:cNvPr id="8198" name="13 CuadroTexto"/>
            <p:cNvSpPr txBox="1">
              <a:spLocks noChangeArrowheads="1"/>
            </p:cNvSpPr>
            <p:nvPr/>
          </p:nvSpPr>
          <p:spPr bwMode="auto">
            <a:xfrm>
              <a:off x="4355976" y="1484784"/>
              <a:ext cx="1944687" cy="1555750"/>
            </a:xfrm>
            <a:prstGeom prst="rect">
              <a:avLst/>
            </a:prstGeom>
            <a:noFill/>
            <a:ln w="9525">
              <a:noFill/>
              <a:miter lim="800000"/>
              <a:headEnd/>
              <a:tailEnd/>
            </a:ln>
          </p:spPr>
          <p:txBody>
            <a:bodyPr>
              <a:spAutoFit/>
            </a:bodyPr>
            <a:lstStyle/>
            <a:p>
              <a:r>
                <a:rPr lang="es-ES" sz="9600" b="1" dirty="0">
                  <a:solidFill>
                    <a:srgbClr val="336699"/>
                  </a:solidFill>
                </a:rPr>
                <a:t>5</a:t>
              </a:r>
              <a:r>
                <a:rPr lang="es-ES" sz="3600" b="1" dirty="0">
                  <a:solidFill>
                    <a:srgbClr val="336699"/>
                  </a:solidFill>
                </a:rPr>
                <a:t>RSs</a:t>
              </a:r>
            </a:p>
          </p:txBody>
        </p:sp>
        <p:sp>
          <p:nvSpPr>
            <p:cNvPr id="8199" name="12 CuadroTexto"/>
            <p:cNvSpPr txBox="1">
              <a:spLocks noChangeArrowheads="1"/>
            </p:cNvSpPr>
            <p:nvPr/>
          </p:nvSpPr>
          <p:spPr bwMode="auto">
            <a:xfrm>
              <a:off x="2195736" y="1772816"/>
              <a:ext cx="2016224" cy="1569660"/>
            </a:xfrm>
            <a:prstGeom prst="rect">
              <a:avLst/>
            </a:prstGeom>
            <a:noFill/>
            <a:ln w="9525">
              <a:noFill/>
              <a:miter lim="800000"/>
              <a:headEnd/>
              <a:tailEnd/>
            </a:ln>
          </p:spPr>
          <p:txBody>
            <a:bodyPr wrap="square">
              <a:spAutoFit/>
            </a:bodyPr>
            <a:lstStyle/>
            <a:p>
              <a:r>
                <a:rPr lang="es-ES" sz="9600" b="1" dirty="0" smtClean="0">
                  <a:solidFill>
                    <a:srgbClr val="336699"/>
                  </a:solidFill>
                </a:rPr>
                <a:t>2</a:t>
              </a:r>
              <a:r>
                <a:rPr lang="es-ES" sz="3600" b="1" dirty="0" smtClean="0">
                  <a:solidFill>
                    <a:srgbClr val="336699"/>
                  </a:solidFill>
                </a:rPr>
                <a:t>ECAs</a:t>
              </a:r>
              <a:endParaRPr lang="es-ES" sz="3600" b="1" dirty="0">
                <a:solidFill>
                  <a:srgbClr val="336699"/>
                </a:solidFill>
              </a:endParaRPr>
            </a:p>
          </p:txBody>
        </p:sp>
      </p:grpSp>
      <p:sp>
        <p:nvSpPr>
          <p:cNvPr id="17" name="16 Rectángulo"/>
          <p:cNvSpPr/>
          <p:nvPr/>
        </p:nvSpPr>
        <p:spPr>
          <a:xfrm>
            <a:off x="611560" y="188640"/>
            <a:ext cx="6257034" cy="923330"/>
          </a:xfrm>
          <a:prstGeom prst="rect">
            <a:avLst/>
          </a:prstGeom>
        </p:spPr>
        <p:txBody>
          <a:bodyPr wrap="none">
            <a:spAutoFit/>
          </a:bodyPr>
          <a:lstStyle/>
          <a:p>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 ¿cuántas veces?</a:t>
            </a:r>
            <a:endParaRPr lang="es-ES_tradnl" sz="5400" dirty="0"/>
          </a:p>
        </p:txBody>
      </p:sp>
      <p:sp>
        <p:nvSpPr>
          <p:cNvPr id="18" name="2 CuadroTexto"/>
          <p:cNvSpPr txBox="1">
            <a:spLocks noChangeArrowheads="1"/>
          </p:cNvSpPr>
          <p:nvPr/>
        </p:nvSpPr>
        <p:spPr bwMode="auto">
          <a:xfrm rot="20024217">
            <a:off x="4203312" y="3655581"/>
            <a:ext cx="4459262" cy="1569660"/>
          </a:xfrm>
          <a:prstGeom prst="rect">
            <a:avLst/>
          </a:prstGeom>
          <a:solidFill>
            <a:schemeClr val="bg1"/>
          </a:solidFill>
          <a:ln w="9525">
            <a:noFill/>
            <a:miter lim="800000"/>
            <a:headEnd/>
            <a:tailEnd/>
          </a:ln>
        </p:spPr>
        <p:txBody>
          <a:bodyPr wrap="square">
            <a:spAutoFit/>
          </a:bodyPr>
          <a:lstStyle/>
          <a:p>
            <a:pPr algn="ctr"/>
            <a:r>
              <a:rPr lang="es-ES" sz="4800" dirty="0">
                <a:latin typeface="Segoe Script" pitchFamily="34" charset="0"/>
              </a:rPr>
              <a:t>SIN EVIDENCIAS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54"/>
          <p:cNvPicPr>
            <a:picLocks noChangeAspect="1" noChangeArrowheads="1"/>
          </p:cNvPicPr>
          <p:nvPr/>
        </p:nvPicPr>
        <p:blipFill>
          <a:blip r:embed="rId3" cstate="print"/>
          <a:srcRect l="11720" t="25368" r="10255" b="33900"/>
          <a:stretch>
            <a:fillRect/>
          </a:stretch>
        </p:blipFill>
        <p:spPr bwMode="auto">
          <a:xfrm>
            <a:off x="395536" y="2852936"/>
            <a:ext cx="8423275" cy="3168650"/>
          </a:xfrm>
          <a:prstGeom prst="rect">
            <a:avLst/>
          </a:prstGeom>
          <a:noFill/>
          <a:ln w="9525">
            <a:solidFill>
              <a:schemeClr val="accent1"/>
            </a:solidFill>
            <a:miter lim="800000"/>
            <a:headEnd/>
            <a:tailEnd/>
          </a:ln>
        </p:spPr>
      </p:pic>
      <p:pic>
        <p:nvPicPr>
          <p:cNvPr id="13315" name="Picture 2"/>
          <p:cNvPicPr>
            <a:picLocks noChangeAspect="1" noChangeArrowheads="1"/>
          </p:cNvPicPr>
          <p:nvPr/>
        </p:nvPicPr>
        <p:blipFill>
          <a:blip r:embed="rId4" cstate="print"/>
          <a:srcRect/>
          <a:stretch>
            <a:fillRect/>
          </a:stretch>
        </p:blipFill>
        <p:spPr bwMode="auto">
          <a:xfrm>
            <a:off x="684213" y="304800"/>
            <a:ext cx="2016125" cy="1900238"/>
          </a:xfrm>
          <a:prstGeom prst="rect">
            <a:avLst/>
          </a:prstGeom>
          <a:ln>
            <a:noFill/>
          </a:ln>
          <a:effectLst>
            <a:outerShdw blurRad="292100" dist="139700" dir="2700000" algn="tl" rotWithShape="0">
              <a:srgbClr val="333333">
                <a:alpha val="65000"/>
              </a:srgbClr>
            </a:outerShdw>
          </a:effectLst>
        </p:spPr>
      </p:pic>
      <p:sp>
        <p:nvSpPr>
          <p:cNvPr id="13316" name="12 CuadroTexto"/>
          <p:cNvSpPr txBox="1">
            <a:spLocks noChangeArrowheads="1"/>
          </p:cNvSpPr>
          <p:nvPr/>
        </p:nvSpPr>
        <p:spPr bwMode="auto">
          <a:xfrm>
            <a:off x="6156325" y="-26988"/>
            <a:ext cx="3059113" cy="2622551"/>
          </a:xfrm>
          <a:prstGeom prst="rect">
            <a:avLst/>
          </a:prstGeom>
          <a:noFill/>
          <a:ln w="9525">
            <a:noFill/>
            <a:miter lim="800000"/>
            <a:headEnd/>
            <a:tailEnd/>
          </a:ln>
        </p:spPr>
        <p:txBody>
          <a:bodyPr>
            <a:spAutoFit/>
          </a:bodyPr>
          <a:lstStyle/>
          <a:p>
            <a:r>
              <a:rPr lang="es-ES" sz="16600" b="1" dirty="0" smtClean="0">
                <a:solidFill>
                  <a:srgbClr val="336699"/>
                </a:solidFill>
              </a:rPr>
              <a:t>23</a:t>
            </a:r>
            <a:endParaRPr lang="es-ES" sz="2400" b="1" dirty="0">
              <a:solidFill>
                <a:srgbClr val="336699"/>
              </a:solidFill>
            </a:endParaRPr>
          </a:p>
        </p:txBody>
      </p:sp>
      <p:sp>
        <p:nvSpPr>
          <p:cNvPr id="5" name="4 Rectángulo"/>
          <p:cNvSpPr/>
          <p:nvPr/>
        </p:nvSpPr>
        <p:spPr>
          <a:xfrm>
            <a:off x="1582738" y="3644900"/>
            <a:ext cx="6013598" cy="57785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pic>
        <p:nvPicPr>
          <p:cNvPr id="9223" name="Picture 7"/>
          <p:cNvPicPr>
            <a:picLocks noChangeAspect="1" noChangeArrowheads="1"/>
          </p:cNvPicPr>
          <p:nvPr/>
        </p:nvPicPr>
        <p:blipFill>
          <a:blip r:embed="rId5" cstate="print"/>
          <a:srcRect/>
          <a:stretch>
            <a:fillRect/>
          </a:stretch>
        </p:blipFill>
        <p:spPr bwMode="auto">
          <a:xfrm>
            <a:off x="3851920" y="260648"/>
            <a:ext cx="2143125" cy="2381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9223"/>
                                        </p:tgtEl>
                                        <p:attrNameLst>
                                          <p:attrName>style.visibility</p:attrName>
                                        </p:attrNameLst>
                                      </p:cBhvr>
                                      <p:to>
                                        <p:strVal val="visible"/>
                                      </p:to>
                                    </p:set>
                                    <p:animEffect transition="in" filter="dissolve">
                                      <p:cBhvr>
                                        <p:cTn id="7"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454"/>
          <p:cNvPicPr>
            <a:picLocks noChangeAspect="1" noChangeArrowheads="1"/>
          </p:cNvPicPr>
          <p:nvPr/>
        </p:nvPicPr>
        <p:blipFill>
          <a:blip r:embed="rId3" cstate="print"/>
          <a:srcRect l="11720" t="25368" r="10255" b="33900"/>
          <a:stretch>
            <a:fillRect/>
          </a:stretch>
        </p:blipFill>
        <p:spPr bwMode="auto">
          <a:xfrm>
            <a:off x="395288" y="2852738"/>
            <a:ext cx="8423275" cy="3168650"/>
          </a:xfrm>
          <a:prstGeom prst="rect">
            <a:avLst/>
          </a:prstGeom>
          <a:noFill/>
          <a:ln w="9525">
            <a:solidFill>
              <a:schemeClr val="accent1"/>
            </a:solidFill>
            <a:miter lim="800000"/>
            <a:headEnd/>
            <a:tailEnd/>
          </a:ln>
        </p:spPr>
      </p:pic>
      <p:sp>
        <p:nvSpPr>
          <p:cNvPr id="14339" name="12 CuadroTexto"/>
          <p:cNvSpPr txBox="1">
            <a:spLocks noChangeArrowheads="1"/>
          </p:cNvSpPr>
          <p:nvPr/>
        </p:nvSpPr>
        <p:spPr bwMode="auto">
          <a:xfrm>
            <a:off x="5795963" y="-26988"/>
            <a:ext cx="3348037" cy="2622551"/>
          </a:xfrm>
          <a:prstGeom prst="rect">
            <a:avLst/>
          </a:prstGeom>
          <a:noFill/>
          <a:ln w="9525">
            <a:noFill/>
            <a:miter lim="800000"/>
            <a:headEnd/>
            <a:tailEnd/>
          </a:ln>
        </p:spPr>
        <p:txBody>
          <a:bodyPr>
            <a:spAutoFit/>
          </a:bodyPr>
          <a:lstStyle/>
          <a:p>
            <a:r>
              <a:rPr lang="es-ES" sz="16600" b="1" dirty="0" smtClean="0">
                <a:solidFill>
                  <a:srgbClr val="336699"/>
                </a:solidFill>
              </a:rPr>
              <a:t>10</a:t>
            </a:r>
            <a:endParaRPr lang="es-ES" sz="2400" b="1" dirty="0">
              <a:solidFill>
                <a:srgbClr val="336699"/>
              </a:solidFill>
            </a:endParaRPr>
          </a:p>
        </p:txBody>
      </p:sp>
      <p:pic>
        <p:nvPicPr>
          <p:cNvPr id="10246" name="Picture 6"/>
          <p:cNvPicPr>
            <a:picLocks noChangeAspect="1" noChangeArrowheads="1"/>
          </p:cNvPicPr>
          <p:nvPr/>
        </p:nvPicPr>
        <p:blipFill>
          <a:blip r:embed="rId4" cstate="print"/>
          <a:srcRect/>
          <a:stretch>
            <a:fillRect/>
          </a:stretch>
        </p:blipFill>
        <p:spPr bwMode="auto">
          <a:xfrm>
            <a:off x="3491880" y="476672"/>
            <a:ext cx="1905000" cy="1914525"/>
          </a:xfrm>
          <a:prstGeom prst="rect">
            <a:avLst/>
          </a:prstGeom>
          <a:noFill/>
          <a:ln w="9525">
            <a:noFill/>
            <a:miter lim="800000"/>
            <a:headEnd/>
            <a:tailEnd/>
          </a:ln>
        </p:spPr>
      </p:pic>
      <p:grpSp>
        <p:nvGrpSpPr>
          <p:cNvPr id="3" name="10 Grupo"/>
          <p:cNvGrpSpPr>
            <a:grpSpLocks/>
          </p:cNvGrpSpPr>
          <p:nvPr/>
        </p:nvGrpSpPr>
        <p:grpSpPr bwMode="auto">
          <a:xfrm>
            <a:off x="395288" y="765175"/>
            <a:ext cx="2098675" cy="1295400"/>
            <a:chOff x="395536" y="765266"/>
            <a:chExt cx="2099072" cy="1295582"/>
          </a:xfrm>
        </p:grpSpPr>
        <p:pic>
          <p:nvPicPr>
            <p:cNvPr id="14344" name="Picture 3"/>
            <p:cNvPicPr>
              <a:picLocks noChangeAspect="1" noChangeArrowheads="1"/>
            </p:cNvPicPr>
            <p:nvPr/>
          </p:nvPicPr>
          <p:blipFill>
            <a:blip r:embed="rId5" cstate="print"/>
            <a:srcRect r="64583"/>
            <a:stretch>
              <a:fillRect/>
            </a:stretch>
          </p:blipFill>
          <p:spPr bwMode="auto">
            <a:xfrm>
              <a:off x="684213" y="765266"/>
              <a:ext cx="1151483" cy="977900"/>
            </a:xfrm>
            <a:prstGeom prst="rect">
              <a:avLst/>
            </a:prstGeom>
            <a:ln>
              <a:noFill/>
            </a:ln>
            <a:effectLst>
              <a:outerShdw blurRad="292100" dist="139700" dir="2700000" algn="tl" rotWithShape="0">
                <a:srgbClr val="333333">
                  <a:alpha val="65000"/>
                </a:srgbClr>
              </a:outerShdw>
            </a:effectLst>
          </p:spPr>
        </p:pic>
        <p:pic>
          <p:nvPicPr>
            <p:cNvPr id="14345" name="Picture 3"/>
            <p:cNvPicPr>
              <a:picLocks noChangeAspect="1" noChangeArrowheads="1"/>
            </p:cNvPicPr>
            <p:nvPr/>
          </p:nvPicPr>
          <p:blipFill>
            <a:blip r:embed="rId5" cstate="print"/>
            <a:srcRect l="35437" t="7362" b="26366"/>
            <a:stretch>
              <a:fillRect/>
            </a:stretch>
          </p:blipFill>
          <p:spPr bwMode="auto">
            <a:xfrm>
              <a:off x="395536" y="1412776"/>
              <a:ext cx="2099072" cy="648072"/>
            </a:xfrm>
            <a:prstGeom prst="rect">
              <a:avLst/>
            </a:prstGeom>
            <a:ln>
              <a:noFill/>
            </a:ln>
            <a:effectLst>
              <a:outerShdw blurRad="292100" dist="139700" dir="2700000" algn="tl" rotWithShape="0">
                <a:srgbClr val="333333">
                  <a:alpha val="65000"/>
                </a:srgbClr>
              </a:outerShdw>
            </a:effectLst>
          </p:spPr>
        </p:pic>
      </p:grpSp>
      <p:sp>
        <p:nvSpPr>
          <p:cNvPr id="2" name="7 Rectángulo"/>
          <p:cNvSpPr/>
          <p:nvPr/>
        </p:nvSpPr>
        <p:spPr>
          <a:xfrm>
            <a:off x="1547813" y="4203700"/>
            <a:ext cx="6408563" cy="649288"/>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54"/>
          <p:cNvPicPr>
            <a:picLocks noChangeAspect="1" noChangeArrowheads="1"/>
          </p:cNvPicPr>
          <p:nvPr/>
        </p:nvPicPr>
        <p:blipFill>
          <a:blip r:embed="rId3" cstate="print"/>
          <a:srcRect l="11720" t="25368" r="10255" b="33900"/>
          <a:stretch>
            <a:fillRect/>
          </a:stretch>
        </p:blipFill>
        <p:spPr bwMode="auto">
          <a:xfrm>
            <a:off x="395288" y="2852738"/>
            <a:ext cx="8423275" cy="3168650"/>
          </a:xfrm>
          <a:prstGeom prst="rect">
            <a:avLst/>
          </a:prstGeom>
          <a:noFill/>
          <a:ln w="9525">
            <a:solidFill>
              <a:schemeClr val="accent1"/>
            </a:solidFill>
            <a:miter lim="800000"/>
            <a:headEnd/>
            <a:tailEnd/>
          </a:ln>
        </p:spPr>
      </p:pic>
      <p:sp>
        <p:nvSpPr>
          <p:cNvPr id="8" name="7 Rectángulo"/>
          <p:cNvSpPr/>
          <p:nvPr/>
        </p:nvSpPr>
        <p:spPr>
          <a:xfrm>
            <a:off x="1547813" y="4811713"/>
            <a:ext cx="5472459" cy="649287"/>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364" name="12 CuadroTexto"/>
          <p:cNvSpPr txBox="1">
            <a:spLocks noChangeArrowheads="1"/>
          </p:cNvSpPr>
          <p:nvPr/>
        </p:nvSpPr>
        <p:spPr bwMode="auto">
          <a:xfrm>
            <a:off x="5867400" y="-26988"/>
            <a:ext cx="3097213" cy="2646363"/>
          </a:xfrm>
          <a:prstGeom prst="rect">
            <a:avLst/>
          </a:prstGeom>
          <a:noFill/>
          <a:ln w="9525">
            <a:noFill/>
            <a:miter lim="800000"/>
            <a:headEnd/>
            <a:tailEnd/>
          </a:ln>
        </p:spPr>
        <p:txBody>
          <a:bodyPr>
            <a:spAutoFit/>
          </a:bodyPr>
          <a:lstStyle/>
          <a:p>
            <a:pPr algn="r"/>
            <a:r>
              <a:rPr lang="es-ES" sz="16600" b="1" dirty="0" smtClean="0">
                <a:solidFill>
                  <a:srgbClr val="336699"/>
                </a:solidFill>
              </a:rPr>
              <a:t>8</a:t>
            </a:r>
            <a:endParaRPr lang="es-ES" sz="2400" b="1" dirty="0">
              <a:solidFill>
                <a:srgbClr val="336699"/>
              </a:solidFill>
            </a:endParaRPr>
          </a:p>
        </p:txBody>
      </p:sp>
      <p:pic>
        <p:nvPicPr>
          <p:cNvPr id="15365" name="Picture 16"/>
          <p:cNvPicPr>
            <a:picLocks noChangeAspect="1" noChangeArrowheads="1"/>
          </p:cNvPicPr>
          <p:nvPr/>
        </p:nvPicPr>
        <p:blipFill>
          <a:blip r:embed="rId4" cstate="print"/>
          <a:srcRect/>
          <a:stretch>
            <a:fillRect/>
          </a:stretch>
        </p:blipFill>
        <p:spPr bwMode="auto">
          <a:xfrm>
            <a:off x="684213" y="692150"/>
            <a:ext cx="2162175" cy="1057275"/>
          </a:xfrm>
          <a:prstGeom prst="rect">
            <a:avLst/>
          </a:prstGeom>
          <a:ln>
            <a:noFill/>
          </a:ln>
          <a:effectLst>
            <a:outerShdw blurRad="292100" dist="139700" dir="2700000" algn="tl" rotWithShape="0">
              <a:srgbClr val="333333">
                <a:alpha val="65000"/>
              </a:srgbClr>
            </a:outerShdw>
          </a:effectLst>
        </p:spPr>
      </p:pic>
      <p:pic>
        <p:nvPicPr>
          <p:cNvPr id="11270" name="Picture 6"/>
          <p:cNvPicPr>
            <a:picLocks noChangeAspect="1" noChangeArrowheads="1"/>
          </p:cNvPicPr>
          <p:nvPr/>
        </p:nvPicPr>
        <p:blipFill>
          <a:blip r:embed="rId5" cstate="print"/>
          <a:srcRect/>
          <a:stretch>
            <a:fillRect/>
          </a:stretch>
        </p:blipFill>
        <p:spPr bwMode="auto">
          <a:xfrm>
            <a:off x="5436096" y="620688"/>
            <a:ext cx="1547812" cy="208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54"/>
          <p:cNvPicPr>
            <a:picLocks noChangeAspect="1" noChangeArrowheads="1"/>
          </p:cNvPicPr>
          <p:nvPr/>
        </p:nvPicPr>
        <p:blipFill>
          <a:blip r:embed="rId3" cstate="print"/>
          <a:srcRect l="11720" t="25368" r="10255" b="33900"/>
          <a:stretch>
            <a:fillRect/>
          </a:stretch>
        </p:blipFill>
        <p:spPr bwMode="auto">
          <a:xfrm>
            <a:off x="395288" y="2852738"/>
            <a:ext cx="8423275" cy="3168650"/>
          </a:xfrm>
          <a:prstGeom prst="rect">
            <a:avLst/>
          </a:prstGeom>
          <a:noFill/>
          <a:ln w="9525">
            <a:solidFill>
              <a:schemeClr val="accent1"/>
            </a:solidFill>
            <a:miter lim="800000"/>
            <a:headEnd/>
            <a:tailEnd/>
          </a:ln>
        </p:spPr>
      </p:pic>
      <p:sp>
        <p:nvSpPr>
          <p:cNvPr id="8" name="7 Rectángulo"/>
          <p:cNvSpPr/>
          <p:nvPr/>
        </p:nvSpPr>
        <p:spPr>
          <a:xfrm>
            <a:off x="1547813" y="5443538"/>
            <a:ext cx="4032299" cy="577850"/>
          </a:xfrm>
          <a:prstGeom prst="rect">
            <a:avLst/>
          </a:prstGeom>
          <a:solidFill>
            <a:schemeClr val="accent1">
              <a:lumMod val="5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88" name="12 CuadroTexto"/>
          <p:cNvSpPr txBox="1">
            <a:spLocks noChangeArrowheads="1"/>
          </p:cNvSpPr>
          <p:nvPr/>
        </p:nvSpPr>
        <p:spPr bwMode="auto">
          <a:xfrm>
            <a:off x="5616575" y="-26988"/>
            <a:ext cx="3276600" cy="2646878"/>
          </a:xfrm>
          <a:prstGeom prst="rect">
            <a:avLst/>
          </a:prstGeom>
          <a:noFill/>
          <a:ln w="9525">
            <a:noFill/>
            <a:miter lim="800000"/>
            <a:headEnd/>
            <a:tailEnd/>
          </a:ln>
        </p:spPr>
        <p:txBody>
          <a:bodyPr>
            <a:spAutoFit/>
          </a:bodyPr>
          <a:lstStyle/>
          <a:p>
            <a:pPr algn="r"/>
            <a:r>
              <a:rPr lang="es-ES" sz="16600" b="1" dirty="0" smtClean="0">
                <a:solidFill>
                  <a:srgbClr val="336699"/>
                </a:solidFill>
              </a:rPr>
              <a:t>9</a:t>
            </a:r>
            <a:r>
              <a:rPr lang="es-ES" sz="1400" b="1" dirty="0" smtClean="0">
                <a:solidFill>
                  <a:srgbClr val="336699"/>
                </a:solidFill>
              </a:rPr>
              <a:t>(3 </a:t>
            </a:r>
            <a:r>
              <a:rPr lang="es-ES" sz="1400" b="1" dirty="0" err="1">
                <a:solidFill>
                  <a:srgbClr val="336699"/>
                </a:solidFill>
              </a:rPr>
              <a:t>op</a:t>
            </a:r>
            <a:r>
              <a:rPr lang="es-ES" sz="1400" b="1" dirty="0">
                <a:solidFill>
                  <a:srgbClr val="336699"/>
                </a:solidFill>
              </a:rPr>
              <a:t>) </a:t>
            </a:r>
            <a:endParaRPr lang="es-ES" sz="2400" b="1" dirty="0">
              <a:solidFill>
                <a:srgbClr val="336699"/>
              </a:solidFill>
            </a:endParaRPr>
          </a:p>
        </p:txBody>
      </p:sp>
      <p:grpSp>
        <p:nvGrpSpPr>
          <p:cNvPr id="3" name="5 Grupo"/>
          <p:cNvGrpSpPr>
            <a:grpSpLocks/>
          </p:cNvGrpSpPr>
          <p:nvPr/>
        </p:nvGrpSpPr>
        <p:grpSpPr bwMode="auto">
          <a:xfrm>
            <a:off x="467543" y="549275"/>
            <a:ext cx="2420791" cy="1500540"/>
            <a:chOff x="6581052" y="404664"/>
            <a:chExt cx="2654615" cy="1721029"/>
          </a:xfrm>
        </p:grpSpPr>
        <p:pic>
          <p:nvPicPr>
            <p:cNvPr id="16392" name="Picture 5"/>
            <p:cNvPicPr>
              <a:picLocks noChangeAspect="1" noChangeArrowheads="1"/>
            </p:cNvPicPr>
            <p:nvPr/>
          </p:nvPicPr>
          <p:blipFill>
            <a:blip r:embed="rId4" cstate="print"/>
            <a:srcRect t="3334" r="71053"/>
            <a:stretch>
              <a:fillRect/>
            </a:stretch>
          </p:blipFill>
          <p:spPr bwMode="auto">
            <a:xfrm>
              <a:off x="6876256" y="404664"/>
              <a:ext cx="1890167" cy="1294364"/>
            </a:xfrm>
            <a:prstGeom prst="rect">
              <a:avLst/>
            </a:prstGeom>
            <a:ln>
              <a:noFill/>
            </a:ln>
            <a:effectLst>
              <a:outerShdw blurRad="292100" dist="139700" dir="2700000" algn="tl" rotWithShape="0">
                <a:srgbClr val="333333">
                  <a:alpha val="65000"/>
                </a:srgbClr>
              </a:outerShdw>
            </a:effectLst>
          </p:spPr>
        </p:pic>
        <p:sp>
          <p:nvSpPr>
            <p:cNvPr id="16393" name="8 Rectángulo"/>
            <p:cNvSpPr>
              <a:spLocks noChangeArrowheads="1"/>
            </p:cNvSpPr>
            <p:nvPr/>
          </p:nvSpPr>
          <p:spPr bwMode="auto">
            <a:xfrm>
              <a:off x="6581052" y="1807992"/>
              <a:ext cx="2654615" cy="317701"/>
            </a:xfrm>
            <a:prstGeom prst="rect">
              <a:avLst/>
            </a:prstGeom>
            <a:noFill/>
            <a:ln w="9525">
              <a:noFill/>
              <a:miter lim="800000"/>
              <a:headEnd/>
              <a:tailEnd/>
            </a:ln>
          </p:spPr>
          <p:txBody>
            <a:bodyPr wrap="none">
              <a:spAutoFit/>
            </a:bodyPr>
            <a:lstStyle/>
            <a:p>
              <a:r>
                <a:rPr lang="es-ES" sz="1200" dirty="0">
                  <a:solidFill>
                    <a:srgbClr val="336699"/>
                  </a:solidFill>
                </a:rPr>
                <a:t>http://www.rourkebabyrecord.ca</a:t>
              </a:r>
              <a:r>
                <a:rPr lang="es-ES" sz="1100" dirty="0">
                  <a:solidFill>
                    <a:srgbClr val="336699"/>
                  </a:solidFill>
                </a:rPr>
                <a:t>/</a:t>
              </a:r>
            </a:p>
          </p:txBody>
        </p:sp>
      </p:grpSp>
      <p:pic>
        <p:nvPicPr>
          <p:cNvPr id="13320" name="Picture 8"/>
          <p:cNvPicPr>
            <a:picLocks noChangeAspect="1" noChangeArrowheads="1"/>
          </p:cNvPicPr>
          <p:nvPr/>
        </p:nvPicPr>
        <p:blipFill>
          <a:blip r:embed="rId5" cstate="print"/>
          <a:srcRect l="20857" t="24297" r="14000" b="13713"/>
          <a:stretch>
            <a:fillRect/>
          </a:stretch>
        </p:blipFill>
        <p:spPr bwMode="auto">
          <a:xfrm>
            <a:off x="4788024" y="476672"/>
            <a:ext cx="1735138" cy="1871663"/>
          </a:xfrm>
          <a:prstGeom prst="rect">
            <a:avLst/>
          </a:prstGeom>
          <a:noFill/>
          <a:ln w="9525">
            <a:noFill/>
            <a:miter lim="800000"/>
            <a:headEnd/>
            <a:tailEnd/>
          </a:ln>
        </p:spPr>
      </p:pic>
      <p:sp>
        <p:nvSpPr>
          <p:cNvPr id="10" name="9 CuadroTexto"/>
          <p:cNvSpPr txBox="1"/>
          <p:nvPr/>
        </p:nvSpPr>
        <p:spPr>
          <a:xfrm>
            <a:off x="1115616" y="6165304"/>
            <a:ext cx="643125" cy="400110"/>
          </a:xfrm>
          <a:prstGeom prst="rect">
            <a:avLst/>
          </a:prstGeom>
          <a:noFill/>
        </p:spPr>
        <p:txBody>
          <a:bodyPr wrap="none" rtlCol="0">
            <a:spAutoFit/>
          </a:bodyPr>
          <a:lstStyle/>
          <a:p>
            <a:r>
              <a:rPr lang="es-ES_tradnl" sz="2000" b="1" dirty="0" smtClean="0"/>
              <a:t>2011</a:t>
            </a:r>
            <a:endParaRPr lang="es-ES_tradnl" sz="2000" b="1" dirty="0"/>
          </a:p>
        </p:txBody>
      </p:sp>
      <p:cxnSp>
        <p:nvCxnSpPr>
          <p:cNvPr id="12" name="11 Conector recto de flecha"/>
          <p:cNvCxnSpPr/>
          <p:nvPr/>
        </p:nvCxnSpPr>
        <p:spPr>
          <a:xfrm flipV="1">
            <a:off x="1835696" y="5877272"/>
            <a:ext cx="576064"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3320"/>
                                        </p:tgtEl>
                                        <p:attrNameLst>
                                          <p:attrName>style.visibility</p:attrName>
                                        </p:attrNameLst>
                                      </p:cBhvr>
                                      <p:to>
                                        <p:strVal val="visible"/>
                                      </p:to>
                                    </p:set>
                                    <p:animEffect transition="in" filter="dissolve">
                                      <p:cBhvr>
                                        <p:cTn id="7" dur="1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descr="http://2.bp.blogspot.com/_gXvyZSS2tFM/ScYRT9VKveI/AAAAAAAAAjY/0zvCmkAy5lY/s400/dudas_sobre_moviles_dual_sim.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292080" y="3040309"/>
            <a:ext cx="3851920" cy="3817691"/>
          </a:xfrm>
          <a:prstGeom prst="rect">
            <a:avLst/>
          </a:prstGeom>
          <a:noFill/>
        </p:spPr>
      </p:pic>
      <p:pic>
        <p:nvPicPr>
          <p:cNvPr id="18438" name="Picture 6" descr="http://2.bp.blogspot.com/_gXvyZSS2tFM/ScYRT9VKveI/AAAAAAAAAjY/0zvCmkAy5lY/s400/dudas_sobre_moviles_dual_sim.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5975648" y="0"/>
            <a:ext cx="3168352" cy="3326770"/>
          </a:xfrm>
          <a:prstGeom prst="rect">
            <a:avLst/>
          </a:prstGeom>
          <a:noFill/>
        </p:spPr>
      </p:pic>
      <p:pic>
        <p:nvPicPr>
          <p:cNvPr id="18440" name="Picture 8" descr="http://2.bp.blogspot.com/_gXvyZSS2tFM/ScYRT9VKveI/AAAAAAAAAjY/0zvCmkAy5lY/s400/dudas_sobre_moviles_dual_sim.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95536" y="476672"/>
            <a:ext cx="2520280" cy="2646294"/>
          </a:xfrm>
          <a:prstGeom prst="rect">
            <a:avLst/>
          </a:prstGeom>
          <a:noFill/>
        </p:spPr>
      </p:pic>
      <p:pic>
        <p:nvPicPr>
          <p:cNvPr id="18436" name="Picture 4" descr="http://2.bp.blogspot.com/_gXvyZSS2tFM/ScYRT9VKveI/AAAAAAAAAjY/0zvCmkAy5lY/s400/dudas_sobre_moviles_dual_sim.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6336704" cy="6858000"/>
          </a:xfrm>
          <a:prstGeom prst="rect">
            <a:avLst/>
          </a:prstGeom>
          <a:noFill/>
        </p:spPr>
      </p:pic>
      <p:sp>
        <p:nvSpPr>
          <p:cNvPr id="2" name="1 CuadroTexto"/>
          <p:cNvSpPr txBox="1"/>
          <p:nvPr/>
        </p:nvSpPr>
        <p:spPr>
          <a:xfrm>
            <a:off x="1475656" y="1556792"/>
            <a:ext cx="4067780" cy="1107996"/>
          </a:xfrm>
          <a:prstGeom prst="rect">
            <a:avLst/>
          </a:prstGeom>
          <a:noFill/>
        </p:spPr>
        <p:txBody>
          <a:bodyPr wrap="none" rtlCol="0">
            <a:spAutoFit/>
          </a:bodyPr>
          <a:lstStyle/>
          <a:p>
            <a:r>
              <a:rPr lang="es-ES_tradnl"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¿para qué?</a:t>
            </a:r>
          </a:p>
        </p:txBody>
      </p:sp>
      <p:sp>
        <p:nvSpPr>
          <p:cNvPr id="3" name="2 CuadroTexto"/>
          <p:cNvSpPr txBox="1"/>
          <p:nvPr/>
        </p:nvSpPr>
        <p:spPr>
          <a:xfrm>
            <a:off x="2771800" y="3356992"/>
            <a:ext cx="4729821" cy="1107996"/>
          </a:xfrm>
          <a:prstGeom prst="rect">
            <a:avLst/>
          </a:prstGeom>
          <a:noFill/>
        </p:spPr>
        <p:txBody>
          <a:bodyPr wrap="none" rtlCol="0">
            <a:spAutoFit/>
          </a:bodyPr>
          <a:lstStyle/>
          <a:p>
            <a:r>
              <a:rPr lang="es-ES_tradnl"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¿para quién?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a:stretch>
            <a:fillRect/>
          </a:stretch>
        </p:blipFill>
        <p:spPr bwMode="auto">
          <a:xfrm>
            <a:off x="290820" y="4077072"/>
            <a:ext cx="8853180" cy="2232248"/>
          </a:xfrm>
          <a:prstGeom prst="rect">
            <a:avLst/>
          </a:prstGeom>
          <a:noFill/>
          <a:ln w="9525">
            <a:noFill/>
            <a:miter lim="800000"/>
            <a:headEnd/>
            <a:tailEnd/>
          </a:ln>
        </p:spPr>
      </p:pic>
      <p:sp>
        <p:nvSpPr>
          <p:cNvPr id="17411" name="12 CuadroTexto"/>
          <p:cNvSpPr txBox="1">
            <a:spLocks noChangeArrowheads="1"/>
          </p:cNvSpPr>
          <p:nvPr/>
        </p:nvSpPr>
        <p:spPr bwMode="auto">
          <a:xfrm>
            <a:off x="6156325" y="-26988"/>
            <a:ext cx="3059113" cy="2622551"/>
          </a:xfrm>
          <a:prstGeom prst="rect">
            <a:avLst/>
          </a:prstGeom>
          <a:noFill/>
          <a:ln w="9525">
            <a:noFill/>
            <a:miter lim="800000"/>
            <a:headEnd/>
            <a:tailEnd/>
          </a:ln>
        </p:spPr>
        <p:txBody>
          <a:bodyPr>
            <a:spAutoFit/>
          </a:bodyPr>
          <a:lstStyle/>
          <a:p>
            <a:r>
              <a:rPr lang="es-ES" sz="16600" b="1" dirty="0" smtClean="0">
                <a:solidFill>
                  <a:srgbClr val="336699"/>
                </a:solidFill>
              </a:rPr>
              <a:t>10</a:t>
            </a:r>
            <a:endParaRPr lang="es-ES" sz="2400" b="1" dirty="0">
              <a:solidFill>
                <a:srgbClr val="336699"/>
              </a:solidFill>
            </a:endParaRPr>
          </a:p>
        </p:txBody>
      </p:sp>
      <p:pic>
        <p:nvPicPr>
          <p:cNvPr id="17412" name="Picture 2"/>
          <p:cNvPicPr>
            <a:picLocks noChangeAspect="1" noChangeArrowheads="1"/>
          </p:cNvPicPr>
          <p:nvPr/>
        </p:nvPicPr>
        <p:blipFill>
          <a:blip r:embed="rId4" cstate="print"/>
          <a:srcRect l="11426" t="65912"/>
          <a:stretch>
            <a:fillRect/>
          </a:stretch>
        </p:blipFill>
        <p:spPr bwMode="auto">
          <a:xfrm>
            <a:off x="1403648" y="1412776"/>
            <a:ext cx="2747506" cy="504056"/>
          </a:xfrm>
          <a:prstGeom prst="rect">
            <a:avLst/>
          </a:prstGeom>
          <a:ln>
            <a:noFill/>
          </a:ln>
          <a:effectLst>
            <a:outerShdw blurRad="292100" dist="139700" dir="2700000" algn="tl" rotWithShape="0">
              <a:srgbClr val="333333">
                <a:alpha val="65000"/>
              </a:srgbClr>
            </a:outerShdw>
          </a:effectLst>
        </p:spPr>
      </p:pic>
      <p:sp>
        <p:nvSpPr>
          <p:cNvPr id="2" name="5 Rectángulo"/>
          <p:cNvSpPr/>
          <p:nvPr/>
        </p:nvSpPr>
        <p:spPr>
          <a:xfrm>
            <a:off x="1115616" y="4797152"/>
            <a:ext cx="6768752" cy="72008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7" name="Picture 5" descr="Logotipo de PrevInfad"/>
          <p:cNvPicPr>
            <a:picLocks noChangeAspect="1" noChangeArrowheads="1"/>
          </p:cNvPicPr>
          <p:nvPr/>
        </p:nvPicPr>
        <p:blipFill>
          <a:blip r:embed="rId5" cstate="print"/>
          <a:srcRect/>
          <a:stretch>
            <a:fillRect/>
          </a:stretch>
        </p:blipFill>
        <p:spPr bwMode="auto">
          <a:xfrm>
            <a:off x="179512" y="202672"/>
            <a:ext cx="2521914" cy="1138096"/>
          </a:xfrm>
          <a:prstGeom prst="rect">
            <a:avLst/>
          </a:prstGeom>
          <a:ln>
            <a:noFill/>
          </a:ln>
          <a:effectLst>
            <a:outerShdw blurRad="292100" dist="139700" dir="2700000" algn="tl" rotWithShape="0">
              <a:srgbClr val="333333">
                <a:alpha val="65000"/>
              </a:srgbClr>
            </a:outerShdw>
          </a:effectLst>
        </p:spPr>
      </p:pic>
      <p:pic>
        <p:nvPicPr>
          <p:cNvPr id="49154" name="Picture 2" descr="Grupo PrevInfad de la AEPap"/>
          <p:cNvPicPr>
            <a:picLocks noChangeAspect="1" noChangeArrowheads="1"/>
          </p:cNvPicPr>
          <p:nvPr/>
        </p:nvPicPr>
        <p:blipFill>
          <a:blip r:embed="rId6" cstate="print"/>
          <a:srcRect/>
          <a:stretch>
            <a:fillRect/>
          </a:stretch>
        </p:blipFill>
        <p:spPr bwMode="auto">
          <a:xfrm>
            <a:off x="179512" y="1340768"/>
            <a:ext cx="1485900" cy="1428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srcRect/>
          <a:stretch>
            <a:fillRect/>
          </a:stretch>
        </p:blipFill>
        <p:spPr bwMode="auto">
          <a:xfrm>
            <a:off x="88419" y="4149080"/>
            <a:ext cx="8853175" cy="223224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11426" t="65912"/>
          <a:stretch>
            <a:fillRect/>
          </a:stretch>
        </p:blipFill>
        <p:spPr bwMode="auto">
          <a:xfrm>
            <a:off x="2411760" y="476672"/>
            <a:ext cx="2747506" cy="504056"/>
          </a:xfrm>
          <a:prstGeom prst="rect">
            <a:avLst/>
          </a:prstGeom>
          <a:ln>
            <a:noFill/>
          </a:ln>
          <a:effectLst>
            <a:outerShdw blurRad="292100" dist="139700" dir="2700000" algn="tl" rotWithShape="0">
              <a:srgbClr val="333333">
                <a:alpha val="65000"/>
              </a:srgbClr>
            </a:outerShdw>
          </a:effectLst>
        </p:spPr>
      </p:pic>
      <p:sp>
        <p:nvSpPr>
          <p:cNvPr id="18436" name="12 CuadroTexto"/>
          <p:cNvSpPr txBox="1">
            <a:spLocks noChangeArrowheads="1"/>
          </p:cNvSpPr>
          <p:nvPr/>
        </p:nvSpPr>
        <p:spPr bwMode="auto">
          <a:xfrm>
            <a:off x="6156325" y="-26988"/>
            <a:ext cx="3059113" cy="2622551"/>
          </a:xfrm>
          <a:prstGeom prst="rect">
            <a:avLst/>
          </a:prstGeom>
          <a:noFill/>
          <a:ln w="9525">
            <a:noFill/>
            <a:miter lim="800000"/>
            <a:headEnd/>
            <a:tailEnd/>
          </a:ln>
        </p:spPr>
        <p:txBody>
          <a:bodyPr>
            <a:spAutoFit/>
          </a:bodyPr>
          <a:lstStyle/>
          <a:p>
            <a:r>
              <a:rPr lang="es-ES" sz="16600" b="1" dirty="0" smtClean="0">
                <a:solidFill>
                  <a:srgbClr val="336699"/>
                </a:solidFill>
              </a:rPr>
              <a:t>13</a:t>
            </a:r>
            <a:endParaRPr lang="es-ES" sz="2400" b="1" dirty="0">
              <a:solidFill>
                <a:srgbClr val="336699"/>
              </a:solidFill>
            </a:endParaRPr>
          </a:p>
        </p:txBody>
      </p:sp>
      <p:pic>
        <p:nvPicPr>
          <p:cNvPr id="18437" name="Picture 2"/>
          <p:cNvPicPr>
            <a:picLocks noChangeAspect="1" noChangeArrowheads="1"/>
          </p:cNvPicPr>
          <p:nvPr/>
        </p:nvPicPr>
        <p:blipFill>
          <a:blip r:embed="rId5" cstate="print"/>
          <a:srcRect/>
          <a:stretch>
            <a:fillRect/>
          </a:stretch>
        </p:blipFill>
        <p:spPr bwMode="auto">
          <a:xfrm>
            <a:off x="827088" y="333375"/>
            <a:ext cx="1872704" cy="2613901"/>
          </a:xfrm>
          <a:prstGeom prst="rect">
            <a:avLst/>
          </a:prstGeom>
          <a:ln>
            <a:noFill/>
          </a:ln>
          <a:effectLst>
            <a:outerShdw blurRad="292100" dist="139700" dir="2700000" algn="tl" rotWithShape="0">
              <a:srgbClr val="333333">
                <a:alpha val="65000"/>
              </a:srgbClr>
            </a:outerShdw>
          </a:effectLst>
        </p:spPr>
      </p:pic>
      <p:sp>
        <p:nvSpPr>
          <p:cNvPr id="2" name="5 Rectángulo"/>
          <p:cNvSpPr/>
          <p:nvPr/>
        </p:nvSpPr>
        <p:spPr>
          <a:xfrm>
            <a:off x="971600" y="5589240"/>
            <a:ext cx="6696744" cy="792088"/>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print"/>
          <a:srcRect/>
          <a:stretch>
            <a:fillRect/>
          </a:stretch>
        </p:blipFill>
        <p:spPr bwMode="auto">
          <a:xfrm>
            <a:off x="36513" y="0"/>
            <a:ext cx="9107487" cy="6858000"/>
          </a:xfrm>
          <a:prstGeom prst="rect">
            <a:avLst/>
          </a:prstGeom>
          <a:noFill/>
          <a:ln w="9525">
            <a:noFill/>
            <a:miter lim="800000"/>
            <a:headEnd/>
            <a:tailEnd/>
          </a:ln>
        </p:spPr>
      </p:pic>
      <p:sp>
        <p:nvSpPr>
          <p:cNvPr id="3" name="2 CuadroTexto"/>
          <p:cNvSpPr txBox="1">
            <a:spLocks noChangeArrowheads="1"/>
          </p:cNvSpPr>
          <p:nvPr/>
        </p:nvSpPr>
        <p:spPr bwMode="auto">
          <a:xfrm rot="19248544">
            <a:off x="749849" y="1541890"/>
            <a:ext cx="4114312" cy="1446550"/>
          </a:xfrm>
          <a:prstGeom prst="rect">
            <a:avLst/>
          </a:prstGeom>
          <a:solidFill>
            <a:schemeClr val="bg1"/>
          </a:solidFill>
          <a:ln w="9525">
            <a:noFill/>
            <a:miter lim="800000"/>
            <a:headEnd/>
            <a:tailEnd/>
          </a:ln>
        </p:spPr>
        <p:txBody>
          <a:bodyPr wrap="square">
            <a:spAutoFit/>
          </a:bodyPr>
          <a:lstStyle/>
          <a:p>
            <a:pPr algn="ctr"/>
            <a:r>
              <a:rPr lang="es-ES" sz="4400" dirty="0">
                <a:latin typeface="Segoe Script" pitchFamily="34" charset="0"/>
              </a:rPr>
              <a:t>SIN CONSENSO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171" name="1 Título"/>
          <p:cNvSpPr>
            <a:spLocks noGrp="1"/>
          </p:cNvSpPr>
          <p:nvPr>
            <p:ph type="title"/>
          </p:nvPr>
        </p:nvSpPr>
        <p:spPr>
          <a:xfrm>
            <a:off x="395536" y="0"/>
            <a:ext cx="8229600" cy="1143000"/>
          </a:xfrm>
        </p:spPr>
        <p:txBody>
          <a:bodyPr/>
          <a:lstStyle/>
          <a:p>
            <a:pPr algn="l" eaLnBrk="1" hangingPunct="1"/>
            <a:r>
              <a:rPr lang="es-ES_trad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Distribución de nº de controles</a:t>
            </a:r>
            <a:endPar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170" name="3 Marcador de contenido"/>
          <p:cNvGraphicFramePr>
            <a:graphicFrameLocks noGrp="1"/>
          </p:cNvGraphicFramePr>
          <p:nvPr>
            <p:ph idx="1"/>
          </p:nvPr>
        </p:nvGraphicFramePr>
        <p:xfrm>
          <a:off x="539552" y="1628800"/>
          <a:ext cx="8177212" cy="4667250"/>
        </p:xfrm>
        <a:graphic>
          <a:graphicData uri="http://schemas.openxmlformats.org/presentationml/2006/ole">
            <p:oleObj spid="_x0000_s40962" r:id="rId4" imgW="8175445" imgH="4669941" progId="Excel.Sheet.8">
              <p:embed/>
            </p:oleObj>
          </a:graphicData>
        </a:graphic>
      </p:graphicFrame>
      <p:sp>
        <p:nvSpPr>
          <p:cNvPr id="7172" name="4 CuadroTexto"/>
          <p:cNvSpPr txBox="1">
            <a:spLocks noChangeArrowheads="1"/>
          </p:cNvSpPr>
          <p:nvPr/>
        </p:nvSpPr>
        <p:spPr bwMode="auto">
          <a:xfrm>
            <a:off x="251520" y="6165304"/>
            <a:ext cx="6233181" cy="369332"/>
          </a:xfrm>
          <a:prstGeom prst="rect">
            <a:avLst/>
          </a:prstGeom>
          <a:noFill/>
          <a:ln w="9525">
            <a:noFill/>
            <a:miter lim="800000"/>
            <a:headEnd/>
            <a:tailEnd/>
          </a:ln>
        </p:spPr>
        <p:txBody>
          <a:bodyPr wrap="none">
            <a:spAutoFit/>
          </a:bodyPr>
          <a:lstStyle/>
          <a:p>
            <a:pPr>
              <a:defRPr/>
            </a:pPr>
            <a:r>
              <a:rPr lang="es-ES_tradnl" dirty="0" smtClean="0">
                <a:solidFill>
                  <a:schemeClr val="accent1">
                    <a:lumMod val="40000"/>
                    <a:lumOff val="60000"/>
                  </a:schemeClr>
                </a:solidFill>
              </a:rPr>
              <a:t>Informe realizado por Javier Soriano </a:t>
            </a:r>
            <a:r>
              <a:rPr lang="es-ES_tradnl" dirty="0" err="1" smtClean="0">
                <a:solidFill>
                  <a:schemeClr val="accent1">
                    <a:lumMod val="40000"/>
                    <a:lumOff val="60000"/>
                  </a:schemeClr>
                </a:solidFill>
              </a:rPr>
              <a:t>Faura</a:t>
            </a:r>
            <a:r>
              <a:rPr lang="es-ES_tradnl" dirty="0" smtClean="0">
                <a:solidFill>
                  <a:schemeClr val="accent1">
                    <a:lumMod val="40000"/>
                    <a:lumOff val="60000"/>
                  </a:schemeClr>
                </a:solidFill>
              </a:rPr>
              <a:t> y Grupo </a:t>
            </a:r>
            <a:r>
              <a:rPr lang="es-ES_tradnl" dirty="0" err="1" smtClean="0">
                <a:solidFill>
                  <a:schemeClr val="accent1">
                    <a:lumMod val="40000"/>
                    <a:lumOff val="60000"/>
                  </a:schemeClr>
                </a:solidFill>
              </a:rPr>
              <a:t>PrevInfad</a:t>
            </a:r>
            <a:endParaRPr lang="es-ES" dirty="0">
              <a:solidFill>
                <a:schemeClr val="accent1">
                  <a:lumMod val="40000"/>
                  <a:lumOff val="60000"/>
                </a:schemeClr>
              </a:solidFill>
            </a:endParaRPr>
          </a:p>
        </p:txBody>
      </p:sp>
      <p:sp>
        <p:nvSpPr>
          <p:cNvPr id="5" name="4 Rectángulo"/>
          <p:cNvSpPr/>
          <p:nvPr/>
        </p:nvSpPr>
        <p:spPr>
          <a:xfrm>
            <a:off x="323528" y="6488668"/>
            <a:ext cx="1657377" cy="369332"/>
          </a:xfrm>
          <a:prstGeom prst="rect">
            <a:avLst/>
          </a:prstGeom>
        </p:spPr>
        <p:txBody>
          <a:bodyPr wrap="none">
            <a:spAutoFit/>
          </a:bodyPr>
          <a:lstStyle/>
          <a:p>
            <a:r>
              <a:rPr lang="es-ES_tradnl" dirty="0" smtClean="0">
                <a:solidFill>
                  <a:schemeClr val="bg1">
                    <a:lumMod val="95000"/>
                  </a:schemeClr>
                </a:solidFill>
                <a:latin typeface="Calibri" pitchFamily="34" charset="0"/>
              </a:rPr>
              <a:t>OCTUBRE  2012</a:t>
            </a:r>
            <a:endParaRPr lang="es-ES" dirty="0">
              <a:solidFill>
                <a:schemeClr val="bg1">
                  <a:lumMod val="95000"/>
                </a:schemeClr>
              </a:solidFill>
              <a:latin typeface="Calibri" pitchFamily="34" charset="0"/>
            </a:endParaRPr>
          </a:p>
        </p:txBody>
      </p:sp>
      <p:sp>
        <p:nvSpPr>
          <p:cNvPr id="6" name="5 Rectángulo"/>
          <p:cNvSpPr/>
          <p:nvPr/>
        </p:nvSpPr>
        <p:spPr>
          <a:xfrm>
            <a:off x="467544" y="908720"/>
            <a:ext cx="4572000" cy="646331"/>
          </a:xfrm>
          <a:prstGeom prst="rect">
            <a:avLst/>
          </a:prstGeom>
        </p:spPr>
        <p:txBody>
          <a:bodyPr>
            <a:spAutoFit/>
          </a:bodyPr>
          <a:lstStyle/>
          <a:p>
            <a:r>
              <a:rPr lang="es-ES_tradnl" dirty="0" smtClean="0">
                <a:solidFill>
                  <a:schemeClr val="bg1">
                    <a:lumMod val="95000"/>
                  </a:schemeClr>
                </a:solidFill>
              </a:rPr>
              <a:t>según la información de las Juntas ejecutivas de las asociaciones federadas de la AEPap</a:t>
            </a:r>
            <a:endParaRPr lang="es-ES_tradnl" dirty="0">
              <a:solidFill>
                <a:schemeClr val="bg1">
                  <a:lumMod val="95000"/>
                </a:schemeClr>
              </a:solidFill>
            </a:endParaRPr>
          </a:p>
        </p:txBody>
      </p:sp>
      <p:sp>
        <p:nvSpPr>
          <p:cNvPr id="7" name="6 Rectángulo"/>
          <p:cNvSpPr/>
          <p:nvPr/>
        </p:nvSpPr>
        <p:spPr>
          <a:xfrm>
            <a:off x="395536" y="2348880"/>
            <a:ext cx="648072" cy="2088232"/>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323528" y="0"/>
            <a:ext cx="8229600" cy="1143000"/>
          </a:xfrm>
        </p:spPr>
        <p:txBody>
          <a:bodyPr/>
          <a:lstStyle/>
          <a:p>
            <a:pPr eaLnBrk="1" hangingPunct="1"/>
            <a:r>
              <a:rPr lang="es-ES_trad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 encuesta CCAA</a:t>
            </a:r>
            <a:endPar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idx="1"/>
          </p:nvPr>
        </p:nvSpPr>
        <p:spPr>
          <a:xfrm>
            <a:off x="323528" y="1484784"/>
            <a:ext cx="8229600" cy="4525963"/>
          </a:xfrm>
        </p:spPr>
        <p:txBody>
          <a:bodyPr rtlCol="0">
            <a:noAutofit/>
          </a:bodyPr>
          <a:lstStyle/>
          <a:p>
            <a:pPr eaLnBrk="1" fontAlgn="auto" hangingPunct="1">
              <a:spcAft>
                <a:spcPts val="0"/>
              </a:spcAft>
              <a:buFont typeface="Arial" pitchFamily="34" charset="0"/>
              <a:buChar char="•"/>
              <a:defRPr/>
            </a:pPr>
            <a:r>
              <a:rPr lang="es-ES_tradnl" sz="3600" dirty="0" smtClean="0"/>
              <a:t>Existe </a:t>
            </a:r>
            <a:r>
              <a:rPr lang="es-ES_tradn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homogeneidad</a:t>
            </a:r>
            <a:r>
              <a:rPr lang="es-ES_tradnl" sz="3600" dirty="0" smtClean="0"/>
              <a:t> en:</a:t>
            </a:r>
          </a:p>
          <a:p>
            <a:pPr lvl="1">
              <a:buFont typeface="Wingdings" pitchFamily="2" charset="2"/>
              <a:buChar char="§"/>
              <a:defRPr/>
            </a:pPr>
            <a:r>
              <a:rPr lang="es-ES_tradnl" sz="3600" dirty="0" smtClean="0"/>
              <a:t>instrumentos de cribado de la mayoría de las intervenciones.</a:t>
            </a:r>
          </a:p>
          <a:p>
            <a:pPr lvl="1">
              <a:buFont typeface="Wingdings" pitchFamily="2" charset="2"/>
              <a:buChar char="§"/>
              <a:defRPr/>
            </a:pPr>
            <a:r>
              <a:rPr lang="es-ES_tradnl" sz="3600" dirty="0" smtClean="0"/>
              <a:t> implantación del Programa de salud bucodental con unidades especializadas para la atención infantil.</a:t>
            </a:r>
          </a:p>
          <a:p>
            <a:pPr lvl="1" eaLnBrk="1" fontAlgn="auto" hangingPunct="1">
              <a:spcAft>
                <a:spcPts val="0"/>
              </a:spcAft>
              <a:buNone/>
              <a:defRPr/>
            </a:pPr>
            <a:endParaRPr lang="es-ES_tradnl" sz="2000" dirty="0" smtClean="0"/>
          </a:p>
          <a:p>
            <a:pPr lvl="1" eaLnBrk="1" fontAlgn="auto" hangingPunct="1">
              <a:spcAft>
                <a:spcPts val="0"/>
              </a:spcAft>
              <a:buFont typeface="Arial" pitchFamily="34" charset="0"/>
              <a:buChar char="–"/>
              <a:defRPr/>
            </a:pPr>
            <a:endParaRPr lang="es-ES_tradnl" sz="2000" dirty="0" smtClean="0"/>
          </a:p>
          <a:p>
            <a:pPr eaLnBrk="1" fontAlgn="auto" hangingPunct="1">
              <a:spcAft>
                <a:spcPts val="0"/>
              </a:spcAft>
              <a:buFont typeface="Arial" pitchFamily="34" charset="0"/>
              <a:buChar char="•"/>
              <a:defRPr/>
            </a:pPr>
            <a:endParaRPr lang="es-ES"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 encuesta CCAA</a:t>
            </a:r>
            <a:endParaRPr lang="es-ES_tradnl" dirty="0"/>
          </a:p>
        </p:txBody>
      </p:sp>
      <p:sp>
        <p:nvSpPr>
          <p:cNvPr id="3" name="2 Marcador de contenido"/>
          <p:cNvSpPr>
            <a:spLocks noGrp="1"/>
          </p:cNvSpPr>
          <p:nvPr>
            <p:ph idx="1"/>
          </p:nvPr>
        </p:nvSpPr>
        <p:spPr>
          <a:xfrm>
            <a:off x="395536" y="1412776"/>
            <a:ext cx="8229600" cy="4525963"/>
          </a:xfrm>
        </p:spPr>
        <p:txBody>
          <a:bodyPr>
            <a:noAutofit/>
          </a:bodyPr>
          <a:lstStyle/>
          <a:p>
            <a:pPr>
              <a:defRPr/>
            </a:pPr>
            <a:r>
              <a:rPr lang="es-ES_tradnl" sz="2800" dirty="0" smtClean="0"/>
              <a:t>Existe </a:t>
            </a:r>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heterogeneidad </a:t>
            </a:r>
            <a:r>
              <a:rPr lang="es-ES_tradnl" sz="2800" dirty="0" smtClean="0"/>
              <a:t>en:</a:t>
            </a:r>
          </a:p>
          <a:p>
            <a:pPr lvl="1">
              <a:defRPr/>
            </a:pPr>
            <a:r>
              <a:rPr lang="es-ES_tradnl" dirty="0" smtClean="0"/>
              <a:t>Número de enfermedades hereditarias que se criban al nacer</a:t>
            </a:r>
          </a:p>
          <a:p>
            <a:pPr lvl="1">
              <a:defRPr/>
            </a:pPr>
            <a:r>
              <a:rPr lang="es-ES_tradnl" dirty="0" smtClean="0"/>
              <a:t>Instrumento utilizado en el cribado auditivo neonatal</a:t>
            </a:r>
          </a:p>
          <a:p>
            <a:pPr lvl="1">
              <a:defRPr/>
            </a:pPr>
            <a:r>
              <a:rPr lang="es-ES_tradnl" dirty="0" smtClean="0"/>
              <a:t>Número de controles de salud</a:t>
            </a:r>
          </a:p>
          <a:p>
            <a:pPr lvl="1">
              <a:defRPr/>
            </a:pPr>
            <a:r>
              <a:rPr lang="es-ES_tradnl" dirty="0" smtClean="0"/>
              <a:t>Número de  veces que se realiza cribado HTA</a:t>
            </a:r>
          </a:p>
          <a:p>
            <a:pPr lvl="1">
              <a:defRPr/>
            </a:pPr>
            <a:r>
              <a:rPr lang="es-ES_tradnl" dirty="0" smtClean="0"/>
              <a:t>Cribado de TBC en población de riesgo </a:t>
            </a:r>
          </a:p>
          <a:p>
            <a:pPr lvl="1">
              <a:defRPr/>
            </a:pPr>
            <a:r>
              <a:rPr lang="es-ES_tradnl" dirty="0" smtClean="0"/>
              <a:t>Cribado de dislipemia en población de riesgo</a:t>
            </a:r>
          </a:p>
          <a:p>
            <a:pPr lvl="1">
              <a:defRPr/>
            </a:pPr>
            <a:r>
              <a:rPr lang="es-ES_tradnl" dirty="0" smtClean="0"/>
              <a:t>Administración de flúor tópico y de flúor sistémico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lstStyle/>
          <a:p>
            <a:pPr eaLnBrk="1" hangingPunct="1"/>
            <a:r>
              <a:rPr lang="es-ES_trad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 (II)</a:t>
            </a:r>
            <a:endPar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s-ES_tradnl" dirty="0" smtClean="0"/>
              <a:t>Se constatan </a:t>
            </a:r>
            <a:r>
              <a:rPr lang="es-ES_trad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ineficiencias</a:t>
            </a:r>
            <a:r>
              <a:rPr lang="es-ES_tradnl" dirty="0" smtClean="0"/>
              <a:t>:</a:t>
            </a:r>
          </a:p>
          <a:p>
            <a:pPr lvl="1" eaLnBrk="1" fontAlgn="auto" hangingPunct="1">
              <a:spcAft>
                <a:spcPts val="0"/>
              </a:spcAft>
              <a:buFont typeface="Arial" pitchFamily="34" charset="0"/>
              <a:buChar char="–"/>
              <a:defRPr/>
            </a:pPr>
            <a:r>
              <a:rPr lang="es-ES_tradnl" dirty="0" smtClean="0"/>
              <a:t>12 CCAA realizan cribado de DEC hasta el año</a:t>
            </a:r>
          </a:p>
          <a:p>
            <a:pPr lvl="1" eaLnBrk="1" fontAlgn="auto" hangingPunct="1">
              <a:spcAft>
                <a:spcPts val="0"/>
              </a:spcAft>
              <a:buFont typeface="Arial" pitchFamily="34" charset="0"/>
              <a:buChar char="–"/>
              <a:defRPr/>
            </a:pPr>
            <a:r>
              <a:rPr lang="es-ES_tradnl" dirty="0" smtClean="0"/>
              <a:t>La mayoría de CCAA  realizan la intervención indistintamente pediatría y enfermería, no están ajustadas las intervenciones en orden de eficiencia.</a:t>
            </a:r>
          </a:p>
          <a:p>
            <a:pPr lvl="1" eaLnBrk="1" fontAlgn="auto" hangingPunct="1">
              <a:spcAft>
                <a:spcPts val="0"/>
              </a:spcAft>
              <a:buFont typeface="Arial" pitchFamily="34" charset="0"/>
              <a:buChar char="–"/>
              <a:defRPr/>
            </a:pPr>
            <a:r>
              <a:rPr lang="es-ES_tradnl" dirty="0" smtClean="0"/>
              <a:t>Se realiza antropometría en todos los controles.</a:t>
            </a:r>
          </a:p>
          <a:p>
            <a:pPr lvl="1" eaLnBrk="1" fontAlgn="auto" hangingPunct="1">
              <a:spcAft>
                <a:spcPts val="0"/>
              </a:spcAft>
              <a:buFont typeface="Arial" pitchFamily="34" charset="0"/>
              <a:buChar char="–"/>
              <a:defRPr/>
            </a:pPr>
            <a:r>
              <a:rPr lang="es-ES_tradnl" dirty="0" smtClean="0"/>
              <a:t>Se realiza cribado desarrollo psicomotor  en todos los controles de menores de 6 años.</a:t>
            </a:r>
          </a:p>
          <a:p>
            <a:pPr lvl="1" eaLnBrk="1" fontAlgn="auto" hangingPunct="1">
              <a:spcAft>
                <a:spcPts val="0"/>
              </a:spcAft>
              <a:buFont typeface="Arial" pitchFamily="34" charset="0"/>
              <a:buChar char="–"/>
              <a:defRPr/>
            </a:pPr>
            <a:r>
              <a:rPr lang="es-ES_tradnl" dirty="0" smtClean="0"/>
              <a:t>Se realiza cribado auditivo en buen aparte de CCAA en todos los controles.</a:t>
            </a:r>
          </a:p>
          <a:p>
            <a:pPr lvl="1" eaLnBrk="1" fontAlgn="auto" hangingPunct="1">
              <a:spcAft>
                <a:spcPts val="0"/>
              </a:spcAft>
              <a:buNone/>
              <a:defRPr/>
            </a:pPr>
            <a:endParaRPr lang="es-ES_tradnl" dirty="0" smtClean="0"/>
          </a:p>
          <a:p>
            <a:pPr lvl="1" eaLnBrk="1" fontAlgn="auto" hangingPunct="1">
              <a:spcAft>
                <a:spcPts val="0"/>
              </a:spcAft>
              <a:buFont typeface="Arial" pitchFamily="34" charset="0"/>
              <a:buChar char="–"/>
              <a:defRPr/>
            </a:pPr>
            <a:endParaRPr lang="es-E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pPr eaLnBrk="1" hangingPunct="1"/>
            <a:r>
              <a:rPr lang="es-ES_trad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 (III)</a:t>
            </a:r>
            <a:endPar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0963" name="2 Marcador de contenido"/>
          <p:cNvSpPr>
            <a:spLocks noGrp="1"/>
          </p:cNvSpPr>
          <p:nvPr>
            <p:ph idx="1"/>
          </p:nvPr>
        </p:nvSpPr>
        <p:spPr/>
        <p:txBody>
          <a:bodyPr>
            <a:normAutofit lnSpcReduction="10000"/>
          </a:bodyPr>
          <a:lstStyle/>
          <a:p>
            <a:pPr eaLnBrk="1" hangingPunct="1"/>
            <a:r>
              <a:rPr lang="es-ES_tradnl" dirty="0" smtClean="0"/>
              <a:t>Se realizan intervenciones de problemas en los que no existen pruebas para recomendarlas:</a:t>
            </a:r>
          </a:p>
          <a:p>
            <a:pPr eaLnBrk="1" hangingPunct="1">
              <a:buNone/>
            </a:pPr>
            <a:endParaRPr lang="es-ES_tradnl" dirty="0" smtClean="0"/>
          </a:p>
          <a:p>
            <a:pPr lvl="1" eaLnBrk="1" hangingPunct="1"/>
            <a:r>
              <a:rPr lang="es-ES_tradnl" dirty="0" smtClean="0"/>
              <a:t>Cribado de autismo en población general (10/16)</a:t>
            </a:r>
          </a:p>
          <a:p>
            <a:pPr lvl="1" eaLnBrk="1" hangingPunct="1"/>
            <a:r>
              <a:rPr lang="es-ES_tradnl" dirty="0" smtClean="0"/>
              <a:t>Cribado de escoliosis (11/16)</a:t>
            </a:r>
          </a:p>
          <a:p>
            <a:pPr lvl="1" eaLnBrk="1" hangingPunct="1"/>
            <a:r>
              <a:rPr lang="es-ES_tradnl" dirty="0" smtClean="0"/>
              <a:t>Cribado de audición a toda la población además del neonatal (13/16)</a:t>
            </a:r>
            <a:endParaRPr lang="es-E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316004" y="836712"/>
            <a:ext cx="8432460" cy="51361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4294967295"/>
          </p:nvPr>
        </p:nvGraphicFramePr>
        <p:xfrm>
          <a:off x="251520" y="980728"/>
          <a:ext cx="8424940" cy="4519996"/>
        </p:xfrm>
        <a:graphic>
          <a:graphicData uri="http://schemas.openxmlformats.org/drawingml/2006/table">
            <a:tbl>
              <a:tblPr firstRow="1" bandRow="1">
                <a:tableStyleId>{5C22544A-7EE6-4342-B048-85BDC9FD1C3A}</a:tableStyleId>
              </a:tblPr>
              <a:tblGrid>
                <a:gridCol w="1656184"/>
                <a:gridCol w="752084"/>
                <a:gridCol w="752084"/>
                <a:gridCol w="752084"/>
                <a:gridCol w="752084"/>
                <a:gridCol w="752084"/>
                <a:gridCol w="752084"/>
                <a:gridCol w="752084"/>
                <a:gridCol w="752084"/>
                <a:gridCol w="752084"/>
              </a:tblGrid>
              <a:tr h="315862">
                <a:tc>
                  <a:txBody>
                    <a:bodyPr/>
                    <a:lstStyle/>
                    <a:p>
                      <a:pPr>
                        <a:spcAft>
                          <a:spcPts val="0"/>
                        </a:spcAft>
                      </a:pPr>
                      <a:endParaRPr lang="es-ES" sz="1200" dirty="0">
                        <a:latin typeface="Times New Roman"/>
                        <a:ea typeface="Times New Roman"/>
                      </a:endParaRPr>
                    </a:p>
                  </a:txBody>
                  <a:tcPr anchor="ctr"/>
                </a:tc>
                <a:tc>
                  <a:txBody>
                    <a:bodyPr/>
                    <a:lstStyle/>
                    <a:p>
                      <a:pPr>
                        <a:spcAft>
                          <a:spcPts val="0"/>
                        </a:spcAft>
                      </a:pPr>
                      <a:r>
                        <a:rPr lang="es-ES" sz="1600" b="1" dirty="0">
                          <a:solidFill>
                            <a:srgbClr val="FFFFFF"/>
                          </a:solidFill>
                          <a:latin typeface="Times New Roman"/>
                          <a:ea typeface="Times New Roman"/>
                        </a:rPr>
                        <a:t>RN-1s</a:t>
                      </a:r>
                      <a:endParaRPr lang="es-ES" sz="1600" dirty="0">
                        <a:latin typeface="Times New Roman"/>
                        <a:ea typeface="Times New Roman"/>
                      </a:endParaRPr>
                    </a:p>
                  </a:txBody>
                  <a:tcPr anchor="ctr"/>
                </a:tc>
                <a:tc>
                  <a:txBody>
                    <a:bodyPr/>
                    <a:lstStyle/>
                    <a:p>
                      <a:pPr>
                        <a:spcAft>
                          <a:spcPts val="0"/>
                        </a:spcAft>
                      </a:pPr>
                      <a:r>
                        <a:rPr lang="es-ES" sz="1600" b="1" dirty="0">
                          <a:solidFill>
                            <a:srgbClr val="FFFFFF"/>
                          </a:solidFill>
                          <a:latin typeface="Times New Roman"/>
                          <a:ea typeface="Times New Roman"/>
                        </a:rPr>
                        <a:t>1m</a:t>
                      </a:r>
                      <a:endParaRPr lang="es-ES" sz="1600" dirty="0">
                        <a:latin typeface="Times New Roman"/>
                        <a:ea typeface="Times New Roman"/>
                      </a:endParaRPr>
                    </a:p>
                  </a:txBody>
                  <a:tcPr anchor="ctr"/>
                </a:tc>
                <a:tc>
                  <a:txBody>
                    <a:bodyPr/>
                    <a:lstStyle/>
                    <a:p>
                      <a:pPr>
                        <a:spcAft>
                          <a:spcPts val="0"/>
                        </a:spcAft>
                      </a:pPr>
                      <a:r>
                        <a:rPr lang="es-ES" sz="1600" b="1" dirty="0">
                          <a:solidFill>
                            <a:srgbClr val="FFFFFF"/>
                          </a:solidFill>
                          <a:latin typeface="Times New Roman"/>
                          <a:ea typeface="Times New Roman"/>
                        </a:rPr>
                        <a:t>2m</a:t>
                      </a:r>
                      <a:r>
                        <a:rPr lang="es-ES" sz="1600" b="1" baseline="30000" dirty="0">
                          <a:solidFill>
                            <a:srgbClr val="FFFFFF"/>
                          </a:solidFill>
                          <a:latin typeface="Times New Roman"/>
                          <a:ea typeface="Times New Roman"/>
                        </a:rPr>
                        <a:t>1</a:t>
                      </a:r>
                      <a:endParaRPr lang="es-ES" sz="1600" dirty="0">
                        <a:latin typeface="Times New Roman"/>
                        <a:ea typeface="Times New Roman"/>
                      </a:endParaRPr>
                    </a:p>
                  </a:txBody>
                  <a:tcPr anchor="ctr"/>
                </a:tc>
                <a:tc>
                  <a:txBody>
                    <a:bodyPr/>
                    <a:lstStyle/>
                    <a:p>
                      <a:pPr>
                        <a:spcAft>
                          <a:spcPts val="0"/>
                        </a:spcAft>
                      </a:pPr>
                      <a:r>
                        <a:rPr lang="es-ES" sz="1600" b="1" dirty="0">
                          <a:solidFill>
                            <a:srgbClr val="FFFFFF"/>
                          </a:solidFill>
                          <a:latin typeface="Times New Roman"/>
                          <a:ea typeface="Times New Roman"/>
                        </a:rPr>
                        <a:t>4m</a:t>
                      </a:r>
                      <a:r>
                        <a:rPr lang="es-ES" sz="1600" b="1" baseline="30000" dirty="0">
                          <a:solidFill>
                            <a:srgbClr val="FFFFFF"/>
                          </a:solidFill>
                          <a:latin typeface="Times New Roman"/>
                          <a:ea typeface="Times New Roman"/>
                        </a:rPr>
                        <a:t>1</a:t>
                      </a:r>
                      <a:endParaRPr lang="es-ES" sz="1600" dirty="0">
                        <a:latin typeface="Times New Roman"/>
                        <a:ea typeface="Times New Roman"/>
                      </a:endParaRPr>
                    </a:p>
                  </a:txBody>
                  <a:tcPr anchor="ctr"/>
                </a:tc>
                <a:tc>
                  <a:txBody>
                    <a:bodyPr/>
                    <a:lstStyle/>
                    <a:p>
                      <a:pPr>
                        <a:spcAft>
                          <a:spcPts val="0"/>
                        </a:spcAft>
                      </a:pPr>
                      <a:r>
                        <a:rPr lang="es-ES" sz="1600" b="1" dirty="0" smtClean="0">
                          <a:solidFill>
                            <a:srgbClr val="FFFFFF"/>
                          </a:solidFill>
                          <a:latin typeface="Times New Roman"/>
                          <a:ea typeface="Times New Roman"/>
                        </a:rPr>
                        <a:t>6m</a:t>
                      </a:r>
                      <a:r>
                        <a:rPr lang="es-ES" sz="1600" b="1" baseline="30000" dirty="0" smtClean="0">
                          <a:solidFill>
                            <a:srgbClr val="FFFFFF"/>
                          </a:solidFill>
                          <a:latin typeface="Times New Roman"/>
                          <a:ea typeface="Times New Roman"/>
                        </a:rPr>
                        <a:t>1</a:t>
                      </a:r>
                      <a:endParaRPr lang="es-ES" sz="1600" dirty="0">
                        <a:latin typeface="Times New Roman"/>
                        <a:ea typeface="Times New Roman"/>
                      </a:endParaRPr>
                    </a:p>
                  </a:txBody>
                  <a:tcPr anchor="ctr"/>
                </a:tc>
                <a:tc>
                  <a:txBody>
                    <a:bodyPr/>
                    <a:lstStyle/>
                    <a:p>
                      <a:pPr>
                        <a:spcAft>
                          <a:spcPts val="0"/>
                        </a:spcAft>
                      </a:pPr>
                      <a:r>
                        <a:rPr lang="es-ES" sz="1600" b="1" dirty="0">
                          <a:solidFill>
                            <a:srgbClr val="FFFFFF"/>
                          </a:solidFill>
                          <a:latin typeface="Times New Roman"/>
                          <a:ea typeface="Times New Roman"/>
                        </a:rPr>
                        <a:t>15m</a:t>
                      </a:r>
                      <a:r>
                        <a:rPr lang="es-ES" sz="1600" b="1" baseline="30000" dirty="0">
                          <a:solidFill>
                            <a:srgbClr val="FFFFFF"/>
                          </a:solidFill>
                          <a:latin typeface="Times New Roman"/>
                          <a:ea typeface="Times New Roman"/>
                        </a:rPr>
                        <a:t>1</a:t>
                      </a:r>
                      <a:endParaRPr lang="es-ES" sz="1600" dirty="0">
                        <a:latin typeface="Times New Roman"/>
                        <a:ea typeface="Times New Roman"/>
                      </a:endParaRPr>
                    </a:p>
                  </a:txBody>
                  <a:tcPr anchor="ctr"/>
                </a:tc>
                <a:tc>
                  <a:txBody>
                    <a:bodyPr/>
                    <a:lstStyle/>
                    <a:p>
                      <a:pPr>
                        <a:spcAft>
                          <a:spcPts val="0"/>
                        </a:spcAft>
                      </a:pPr>
                      <a:r>
                        <a:rPr lang="es-ES" sz="1600" b="1" dirty="0">
                          <a:solidFill>
                            <a:srgbClr val="FFFFFF"/>
                          </a:solidFill>
                          <a:latin typeface="Times New Roman"/>
                          <a:ea typeface="Times New Roman"/>
                        </a:rPr>
                        <a:t>18m</a:t>
                      </a:r>
                      <a:r>
                        <a:rPr lang="es-ES" sz="1600" b="1" baseline="30000" dirty="0">
                          <a:solidFill>
                            <a:srgbClr val="FFFFFF"/>
                          </a:solidFill>
                          <a:latin typeface="Times New Roman"/>
                          <a:ea typeface="Times New Roman"/>
                        </a:rPr>
                        <a:t>1</a:t>
                      </a:r>
                      <a:endParaRPr lang="es-ES" sz="1600" dirty="0">
                        <a:latin typeface="Times New Roman"/>
                        <a:ea typeface="Times New Roman"/>
                      </a:endParaRPr>
                    </a:p>
                  </a:txBody>
                  <a:tcPr anchor="ctr"/>
                </a:tc>
                <a:tc>
                  <a:txBody>
                    <a:bodyPr/>
                    <a:lstStyle/>
                    <a:p>
                      <a:pPr>
                        <a:spcAft>
                          <a:spcPts val="0"/>
                        </a:spcAft>
                      </a:pPr>
                      <a:r>
                        <a:rPr lang="es-ES" sz="1600" b="1" dirty="0" smtClean="0">
                          <a:solidFill>
                            <a:srgbClr val="FFFFFF"/>
                          </a:solidFill>
                          <a:latin typeface="Times New Roman"/>
                          <a:ea typeface="Times New Roman"/>
                        </a:rPr>
                        <a:t>4-6</a:t>
                      </a:r>
                      <a:r>
                        <a:rPr lang="es-ES" sz="1600" b="1" baseline="0" dirty="0" smtClean="0">
                          <a:solidFill>
                            <a:srgbClr val="FFFFFF"/>
                          </a:solidFill>
                          <a:latin typeface="Times New Roman"/>
                          <a:ea typeface="Times New Roman"/>
                        </a:rPr>
                        <a:t> a</a:t>
                      </a:r>
                      <a:r>
                        <a:rPr lang="es-ES" sz="1600" b="1" baseline="30000" dirty="0" smtClean="0">
                          <a:solidFill>
                            <a:srgbClr val="FFFFFF"/>
                          </a:solidFill>
                          <a:latin typeface="Times New Roman"/>
                          <a:ea typeface="Times New Roman"/>
                        </a:rPr>
                        <a:t>1</a:t>
                      </a:r>
                      <a:endParaRPr lang="es-ES" sz="1600" dirty="0">
                        <a:latin typeface="Times New Roman"/>
                        <a:ea typeface="Times New Roman"/>
                      </a:endParaRPr>
                    </a:p>
                  </a:txBody>
                  <a:tcPr anchor="ctr"/>
                </a:tc>
                <a:tc>
                  <a:txBody>
                    <a:bodyPr/>
                    <a:lstStyle/>
                    <a:p>
                      <a:pPr>
                        <a:spcAft>
                          <a:spcPts val="0"/>
                        </a:spcAft>
                      </a:pPr>
                      <a:r>
                        <a:rPr lang="es-ES" sz="1600" b="1" dirty="0" smtClean="0">
                          <a:solidFill>
                            <a:srgbClr val="FFFFFF"/>
                          </a:solidFill>
                          <a:latin typeface="Times New Roman"/>
                          <a:ea typeface="Times New Roman"/>
                        </a:rPr>
                        <a:t>14</a:t>
                      </a:r>
                      <a:r>
                        <a:rPr lang="es-ES" sz="1600" b="1" baseline="0" dirty="0" smtClean="0">
                          <a:solidFill>
                            <a:srgbClr val="FFFFFF"/>
                          </a:solidFill>
                          <a:latin typeface="Times New Roman"/>
                          <a:ea typeface="Times New Roman"/>
                        </a:rPr>
                        <a:t> a</a:t>
                      </a:r>
                      <a:r>
                        <a:rPr lang="es-ES" sz="1600" b="1" baseline="30000" dirty="0" smtClean="0">
                          <a:solidFill>
                            <a:srgbClr val="FFFFFF"/>
                          </a:solidFill>
                          <a:latin typeface="Times New Roman"/>
                          <a:ea typeface="Times New Roman"/>
                        </a:rPr>
                        <a:t>1</a:t>
                      </a:r>
                      <a:endParaRPr lang="es-ES" sz="1600" dirty="0">
                        <a:latin typeface="Times New Roman"/>
                        <a:ea typeface="Times New Roman"/>
                      </a:endParaRPr>
                    </a:p>
                  </a:txBody>
                  <a:tcPr anchor="ctr"/>
                </a:tc>
              </a:tr>
              <a:tr h="315862">
                <a:tc>
                  <a:txBody>
                    <a:bodyPr/>
                    <a:lstStyle/>
                    <a:p>
                      <a:pPr>
                        <a:spcAft>
                          <a:spcPts val="0"/>
                        </a:spcAft>
                      </a:pPr>
                      <a:r>
                        <a:rPr lang="es-ES" sz="1600" b="1" dirty="0" err="1" smtClean="0">
                          <a:latin typeface="Times New Roman"/>
                          <a:ea typeface="Times New Roman"/>
                        </a:rPr>
                        <a:t>Metabolopatías</a:t>
                      </a:r>
                      <a:endParaRPr lang="es-ES" sz="1600" b="1" dirty="0">
                        <a:latin typeface="Times New Roman"/>
                        <a:ea typeface="Times New Roman"/>
                      </a:endParaRP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r>
              <a:tr h="459439">
                <a:tc>
                  <a:txBody>
                    <a:bodyPr/>
                    <a:lstStyle/>
                    <a:p>
                      <a:pPr>
                        <a:spcAft>
                          <a:spcPts val="0"/>
                        </a:spcAft>
                      </a:pPr>
                      <a:r>
                        <a:rPr lang="es-ES" sz="1600" b="1" dirty="0">
                          <a:latin typeface="Times New Roman"/>
                          <a:ea typeface="Times New Roman"/>
                        </a:rPr>
                        <a:t>Audición</a:t>
                      </a:r>
                      <a:r>
                        <a:rPr lang="es-ES" sz="1600" b="1" baseline="30000" dirty="0">
                          <a:latin typeface="Times New Roman"/>
                          <a:ea typeface="Times New Roman"/>
                        </a:rPr>
                        <a:t>2</a:t>
                      </a:r>
                      <a:endParaRPr lang="es-ES" sz="1600" b="1" dirty="0">
                        <a:latin typeface="Times New Roman"/>
                        <a:ea typeface="Times New Roman"/>
                      </a:endParaRP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r>
              <a:tr h="315862">
                <a:tc>
                  <a:txBody>
                    <a:bodyPr/>
                    <a:lstStyle/>
                    <a:p>
                      <a:pPr>
                        <a:spcAft>
                          <a:spcPts val="0"/>
                        </a:spcAft>
                      </a:pPr>
                      <a:r>
                        <a:rPr lang="es-ES" sz="1600" b="1" dirty="0">
                          <a:latin typeface="Times New Roman"/>
                          <a:ea typeface="Times New Roman"/>
                        </a:rPr>
                        <a:t>SMSL</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r>
              <a:tr h="315862">
                <a:tc>
                  <a:txBody>
                    <a:bodyPr/>
                    <a:lstStyle/>
                    <a:p>
                      <a:pPr>
                        <a:spcAft>
                          <a:spcPts val="0"/>
                        </a:spcAft>
                      </a:pPr>
                      <a:r>
                        <a:rPr lang="es-ES" sz="1600" b="1" dirty="0">
                          <a:latin typeface="Times New Roman"/>
                          <a:ea typeface="Times New Roman"/>
                        </a:rPr>
                        <a:t>LM</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r>
              <a:tr h="459439">
                <a:tc>
                  <a:txBody>
                    <a:bodyPr/>
                    <a:lstStyle/>
                    <a:p>
                      <a:pPr>
                        <a:spcAft>
                          <a:spcPts val="0"/>
                        </a:spcAft>
                      </a:pPr>
                      <a:r>
                        <a:rPr lang="es-ES" sz="1600" b="1" dirty="0">
                          <a:latin typeface="Times New Roman"/>
                          <a:ea typeface="Times New Roman"/>
                        </a:rPr>
                        <a:t>Vitamina D</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r>
              <a:tr h="459439">
                <a:tc>
                  <a:txBody>
                    <a:bodyPr/>
                    <a:lstStyle/>
                    <a:p>
                      <a:pPr>
                        <a:spcAft>
                          <a:spcPts val="0"/>
                        </a:spcAft>
                      </a:pPr>
                      <a:r>
                        <a:rPr lang="es-ES" sz="1600" b="1" dirty="0">
                          <a:latin typeface="Times New Roman"/>
                          <a:ea typeface="Times New Roman"/>
                        </a:rPr>
                        <a:t>Accidentes</a:t>
                      </a: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r>
              <a:tr h="315862">
                <a:tc>
                  <a:txBody>
                    <a:bodyPr/>
                    <a:lstStyle/>
                    <a:p>
                      <a:pPr>
                        <a:spcAft>
                          <a:spcPts val="0"/>
                        </a:spcAft>
                      </a:pPr>
                      <a:r>
                        <a:rPr lang="es-ES" sz="1600" b="1" dirty="0">
                          <a:latin typeface="Times New Roman"/>
                          <a:ea typeface="Times New Roman"/>
                        </a:rPr>
                        <a:t>IMC</a:t>
                      </a: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r>
                        <a:rPr lang="es-ES" sz="1600" b="0" dirty="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r>
              <a:tr h="459439">
                <a:tc>
                  <a:txBody>
                    <a:bodyPr/>
                    <a:lstStyle/>
                    <a:p>
                      <a:pPr>
                        <a:spcAft>
                          <a:spcPts val="0"/>
                        </a:spcAft>
                      </a:pPr>
                      <a:r>
                        <a:rPr lang="es-ES" sz="1600" b="1" dirty="0">
                          <a:latin typeface="Times New Roman"/>
                          <a:ea typeface="Times New Roman"/>
                        </a:rPr>
                        <a:t>Criptorquidia</a:t>
                      </a:r>
                    </a:p>
                  </a:txBody>
                  <a:tcPr anchor="ctr"/>
                </a:tc>
                <a:tc>
                  <a:txBody>
                    <a:bodyPr/>
                    <a:lstStyle/>
                    <a:p>
                      <a:pPr algn="ctr">
                        <a:spcAft>
                          <a:spcPts val="0"/>
                        </a:spcAft>
                      </a:pPr>
                      <a:r>
                        <a:rPr lang="es-ES" sz="1600" b="0">
                          <a:latin typeface="Times New Roman"/>
                          <a:ea typeface="Times New Roman"/>
                        </a:rPr>
                        <a:t>P</a:t>
                      </a:r>
                      <a:r>
                        <a:rPr lang="es-ES" sz="1600" b="0" baseline="30000">
                          <a:latin typeface="Times New Roman"/>
                          <a:ea typeface="Times New Roman"/>
                        </a:rPr>
                        <a:t>3</a:t>
                      </a: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a:latin typeface="Times New Roman"/>
                          <a:ea typeface="Times New Roman"/>
                        </a:rPr>
                        <a:t>P</a:t>
                      </a:r>
                      <a:r>
                        <a:rPr lang="es-ES" sz="1600" b="0" baseline="30000">
                          <a:latin typeface="Times New Roman"/>
                          <a:ea typeface="Times New Roman"/>
                        </a:rPr>
                        <a:t>3</a:t>
                      </a: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r>
              <a:tr h="315862">
                <a:tc>
                  <a:txBody>
                    <a:bodyPr/>
                    <a:lstStyle/>
                    <a:p>
                      <a:pPr>
                        <a:spcAft>
                          <a:spcPts val="0"/>
                        </a:spcAft>
                      </a:pPr>
                      <a:r>
                        <a:rPr lang="es-ES" sz="1600" b="1" dirty="0">
                          <a:latin typeface="Times New Roman"/>
                          <a:ea typeface="Times New Roman"/>
                        </a:rPr>
                        <a:t>Visión</a:t>
                      </a:r>
                    </a:p>
                  </a:txBody>
                  <a:tcPr anchor="ctr"/>
                </a:tc>
                <a:tc>
                  <a:txBody>
                    <a:bodyPr/>
                    <a:lstStyle/>
                    <a:p>
                      <a:pPr algn="ctr">
                        <a:spcAft>
                          <a:spcPts val="0"/>
                        </a:spcAft>
                      </a:pPr>
                      <a:r>
                        <a:rPr lang="es-ES" sz="1600" b="0">
                          <a:latin typeface="Times New Roman"/>
                          <a:ea typeface="Times New Roman"/>
                        </a:rPr>
                        <a:t>P</a:t>
                      </a:r>
                      <a:r>
                        <a:rPr lang="es-ES" sz="1600" b="0" baseline="30000">
                          <a:latin typeface="Times New Roman"/>
                          <a:ea typeface="Times New Roman"/>
                        </a:rPr>
                        <a:t>3</a:t>
                      </a: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a:latin typeface="Times New Roman"/>
                          <a:ea typeface="Times New Roman"/>
                        </a:rPr>
                        <a:t>P</a:t>
                      </a:r>
                      <a:r>
                        <a:rPr lang="es-ES" sz="1600" b="0" baseline="30000">
                          <a:latin typeface="Times New Roman"/>
                          <a:ea typeface="Times New Roman"/>
                        </a:rPr>
                        <a:t>3</a:t>
                      </a: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dirty="0">
                          <a:latin typeface="Times New Roman"/>
                          <a:ea typeface="Times New Roman"/>
                        </a:rPr>
                        <a:t>P</a:t>
                      </a:r>
                      <a:r>
                        <a:rPr lang="es-ES" sz="1600" b="0" baseline="30000" dirty="0">
                          <a:latin typeface="Times New Roman"/>
                          <a:ea typeface="Times New Roman"/>
                        </a:rPr>
                        <a:t>3</a:t>
                      </a:r>
                      <a:endParaRPr lang="es-ES" sz="1600" b="0" dirty="0">
                        <a:latin typeface="Times New Roman"/>
                        <a:ea typeface="Times New Roman"/>
                      </a:endParaRPr>
                    </a:p>
                  </a:txBody>
                  <a:tcPr anchor="ctr"/>
                </a:tc>
                <a:tc>
                  <a:txBody>
                    <a:bodyPr/>
                    <a:lstStyle/>
                    <a:p>
                      <a:pPr algn="ctr">
                        <a:spcAft>
                          <a:spcPts val="0"/>
                        </a:spcAft>
                      </a:pPr>
                      <a:endParaRPr lang="es-ES" sz="1600" b="0" dirty="0">
                        <a:latin typeface="Times New Roman"/>
                        <a:ea typeface="Times New Roman"/>
                      </a:endParaRPr>
                    </a:p>
                  </a:txBody>
                  <a:tcPr anchor="ctr"/>
                </a:tc>
              </a:tr>
              <a:tr h="315862">
                <a:tc>
                  <a:txBody>
                    <a:bodyPr/>
                    <a:lstStyle/>
                    <a:p>
                      <a:pPr>
                        <a:spcAft>
                          <a:spcPts val="0"/>
                        </a:spcAft>
                      </a:pPr>
                      <a:r>
                        <a:rPr lang="es-ES" sz="1600" b="1" dirty="0">
                          <a:latin typeface="Times New Roman"/>
                          <a:ea typeface="Times New Roman"/>
                        </a:rPr>
                        <a:t>Fluor</a:t>
                      </a:r>
                      <a:r>
                        <a:rPr lang="es-ES" sz="1600" b="1" baseline="30000" dirty="0">
                          <a:latin typeface="Times New Roman"/>
                          <a:ea typeface="Times New Roman"/>
                        </a:rPr>
                        <a:t>4</a:t>
                      </a:r>
                      <a:endParaRPr lang="es-ES" sz="1600" b="1"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r>
              <a:tr h="315862">
                <a:tc>
                  <a:txBody>
                    <a:bodyPr/>
                    <a:lstStyle/>
                    <a:p>
                      <a:pPr>
                        <a:spcAft>
                          <a:spcPts val="0"/>
                        </a:spcAft>
                      </a:pPr>
                      <a:r>
                        <a:rPr lang="es-ES" sz="1600" b="1" dirty="0">
                          <a:latin typeface="Times New Roman"/>
                          <a:ea typeface="Times New Roman"/>
                        </a:rPr>
                        <a:t>Vacunas</a:t>
                      </a:r>
                      <a:r>
                        <a:rPr lang="es-ES" sz="1600" b="1" baseline="30000" dirty="0">
                          <a:latin typeface="Times New Roman"/>
                          <a:ea typeface="Times New Roman"/>
                        </a:rPr>
                        <a:t>1</a:t>
                      </a:r>
                      <a:endParaRPr lang="es-ES" sz="1600" b="1" dirty="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endParaRPr lang="es-ES" sz="1600" b="0">
                        <a:latin typeface="Times New Roman"/>
                        <a:ea typeface="Times New Roman"/>
                      </a:endParaRP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a:latin typeface="Times New Roman"/>
                          <a:ea typeface="Times New Roman"/>
                        </a:rPr>
                        <a:t>E</a:t>
                      </a:r>
                    </a:p>
                  </a:txBody>
                  <a:tcPr anchor="ctr"/>
                </a:tc>
                <a:tc>
                  <a:txBody>
                    <a:bodyPr/>
                    <a:lstStyle/>
                    <a:p>
                      <a:pPr algn="ctr">
                        <a:spcAft>
                          <a:spcPts val="0"/>
                        </a:spcAft>
                      </a:pPr>
                      <a:r>
                        <a:rPr lang="es-ES" sz="1600" b="0" dirty="0">
                          <a:latin typeface="Times New Roman"/>
                          <a:ea typeface="Times New Roman"/>
                        </a:rPr>
                        <a:t>E</a:t>
                      </a:r>
                    </a:p>
                  </a:txBody>
                  <a:tcPr anchor="ctr"/>
                </a:tc>
              </a:tr>
            </a:tbl>
          </a:graphicData>
        </a:graphic>
      </p:graphicFrame>
      <p:sp>
        <p:nvSpPr>
          <p:cNvPr id="106497" name="Rectangle 1"/>
          <p:cNvSpPr>
            <a:spLocks noChangeArrowheads="1"/>
          </p:cNvSpPr>
          <p:nvPr/>
        </p:nvSpPr>
        <p:spPr bwMode="auto">
          <a:xfrm>
            <a:off x="0" y="5455677"/>
            <a:ext cx="5965095"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Según Calendario Vacunaciones de cada Comunidad Autónoma</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Confirmar que se ha realizado cribado auditivo y si no solicitarlo</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Realizar también exploración adecuada a grupo de edad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Consejo bucodental y flúor tópico o sistémico en poblaciones de riesgo</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395536" y="188640"/>
            <a:ext cx="4833246" cy="523220"/>
          </a:xfrm>
          <a:prstGeom prst="rect">
            <a:avLst/>
          </a:prstGeom>
          <a:noFill/>
        </p:spPr>
        <p:txBody>
          <a:bodyPr wrap="none" rtlCol="0">
            <a:spAutoFit/>
          </a:bodyPr>
          <a:lstStyle/>
          <a:p>
            <a:r>
              <a:rPr lang="es-ES_trad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Otra propuesta de mínimos</a:t>
            </a:r>
            <a:endParaRPr lang="es-ES_trad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8229600" cy="1143000"/>
          </a:xfrm>
        </p:spPr>
        <p:txBody>
          <a:bodyPr>
            <a:normAutofit fontScale="90000"/>
          </a:bodyPr>
          <a:lstStyle/>
          <a:p>
            <a:r>
              <a:rPr lang="es-ES_tradnl"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Medicina preventiva</a:t>
            </a:r>
            <a:r>
              <a:rPr lang="es-ES_tradnl" dirty="0" smtClean="0"/>
              <a:t/>
            </a:r>
            <a:br>
              <a:rPr lang="es-ES_tradnl" dirty="0" smtClean="0"/>
            </a:br>
            <a:endParaRPr lang="es-ES_tradnl" dirty="0"/>
          </a:p>
        </p:txBody>
      </p:sp>
      <p:sp>
        <p:nvSpPr>
          <p:cNvPr id="3" name="2 Marcador de contenido"/>
          <p:cNvSpPr>
            <a:spLocks noGrp="1"/>
          </p:cNvSpPr>
          <p:nvPr>
            <p:ph idx="1"/>
          </p:nvPr>
        </p:nvSpPr>
        <p:spPr/>
        <p:txBody>
          <a:bodyPr>
            <a:normAutofit lnSpcReduction="10000"/>
          </a:bodyPr>
          <a:lstStyle/>
          <a:p>
            <a:r>
              <a:rPr lang="es-ES_tradnl" b="1" dirty="0" smtClean="0"/>
              <a:t>Prevención primaria</a:t>
            </a:r>
            <a:r>
              <a:rPr lang="es-ES_tradnl" dirty="0" smtClean="0"/>
              <a:t>:</a:t>
            </a:r>
          </a:p>
          <a:p>
            <a:pPr lvl="1"/>
            <a:r>
              <a:rPr lang="es-ES_tradnl" dirty="0" smtClean="0"/>
              <a:t>sanos</a:t>
            </a:r>
          </a:p>
          <a:p>
            <a:r>
              <a:rPr lang="es-ES_tradnl" b="1" dirty="0" smtClean="0"/>
              <a:t>Prevención secundaria</a:t>
            </a:r>
            <a:r>
              <a:rPr lang="es-ES_tradnl" dirty="0" smtClean="0"/>
              <a:t>:</a:t>
            </a:r>
          </a:p>
          <a:p>
            <a:pPr lvl="1"/>
            <a:r>
              <a:rPr lang="es-ES_tradnl" dirty="0" smtClean="0"/>
              <a:t>sanos con factores de riesgo</a:t>
            </a:r>
          </a:p>
          <a:p>
            <a:pPr lvl="1"/>
            <a:r>
              <a:rPr lang="es-ES_tradnl" dirty="0"/>
              <a:t>p</a:t>
            </a:r>
            <a:r>
              <a:rPr lang="es-ES_tradnl" dirty="0" smtClean="0"/>
              <a:t>acientes en fase preclínica</a:t>
            </a:r>
          </a:p>
          <a:p>
            <a:r>
              <a:rPr lang="es-ES_tradnl" b="1" dirty="0" smtClean="0"/>
              <a:t>Prevención terciaria</a:t>
            </a:r>
            <a:r>
              <a:rPr lang="es-ES_tradnl" dirty="0" smtClean="0"/>
              <a:t>:</a:t>
            </a:r>
          </a:p>
          <a:p>
            <a:pPr lvl="1"/>
            <a:r>
              <a:rPr lang="es-ES_tradnl" dirty="0" smtClean="0"/>
              <a:t>enfermos</a:t>
            </a:r>
          </a:p>
          <a:p>
            <a:r>
              <a:rPr lang="es-ES_tradnl" b="1" dirty="0" smtClean="0"/>
              <a:t>Prevención cuaternaria</a:t>
            </a:r>
            <a:r>
              <a:rPr lang="es-ES_tradnl" dirty="0" smtClean="0"/>
              <a:t>:</a:t>
            </a:r>
          </a:p>
          <a:p>
            <a:pPr lvl="1"/>
            <a:r>
              <a:rPr lang="es-ES_tradnl" dirty="0"/>
              <a:t>s</a:t>
            </a:r>
            <a:r>
              <a:rPr lang="es-ES_tradnl" dirty="0" smtClean="0"/>
              <a:t>anos sometidos a actividades preventivas</a:t>
            </a:r>
            <a:endParaRPr lang="es-ES_tradnl" dirty="0"/>
          </a:p>
        </p:txBody>
      </p:sp>
      <p:sp>
        <p:nvSpPr>
          <p:cNvPr id="7" name="6 Rectángulo redondeado"/>
          <p:cNvSpPr/>
          <p:nvPr/>
        </p:nvSpPr>
        <p:spPr>
          <a:xfrm>
            <a:off x="467544" y="1484784"/>
            <a:ext cx="5328592" cy="259228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8 Conector recto"/>
          <p:cNvCxnSpPr/>
          <p:nvPr/>
        </p:nvCxnSpPr>
        <p:spPr>
          <a:xfrm>
            <a:off x="899592" y="5589240"/>
            <a:ext cx="453650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Bottom)">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ox(i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lide(fromBottom)">
                                      <p:cBhvr>
                                        <p:cTn id="39" dur="500"/>
                                        <p:tgtEl>
                                          <p:spTgt spid="3">
                                            <p:txEl>
                                              <p:pRg st="7" end="7"/>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slide(fromBottom)">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cstate="print"/>
          <a:srcRect/>
          <a:stretch>
            <a:fillRect/>
          </a:stretch>
        </p:blipFill>
        <p:spPr bwMode="auto">
          <a:xfrm>
            <a:off x="3908425" y="5300663"/>
            <a:ext cx="5235575" cy="1241425"/>
          </a:xfrm>
          <a:prstGeom prst="rect">
            <a:avLst/>
          </a:prstGeom>
          <a:noFill/>
          <a:ln w="9525">
            <a:noFill/>
            <a:miter lim="800000"/>
            <a:headEnd/>
            <a:tailEnd/>
          </a:ln>
        </p:spPr>
      </p:pic>
      <p:pic>
        <p:nvPicPr>
          <p:cNvPr id="23555" name="Picture 5"/>
          <p:cNvPicPr>
            <a:picLocks noChangeAspect="1" noChangeArrowheads="1"/>
          </p:cNvPicPr>
          <p:nvPr/>
        </p:nvPicPr>
        <p:blipFill>
          <a:blip r:embed="rId4" cstate="print"/>
          <a:srcRect l="10371" r="5927"/>
          <a:stretch>
            <a:fillRect/>
          </a:stretch>
        </p:blipFill>
        <p:spPr bwMode="auto">
          <a:xfrm>
            <a:off x="0" y="-11113"/>
            <a:ext cx="4067175" cy="6869113"/>
          </a:xfrm>
          <a:prstGeom prst="rect">
            <a:avLst/>
          </a:prstGeom>
          <a:noFill/>
          <a:ln w="9525">
            <a:noFill/>
            <a:miter lim="800000"/>
            <a:headEnd/>
            <a:tailEnd/>
          </a:ln>
        </p:spPr>
      </p:pic>
      <p:pic>
        <p:nvPicPr>
          <p:cNvPr id="23556" name="Picture 5"/>
          <p:cNvPicPr>
            <a:picLocks noChangeAspect="1" noChangeArrowheads="1"/>
          </p:cNvPicPr>
          <p:nvPr/>
        </p:nvPicPr>
        <p:blipFill>
          <a:blip r:embed="rId5" cstate="print"/>
          <a:srcRect/>
          <a:stretch>
            <a:fillRect/>
          </a:stretch>
        </p:blipFill>
        <p:spPr bwMode="auto">
          <a:xfrm>
            <a:off x="2430463" y="1700808"/>
            <a:ext cx="6713537" cy="2316163"/>
          </a:xfrm>
          <a:prstGeom prst="rect">
            <a:avLst/>
          </a:prstGeom>
          <a:noFill/>
          <a:ln w="9525">
            <a:noFill/>
            <a:miter lim="800000"/>
            <a:headEnd/>
            <a:tailEnd/>
          </a:ln>
        </p:spPr>
      </p:pic>
      <p:sp>
        <p:nvSpPr>
          <p:cNvPr id="5" name="4 CuadroTexto"/>
          <p:cNvSpPr txBox="1"/>
          <p:nvPr/>
        </p:nvSpPr>
        <p:spPr>
          <a:xfrm>
            <a:off x="2411760" y="692696"/>
            <a:ext cx="4266424" cy="830997"/>
          </a:xfrm>
          <a:prstGeom prst="rect">
            <a:avLst/>
          </a:prstGeom>
          <a:noFill/>
        </p:spPr>
        <p:txBody>
          <a:bodyPr wrap="none" rtlCol="0">
            <a:spAutoFit/>
          </a:bodyPr>
          <a:lstStyle/>
          <a:p>
            <a:r>
              <a:rPr lang="es-ES_tradnl"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a:t>
            </a:r>
            <a:endParaRPr lang="es-ES_tradnl"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23528" y="836712"/>
            <a:ext cx="8229600" cy="2592288"/>
          </a:xfrm>
        </p:spPr>
        <p:txBody>
          <a:bodyPr>
            <a:normAutofit/>
          </a:bodyPr>
          <a:lstStyle/>
          <a:p>
            <a:pPr eaLnBrk="1" hangingPunct="1"/>
            <a:r>
              <a:rPr lang="es-ES" sz="3200" b="1" dirty="0" smtClean="0">
                <a:solidFill>
                  <a:schemeClr val="accent2"/>
                </a:solidFill>
              </a:rPr>
              <a:t>El contenido y la organización del PSI debe ser un proceso flexible, que le permita en cada momento adaptarse a los nuevos resultados en investigación y a los cambios y necesidades sociales</a:t>
            </a:r>
            <a:endParaRPr lang="es-ES" sz="3200" b="1" dirty="0" smtClean="0">
              <a:solidFill>
                <a:schemeClr val="accent2"/>
              </a:solidFill>
            </a:endParaRPr>
          </a:p>
        </p:txBody>
      </p:sp>
      <p:sp>
        <p:nvSpPr>
          <p:cNvPr id="101378" name="AutoShape 2" descr="data:image/jpeg;base64,/9j/4AAQSkZJRgABAQAAAQABAAD/2wCEAAkGBhQREBQUEhQUFRUVFhUaFxgVFBcYFRUYGBgZFRcVGhgYHSYeGRkjGRUWHy8gJCcpLCwsFR4xNTAqNSYrLCkBCQoKDgwOGg8PGikkHyQsKSwpKiopKSwvKSksKSksKSkpKSwsKSwpKSwpLCwsLCwsKSwsKSkpKSwsLCwsLCwsKf/AABEIAJsBRAMBIgACEQEDEQH/xAAcAAEAAwADAQEAAAAAAAAAAAAABQYHAQMEAgj/xABCEAABAwEFAwgJAgUEAQUAAAABAAIRAwQFEiExBkFREyIyYXGRodEHFBUzQlJygbEjwVRigpOikrLh8PElQ0Rj0v/EABoBAQADAQEBAAAAAAAAAAAAAAACAwQBBQb/xAArEQACAwACAgEDAwQDAQAAAAAAAQIDERIhBDETIkFRBTKRUmGh0RRCcRX/2gAMAwEAAhEDEQA/ANxREQBERAEREAREQHBRee8La2jTc9+jR/0LNb99JFYuLaJDAOAEqLeElFs1KUWW3J6SK3KNFWHsOuUOHWCFpdjtrarGvYZa4SP+8UUkw4tez0Iui1W5lITUcGjrP/ZUfS2tsriQK7JEzMjTtC7qI4S6LxXdfVG0AmjUZUjXCZI7RuXqfUABJ3JoPpFVKm2hcXcjTxNE5kkSvZcm1jK5wubyb5iCZE8OoqtWxbwm4SS0sC4lRl/bQ0bHS5Ss6BMAAS5x1gD/ALCyu/PS1aKpLaAFBgEyCHVCPqIho7B91YQNmc8DUwqjtRtLXD3ULIBja0F9R/RZIkNA+JxEdkrFau39rL59Yqzpm8nwOXgrPcu3JOL1iXYjLnsAgEjeNwy8FVZJpdFlcU32d9539eFPS0OgSTz4JyknSBnoFN+jr0jVK9YWa0vxOcDybzAcXDPA6NZAyPUqzfd4Ne4lrhhA1GhyyEqt07zLHh7IZUaQcQHOBGcyfyqqbG/ZfbVFZh+mQ5cgr89XRtvarOZZXOcZP57dcWh3krYditr2W+kTGCqwDlGbs/ib/KVpTMrjhZVxKKI2iv8AZZacuzcdGgwSutpLWcS1kq50DMqt3j6QrLRcWh/KEGDgII75WdX/ALSVbTPKOOHOKbeiPq4qrW6tERzo3wMp3SIA+yp+Rv0XfH+T9CXXflK0Nmm8ExmAQSO7VSAX51ui/wDkXMcx0VKbgRzjhPEHqOhC3i4L5ba6DKzRGLVs5tcMi37FWRlvsrawk0RFMiEREAREQBERAQ18+8H0j8lEvn3g+kfkogJlERAEREAREQBERAVT0jvc2ysI0FVuLryMeKzmpd9MAPJmZ/5WrbZWYVLHVBnQEQJIIIMxwWLW22Gk4MeN+uuumQ4jNZbpNPEbfHSa7OoV206pA36K77LbbCzWas14xYC3kWyBjfUJGCeEiSdwlZleTHmq4SGwMXOOEHqB3krtfUc91lZI1c4kToOaDJz3+KhXJk7orCx35tJWr1SapJe0kRpTaMMiG6nPLM5xnrCgrXbi855ZZkNDZOswDoeBn7K33Xc1QAFrGloHxH9t/wB18XndLZkUgHHuR3JEVV+Cv3LeL7O8VaB5OqwZxJp1c5LXtnKRv4wtSvPbBla7qdZmQrDMTm0jpM78lmdSzPpguOF7d8DNvWFB0bycaVagwyG1OUa0cPjDR3H7FcVnKLwOrJLTU7svPBTNPCS9rC5xAdhLonCHRBy4KvW221MQfgc3QtdEBx1yzzG6SrG+8/028njAwNwuZhIALf5sgFWdoryPJU2RDy9gaDGM5jnHDlmJMKltfYvUPZA7W7WPttYOfGCmMDBnBAObiN5cR4BVepa8TnYoA+Y5nLgNM/uuatfA54iee4D7uK6q1Mh51+2n/iF6UZLieZOLb6I9jpflOu9WG01i2k0NEASZjpE6nuGSjbDcznv0ynXq45aLvvcEODGzAyVTsi3hOFUorWey6LWajCwgucCCyNYM4geIxAHjmVbBsGHsyqYXYdYJaSdesCFA+j2x4q5G8AEZa5wVo1W1tp80uEndLZ7pkdyx22OMsibaoJx7KDa9lHUm5PBI6oB6loHoZpEOrl2obTGnW4z3quXpbWlxbjAg6GBPeVbdhbWaVq5BrMXKMY9zp6LWh0ZdbipUWyckpHb6UoajRpWU7YW/l7bUpE9BwAHGAD3SVqsLH/SDZTZ7ydVZ/wC4wP8A6owEjuC1X/tMVH7jxW+4H1HczM6xoD3KvXvdj2shwOW4A/ner3cNmqMaKlc4ebzQSAczOakLU9jhMNd3LLGbRslFMxWg0tdoQN62/wBENUmz1geiKjSDuktGKPuPFVysxjnhoDczGTcpO7RW/wBGTQ2zVGjIiq6REAaQJ35BXV2cpYUXV8Yl0RcBcrWZAiIgCIiAIiICGvn3g+kfkol8+8H0j8lEBMoiIAiIgCIiAIiIDzXham06Zc/o8IkmcoA3yshvmoypjOABpc9wpteZc2mcGIxqJBBjhwV/26qxTpDOHOIMTJkRhBGjiCY7FmG1lmfTs4LnNa6mByLqYwNIBkBo1zGomJlddKsjn3Owudct+x5dor0aGsIY0EtgPLgAN4y3gTCrdsvAg0qvaDl8OIacNylH29r6Lf02co6S0NY2SCOfm7IQRn1kKIvOz/pjI4cWGTlOJusbsxkOpYvhcH2b3dGcejZbPVFOk0vc1stGrhBy3Soq8LWCCQ6R1Lr2Yoi8bsp4iRUpDknER8GTTmD8ML2WTZinSsr2Oqmo4HNxPRy6IPYsc4YWwkVeheNM1Cw5zkZcB4HMqnW6n6reFQDotcPu0gH8EhaHdVxWSm9zhJqA5yR3ggZqhbdOxXhVw59DTiWjJdoa5YiVi3D1sv8AtVne7knjBObS0EQdIneuPabq1Tl6r5eAQ0ZQ3dPVAXZabkqtpiqIe2IcWgy3L4hwPFeSx3S6tUbTotxOeYA8ZPUOK02V4uXo9H4YNa+vyS9i2QNa1U5ANOpSFVxGUcW5/FJHepo3VZqLsIpOmYktcQrNdWz7rKylyj8b20+TOGcOHFiAz1I0nfC6b1ucuc1zKlXFiBObcJbEYCCIw751WL5ue4zzsin0QdswUKZa1rQHDcJMEKrmw8oXAse2RkXAK+bUXVh5LnQCIcRr9lCMukU4M1jJz5SpinhlC4nxXZb+70QGytp9Re972SS5lMyYDGyMT+Mglv2lX+s6zmuSGY3U2ySGt5s+JJUDX2O9ZY91CoBUc4ksd0XADCBI6JyOvFQFhvUWdz6FubUp1GQA/DLhAyBG8Ro7SFpXC6tOt7L7ozclCfGXr7EzWtFmfWeHNMOcTm0ZuGjcwfBXfYO/7HyrqLMq+TSY5rwwZNaRoBJy7ViV8Xyxrv0HOcTq8ggtHAA7+tefZy+HUK7KjZlrge2D5StXiePmuRV5d8ZZCB+spVH20ublbRTcSCNY+JsET/Qd/Arjar0kU6DQyzlr6rmgkzLKc5iY1d1LL7Xf9V1Y1nVHGpIzmJjPDA+Hq0Ub7I5xL/D8G2f1vpGh3xdj6o5lV7MxIY1mY4YnDIfhddpuiLKQXOmMzMnvGpXZZr1FpoNfSzDoynone08DPFeS+bQ/DAFUZaNcyMuElZVJYS4NPGeChcLKVRtRkgujPlHHIbyHacVpdwVaHJAUH03jUljgZccyTG9ZJfN78hZhiMVHBwY2QXZiJMdUlVq575fReHMcWkRBBz/5Vldii9wt/wCE746mfpYFcqH2Uvn1qy06u8iHfUMiphegnq08WUXFtMIiLpEIiIAiIgIa+feD6R+SiXz7wfSPyUQEyiIgCIiAIiIAiIgIDbmycpYK4EhwZiaRMtLSDIjfErIbfRxYTVdUNMtaWuaAcpzB50OB3Gcyt3tLMTXCJkEQdDIiFmFqsL6FlfQtTXFhORe5pgA4hhNOCCNx4iYTk49o448uijXFTo0bV+oA6z1A6C8uZhfEtBwzHOAB7V33ncTuSrAgN6TmtmXTM57+pdZtL6weWsyaQH4jqzMglm4ZZu49qm7ssz61A1gZaKj2EZzhaBhd16wexLOH7t9mvw4pNqRWti9rTYajg7EaNWBUDekxw6NRoOuRII3wrtTcatBzqTqVWkXE4ml3KEnSdw7CJVCtVykwWkSQ4xvy/bVeK6bzr2R5dReaZcIdABa4bsQOR7Vhshy7RuqrebEtFS0usodVq5NBIZTbvcesiSeJ0VOpB1Wo6o8y57pP3XuvOtXrS60VC9xHN0DQNco3lfFmoc1pG/Mdu9q7VVx9m6qpuSckWi6ra9sBpPDLgrjsbdbhaK1ao1oIaGMwgQQSSTI3wACqZc9AuzG4LQNm6hFJ0/C6ftC8/wDVPLcY8ER8jtYe+3WjGI6vHeFA3xaXQzUDEJIBJDZ3AaqYtRAeXAcD2zkV0WmxYsJGcO/xOcr53x/KdUu/RQorEVLaS+8YaQ9rmzlzTig7g2JBHEr7bVc6m0nMxAVgrbOCo4nEAN+s5da8LrHhIH/Y3Ld5Hmxz6PZKGHq2cpilSy1kyd8qt+lG5TWpi1szdSaG1RxZMtf/AEkweoqzUmxIGuYHa6M/s1fN4uAsVpJEjkquuhAYf+Fk8Lyp1XqS+7K761OL0wCc81OXdY+T5z+lH+mf3UK+QIB7uxToq/px1L7XybXxSRH9I8aE7HKS9H3VtxntXRVtBXQ5y4cvOw+r6R7rrvurZ6uOk4jOS34XdTgrHeHpJqPbDKTGujUkuE8QPNU4BfLtVIy2ePXL6mjtr2t9R5e9xc46k5n/AIXpsrivIGeOi9dJ0LjJ8VBYbb6HK82SqM4bVyyyzaNPutAVK9ElDDdzT81SofGP2V1Xp1fsR8X5T26WfkIiKwzBERAEREBDXz7wfSPyUS+feD6R+SiAmUREAREQBERAEREBwVFbR3YK9nezfEt7RmFLL5IXGtWHU8en5ov+yOpvJYXNcNCCQRxEhX3Yip/6eDrL6hM75wz+F6/SHsbDjWpjmu6Q+Vx39hUdsO13qtWj8VOoT/S9sjxBC861uMeP4PRjknyRVr0tPIvLsuY5wE6ROn3XZarmbVAqNhoc2TMQAQCm092uh5Ihw++LepfZ+hhszGOIwlrRnnJIxQr6Jclhrrk4vCt+oTSbJwkAgYgYgb5XnbZy1rW74Bg7jorNeDC3IBoAyDYy68uOSgrTDSCDk0ZTrx/Ks4tPs2Vye9nuue9uQcGnNpjEOBJyIWibPvHPggggH7afusaNpJeMMkzMBaZ6Mw5zajnTAyE7jqYHBeZ+p0RnU5IpuWLSctTQDnu062HUHsXFjtOGWn4fFp8l6rwsrXRIORyMx2ieCrhvSnTrhmIHQQDiydqJXyEYSl6RBNYWSs6AQMpH5XhdR/UYu0POHLOMu0LxW22uZmAOw6JmnEuzuukOfSc4AnnEAgagQMu5SIu0cmWPaHNIwuadHYukD1Z+C8uzN5MbZwCCBLojnCJJ/dfdu2ss7YBc6eGAyIzJnRbI+NNSUoopnJt4YNabpNJ7wRo94EZiA4gQd4yXy4qa2mqh7hh0zIHBpORPcVDuplfTa2lyPY/Tq4wg2jpXZSsznDEGuLQYkAkTrE8Vw6kvZdV+V7KXcjULMY5wyIPAwRr1qSN9jkl9J82i6qlGDVY5uIS2RkR1Hj1aqRbsRa3DG2kXt38mQ4jKYIGYXxd+1FooUn02v5tQkkOaHEE6uaXDmnrC8NmvCrSDm06lRuPpBriAQeIBzXVxKJO7+3+xWskNDw4dItwyMQI1McOtfVkpZ9QXxQspjgvdRpRkAoeyb1Ls3z0e2fBdtnHFuL/USVY1FbLEepWfDpyVP/aFKr1Y9RR8Pa9nJ/3YREUisIiIAiIgIa+feD6R+SiXz7wfSPyUQEyiIgCIiAIiIAiIgC4XKICt7fMf7Ormn02BrwOOBwcW/cCFnlit3qlfG/Km8YXx8O8Hrg/utcvOmXUagaJcWmBxMdaxLaN5lkwG8pD89w1mchosl61pGzxvTLFfl34gXDPLdmCDnI4gqAtJFOiXtG4AcMuPZELj0bbS8sTY3y6A51E6wxubqZ6gMwfsvrbOwupNfh6LyIMSGnOcutV+PDhclItnbtb4+yt2jbMvgOptni14z689F5rdaC9uINIGnSb+xUNUokE5nuB/K9V11apqtYQMxo4ZAccl7fxRfbMUfPv3jE+aFGq45NIHVr9yVrGzVnNmu6nqHODnkznLjP4hV+77mdUe1nN50TAiBvOvBWTaa8WMaKcw3mtMbm9HLrheb+o1QilXH7l/jXWW7KbI9lKpUs/KVS4hz34CXEy0ECY3ZyPsq3aLSaVUObEAZx0mkGQ4dXFa1tPdzW0aNNghjQ5ojdDQW94BWNbRtLXQOJHZ1lZKaYV3Y10y2yx2Utonrt9IlQPwuoMf1sqFk/ZwIXzfG2b3AhtmAjjUxa5gwABoqgbA+nEwZIGU5OOQAnU5jvVm2g2Ir2SpTZVcHCqDBpEwSwDmvc7MHPQBX/8Ay/G57xMS8mxR9ktsLe7n0a3Kul7akwNGhzcgBwyUftBa4qMIiHOIMjdGveV7NmbtFJtWAGggTnnInI5dagr7tAdXpsG7P7zp2wFU6VC/ivRthY3VyJK8bFQq0abnc17HMY8t1dTLgB9xOq9V6bEUGANNcUagEHG0mk4jKZGbZiYM6qj2zaQ1Gcm1pa09InNxgyOoCVoW0LnVrNZqwhwr0muJGheMnjqzE/cq74mobJCvy5RnlciCobDy79S0Ui3/AOol7iOrIAfdVO3YOWfhENDiGiZyBgZ7zlmr9drS2mPJRNu2NHqYtFN3PbVe2tTd/M4upkf0rJFcm0j1F504ZKXZVmgnQEzkrpstcNN1EutNPHJy5xa5v3H7rz3Rso8ta4jBOmZnxV6uSwgV6TXAcm059u7xTOMsRC7zJWRbOLN6JaNWmHtfWpYhIa4tfA7guD6HD8Np76Wf+5aW0L6W9VR+6PK/51/9R47osHIUadIGcDWtnjAiYXsRFaZG23rCIiHAiIgCIiAhr594PpH5KJfPvB9I/JRATKIiAIiIAiIgCIiAIiIDghfm70m3dyV42hucOdjAziHjFp2kr9JLD/TfY8NsY/56Q72kg/kJhxvEV30VAi9rNG/GD2FhladbbpNSm5togkOfocsOI4R24YWXejW92Wa8qLqjSQ6WCNWueMIcerzWj7R35FOu2n06eCTkRiqEgAdYiVmvWtJGjx3i0ol/7LizVJAlrpLCTkOokawp/ZvZFtGzsrWhrnG0sJLod+jTkYcJaDD3a9gAURbbzd6vUpPLqgIBYTznNcDp1NPgQVr2yVrb7NsziYAosBncWjCQeuRC3SdkYKMvsUxcVZyiVq77p5FjnmcRBgb2t8yq1btnKlpr0W4/eVgHTubmZnjAOSsIvp02ovOMU3uLQ0fAIBaPm35qAv8AvipQ59N4BZgqNO5zTzmOP+0jgV5ljm7k5G+Cj8bSNUvuyB9EDc1zT4QFSL0uxjQSGAwCYjMwM+1T1vvf1uwU6lMmmauAwdQZ57R3FVm213hrnTJZaC5oPydEtHVr3qd1cpSKqZqKIO6rpbXt1jaAC2adXD8sHGQR2tJ7Ar36UrdyNkp1MIc0V2B/zBrg4S07jMdyjvR9YGetVqgHRYACdRidp3CO9ezb+a9eyWb4CX1qnWKUNa3/AFPHctkN6X3Mtma2vR12anSAawuGN7A7fDm6AjLwVVvvZthJcyARJB4HQns3HgrSaLWEOBzDcI35QMu8eKrt73lybH5EnE51MAZucYa5g+qdPJZbqJqfJGqm6PDi/RkTQWuIgSCZGuYMEd8rY9iLwbarqZSd7yzVWNAO9ryS0DqguH9Kzy/bn5AU3mZqAhzXRiDmgSctxnwVt9FlMuNoOH9OKYJnLECS0dsSt1i2GMwV9T1FooUaQ4HN27e3M9wXgt1PlC+kMmuaxwI0dBJz7Bmpu0XVhMt6Ia6M88Tjn4b14jdr2sGLXIjiGtifDJeV8bUuz1flTiem7bI8imw9FoIxADojQd8LotNbA90fCBP3MfYxmpixHmwMhGS8brmk5kkOIncSdw7FZOvV0VwsX/YuFzOJoUy7Mx38PBe5dVnpYWtbwAHcu1a4rEY37CIi6cCIiAIiIAiIgIa+feD6R+SiXz7wfSPyUQEyiIgCIiAIiIAuCuVwgIe/6Frdg9UqUmROPlGl06REDtUT6je38RZf7Z8lbkXCmVXJ7r/kqBsN7fxFl/tnyWf+laxWoCzm11Kbz+oG8k0tgc0kHituKyT0v3sKr20GnKjJceL3DJv2EE9qCNWP2/5MlstlcatMMDsRe3DGs4hEdcrWr7seGtXY4c5zGmph6OJpyc0nPTj1rMhTfUqtbRa5zyQGhskz1HtzndC35t1Gpd7fWSOVp0hifMgOa3nc45lvFSXFy1lnaXRi941jSqFpzBzadxB0Wrej+iKl1AMfBc+qZcMUODoiJGWQP3WcX3ZBUptzBLTzSN7Tzmwe9enYK/atmrClUrNFneXS12Qa46OB3EkCRotd8G49FNUskWi+tn6lkaTIeKjXAljS1rHE6QSSAddeKpN7ucxzaTyQG0msbwqMkPBk6aAHsWvbUVIsVTrwwe0jNZJeNdtdmBxhzSS128ff9lXVBTXJrtE7LJR+lPou2yBc+w0S5whr6obPDFP5K9F40w6Q2DnnBOfHNRvo9tzDZfU6jsNcPqOYSOa8OgwD82R5q9VspmCDkc8x+VbFJ9Mg5NeiOuu/3WW2gMOKmGEVwBkSSMIb/M3M94Vm2kttAW2zMcXcu+lUNM6MdTJacJJ+LE0EAdcqv06Ahxc/LC74Rw466ry+k2sLTQszG9JgZzhkQ+o0AAE6AET2kcFVdkJJk69kmTlue1p3jjAlRForVahDaTTSbqatUAED+Vgz70ui2vexhcCcgHTuMZz918Wq8YktOnXqRp4rS8wqW+jNtpr5FWqAyXNpgjG7WoSedU6huAWn+jO1ON2vlrQxtZuFwjE5x6QcOoEQetZxtXZW+tucGimxxbIHNGYAc6BkJcCYHFWX0dWiDUY0gg4HluuGAWkgj7ZaQRwXnznqLoRyXZqWb3AbguLwDcLy7LDTd2Zx5Lss7oGS894506n0fghUv0aF7Pm6qk057l9No1nkiiWtqAS1zxiYII1HYubG2KTR1KSuNv6hP8pXUvRF9pojxYb2/iLL/aPkufUr2/iLL/bd5K2hAp4ZvhX5f8kTs/QtbcfrdSk+Ywcm0tjWZn7KYXyF9LpbFcVgREQkEREAREQENfPvB9I/JRL594PpH5KICZREQBERAEREAXBXKICF2gt1qp4PVaDK04sWJ+HDpEcZz7lD+3L1/gaX98eauMJCi479y2NiSxxT/kp3tu9f4Gl/fHms62p2ettW0VCbNWJe9zua3E0zwIyhbtCQiWHJzUvSS/8ADHNktjrfYXmt6sHvc3CGOqsDWtMGTBkmco0Cttott41mOpVLDSwPBa6KwmDkd6uuFAE497p1WJRziv8AJie0lkqMGF1LBg1GNpJ3DCI03qpV65303RxcBHFfoS/rnbXpxh5+WF0CW9ee5VF2wIzeWVahaTAdADhGuHfnOXYtfzdGf4k+zostnqew6ePFiAxuaZL+TxEjXPIQQOCzK03faHEwDB0wMEdpc4rcNm7stAANcYRuaYxAbgY6l47fsWx1R4DagBzBaRhM5luekHgq67euzs60/Rk2yFkrC32Ytc4uFVpILmkYR0shlk2e9aDa6gbUIJ0xEzuaN5KkKOxXIvaaVN4cHAl5dOmek6EZQN/3XttGx1Muc80nONTpNLiWZGc2kxnrGilG36npyUOlhmRvGraqg5IEUA/nVCCGloMlrTvJHDir9eGybK/OEyIIDiQwwCB2OwugOjLJei33FVdTwCmcyA2AMLOuBk1o7FY7NZnMa1sTAAJ4wIlVW/W9ZOP0mb1LtqUWFgDgXE8/DjAyEhxbIxDTgVCWe6nh7mupVXxmKkQwjUaxC1StYHtLiGucHOLuaMxO7XqUZbrtqudlSqHT4R5q75cRX8felE2q2FrVQw0ocDBgnCeJGhEruuTY6rYibTWGBlJji7ntc4yIjA0ZyTxWpWSyujNhHaAvHtPdVSvZatJjTL2EA5ajMeIWPGy7pFHt3pMs1JoFPHUMfKRHVDohdlXbBrrs9acC0OeaWACXYgZAnSCBqeO9VQ+je24XH1arin+WY7cWfYpK4vR3aajTQtFGvTpuOOebDajcpHOORb1I4jWTt1ekKyPpjHUNFwA5tVpz+lzZDvyuyxekNvLclY28s8jpVTyNM9TcUEnuUFefoir0mYqM1s82EBr43QZh3XovNY9i7Y3/AOJVaZGfMI/3Lufg7F4+zRRfl6/wNH++PNPbl6/wNL++PNduwr7WGvp2qnVaGhuB1SM9xaIJPDVWyE4v8lvyx/pX+f8AZD7PW21VMfrVBlGIw4X4sWszwjLvUyiKSKZPXqWBERdIhERAEREBDXz7wfSPyUS+feD6R+SiAmUUD7TqfN4DyT2nU+bwHkgJ5FA+06nzeA8k9p1Pm8B5ICeRQPtOp83gPJPadT5vAeSAnkUD7TqfN4DyT2nU+bwHkgJ5FAe06nzeDfJPadT5vBvkgJ9FAe06nzeDfJPadT5vBvkgJ9FAG9KnzeDfJPalT5vBvkgJ5FX/AGpU+b/FvkntWp83+LfJAWBFXzetT5v8W+Se1Knzf4t8kBYElV/2rUnpf4t8l4Lff1Zroa+BHyt8lxvEdS0t6LOb02stLKT3NqwQMjgZ+7VK2K/67mMJfJIBPNZ5LienXFouKKt2i96oaSHf4t8lEHaW0T7z/Bn/AOUbwKOl7lcqoXbftZ5OJ8/0t/YL3e1Kk9L/ABb5KS7OZhYEVfdelT5v8W+S5belSOl4N8kOFgRQHtOp83g3yT2nU+bwb5ICfRQHtOp83g3yT2nU+bwb5ICfRQHtOp83g3yXPtOp83gPJATyKB9p1Pm8B5J7TqfN4DyQE8igfadT5vAeSe06nzeA8kBPIoH2nU+bwHkntOp83gPJAdt8+8H0j8lFDXpeNTGOd8PBvE9S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01380" name="AutoShape 4" descr="data:image/jpeg;base64,/9j/4AAQSkZJRgABAQAAAQABAAD/2wCEAAkGBhQREBQUEhQUFRUVFhUaFxgVFBcYFRUYGBgZFRcVGhgYHSYeGRkjGRUWHy8gJCcpLCwsFR4xNTAqNSYrLCkBCQoKDgwOGg8PGikkHyQsKSwpKiopKSwvKSksKSksKSkpKSwsKSwpKSwpLCwsLCwsKSwsKSkpKSwsLCwsLCwsKf/AABEIAJsBRAMBIgACEQEDEQH/xAAcAAEAAwADAQEAAAAAAAAAAAAABQYHAQMEAgj/xABCEAABAwEFAwgJAgUEAQUAAAABAAIRAwQFEiExBkFREyIyYXGRodEHFBUzQlJygbEjwVRigpOikrLh8PElQ0Rj0v/EABoBAQADAQEBAAAAAAAAAAAAAAACAwQBBQb/xAArEQACAwACAgEDAwQDAQAAAAAAAQIDERIhBDETIkFRBTKRUmGh0RRCcRX/2gAMAwEAAhEDEQA/ANxREQBERAEREAREQHBRee8La2jTc9+jR/0LNb99JFYuLaJDAOAEqLeElFs1KUWW3J6SK3KNFWHsOuUOHWCFpdjtrarGvYZa4SP+8UUkw4tez0Iui1W5lITUcGjrP/ZUfS2tsriQK7JEzMjTtC7qI4S6LxXdfVG0AmjUZUjXCZI7RuXqfUABJ3JoPpFVKm2hcXcjTxNE5kkSvZcm1jK5wubyb5iCZE8OoqtWxbwm4SS0sC4lRl/bQ0bHS5Ss6BMAAS5x1gD/ALCyu/PS1aKpLaAFBgEyCHVCPqIho7B91YQNmc8DUwqjtRtLXD3ULIBja0F9R/RZIkNA+JxEdkrFau39rL59Yqzpm8nwOXgrPcu3JOL1iXYjLnsAgEjeNwy8FVZJpdFlcU32d9539eFPS0OgSTz4JyknSBnoFN+jr0jVK9YWa0vxOcDybzAcXDPA6NZAyPUqzfd4Ne4lrhhA1GhyyEqt07zLHh7IZUaQcQHOBGcyfyqqbG/ZfbVFZh+mQ5cgr89XRtvarOZZXOcZP57dcWh3krYditr2W+kTGCqwDlGbs/ib/KVpTMrjhZVxKKI2iv8AZZacuzcdGgwSutpLWcS1kq50DMqt3j6QrLRcWh/KEGDgII75WdX/ALSVbTPKOOHOKbeiPq4qrW6tERzo3wMp3SIA+yp+Rv0XfH+T9CXXflK0Nmm8ExmAQSO7VSAX51ui/wDkXMcx0VKbgRzjhPEHqOhC3i4L5ba6DKzRGLVs5tcMi37FWRlvsrawk0RFMiEREAREQBERAQ18+8H0j8lEvn3g+kfkogJlERAEREAREQBERAVT0jvc2ysI0FVuLryMeKzmpd9MAPJmZ/5WrbZWYVLHVBnQEQJIIIMxwWLW22Gk4MeN+uuumQ4jNZbpNPEbfHSa7OoV206pA36K77LbbCzWas14xYC3kWyBjfUJGCeEiSdwlZleTHmq4SGwMXOOEHqB3krtfUc91lZI1c4kToOaDJz3+KhXJk7orCx35tJWr1SapJe0kRpTaMMiG6nPLM5xnrCgrXbi855ZZkNDZOswDoeBn7K33Xc1QAFrGloHxH9t/wB18XndLZkUgHHuR3JEVV+Cv3LeL7O8VaB5OqwZxJp1c5LXtnKRv4wtSvPbBla7qdZmQrDMTm0jpM78lmdSzPpguOF7d8DNvWFB0bycaVagwyG1OUa0cPjDR3H7FcVnKLwOrJLTU7svPBTNPCS9rC5xAdhLonCHRBy4KvW221MQfgc3QtdEBx1yzzG6SrG+8/028njAwNwuZhIALf5sgFWdoryPJU2RDy9gaDGM5jnHDlmJMKltfYvUPZA7W7WPttYOfGCmMDBnBAObiN5cR4BVepa8TnYoA+Y5nLgNM/uuatfA54iee4D7uK6q1Mh51+2n/iF6UZLieZOLb6I9jpflOu9WG01i2k0NEASZjpE6nuGSjbDcznv0ynXq45aLvvcEODGzAyVTsi3hOFUorWey6LWajCwgucCCyNYM4geIxAHjmVbBsGHsyqYXYdYJaSdesCFA+j2x4q5G8AEZa5wVo1W1tp80uEndLZ7pkdyx22OMsibaoJx7KDa9lHUm5PBI6oB6loHoZpEOrl2obTGnW4z3quXpbWlxbjAg6GBPeVbdhbWaVq5BrMXKMY9zp6LWh0ZdbipUWyckpHb6UoajRpWU7YW/l7bUpE9BwAHGAD3SVqsLH/SDZTZ7ydVZ/wC4wP8A6owEjuC1X/tMVH7jxW+4H1HczM6xoD3KvXvdj2shwOW4A/ner3cNmqMaKlc4ebzQSAczOakLU9jhMNd3LLGbRslFMxWg0tdoQN62/wBENUmz1geiKjSDuktGKPuPFVysxjnhoDczGTcpO7RW/wBGTQ2zVGjIiq6REAaQJ35BXV2cpYUXV8Yl0RcBcrWZAiIgCIiAIiICGvn3g+kfkol8+8H0j8lEBMoiIAiIgCIiAIiIDzXham06Zc/o8IkmcoA3yshvmoypjOABpc9wpteZc2mcGIxqJBBjhwV/26qxTpDOHOIMTJkRhBGjiCY7FmG1lmfTs4LnNa6mByLqYwNIBkBo1zGomJlddKsjn3Owudct+x5dor0aGsIY0EtgPLgAN4y3gTCrdsvAg0qvaDl8OIacNylH29r6Lf02co6S0NY2SCOfm7IQRn1kKIvOz/pjI4cWGTlOJusbsxkOpYvhcH2b3dGcejZbPVFOk0vc1stGrhBy3Soq8LWCCQ6R1Lr2Yoi8bsp4iRUpDknER8GTTmD8ML2WTZinSsr2Oqmo4HNxPRy6IPYsc4YWwkVeheNM1Cw5zkZcB4HMqnW6n6reFQDotcPu0gH8EhaHdVxWSm9zhJqA5yR3ggZqhbdOxXhVw59DTiWjJdoa5YiVi3D1sv8AtVne7knjBObS0EQdIneuPabq1Tl6r5eAQ0ZQ3dPVAXZabkqtpiqIe2IcWgy3L4hwPFeSx3S6tUbTotxOeYA8ZPUOK02V4uXo9H4YNa+vyS9i2QNa1U5ANOpSFVxGUcW5/FJHepo3VZqLsIpOmYktcQrNdWz7rKylyj8b20+TOGcOHFiAz1I0nfC6b1ucuc1zKlXFiBObcJbEYCCIw751WL5ue4zzsin0QdswUKZa1rQHDcJMEKrmw8oXAse2RkXAK+bUXVh5LnQCIcRr9lCMukU4M1jJz5SpinhlC4nxXZb+70QGytp9Re972SS5lMyYDGyMT+Mglv2lX+s6zmuSGY3U2ySGt5s+JJUDX2O9ZY91CoBUc4ksd0XADCBI6JyOvFQFhvUWdz6FubUp1GQA/DLhAyBG8Ro7SFpXC6tOt7L7ozclCfGXr7EzWtFmfWeHNMOcTm0ZuGjcwfBXfYO/7HyrqLMq+TSY5rwwZNaRoBJy7ViV8Xyxrv0HOcTq8ggtHAA7+tefZy+HUK7KjZlrge2D5StXiePmuRV5d8ZZCB+spVH20ublbRTcSCNY+JsET/Qd/Arjar0kU6DQyzlr6rmgkzLKc5iY1d1LL7Xf9V1Y1nVHGpIzmJjPDA+Hq0Ub7I5xL/D8G2f1vpGh3xdj6o5lV7MxIY1mY4YnDIfhddpuiLKQXOmMzMnvGpXZZr1FpoNfSzDoynone08DPFeS+bQ/DAFUZaNcyMuElZVJYS4NPGeChcLKVRtRkgujPlHHIbyHacVpdwVaHJAUH03jUljgZccyTG9ZJfN78hZhiMVHBwY2QXZiJMdUlVq575fReHMcWkRBBz/5Vldii9wt/wCE746mfpYFcqH2Uvn1qy06u8iHfUMiphegnq08WUXFtMIiLpEIiIAiIgIa+feD6R+SiXz7wfSPyUQEyiIgCIiAIiIAiIgIDbmycpYK4EhwZiaRMtLSDIjfErIbfRxYTVdUNMtaWuaAcpzB50OB3Gcyt3tLMTXCJkEQdDIiFmFqsL6FlfQtTXFhORe5pgA4hhNOCCNx4iYTk49o448uijXFTo0bV+oA6z1A6C8uZhfEtBwzHOAB7V33ncTuSrAgN6TmtmXTM57+pdZtL6weWsyaQH4jqzMglm4ZZu49qm7ssz61A1gZaKj2EZzhaBhd16wexLOH7t9mvw4pNqRWti9rTYajg7EaNWBUDekxw6NRoOuRII3wrtTcatBzqTqVWkXE4ml3KEnSdw7CJVCtVykwWkSQ4xvy/bVeK6bzr2R5dReaZcIdABa4bsQOR7Vhshy7RuqrebEtFS0usodVq5NBIZTbvcesiSeJ0VOpB1Wo6o8y57pP3XuvOtXrS60VC9xHN0DQNco3lfFmoc1pG/Mdu9q7VVx9m6qpuSckWi6ra9sBpPDLgrjsbdbhaK1ao1oIaGMwgQQSSTI3wACqZc9AuzG4LQNm6hFJ0/C6ftC8/wDVPLcY8ER8jtYe+3WjGI6vHeFA3xaXQzUDEJIBJDZ3AaqYtRAeXAcD2zkV0WmxYsJGcO/xOcr53x/KdUu/RQorEVLaS+8YaQ9rmzlzTig7g2JBHEr7bVc6m0nMxAVgrbOCo4nEAN+s5da8LrHhIH/Y3Ld5Hmxz6PZKGHq2cpilSy1kyd8qt+lG5TWpi1szdSaG1RxZMtf/AEkweoqzUmxIGuYHa6M/s1fN4uAsVpJEjkquuhAYf+Fk8Lyp1XqS+7K761OL0wCc81OXdY+T5z+lH+mf3UK+QIB7uxToq/px1L7XybXxSRH9I8aE7HKS9H3VtxntXRVtBXQ5y4cvOw+r6R7rrvurZ6uOk4jOS34XdTgrHeHpJqPbDKTGujUkuE8QPNU4BfLtVIy2ePXL6mjtr2t9R5e9xc46k5n/AIXpsrivIGeOi9dJ0LjJ8VBYbb6HK82SqM4bVyyyzaNPutAVK9ElDDdzT81SofGP2V1Xp1fsR8X5T26WfkIiKwzBERAEREBDXz7wfSPyUS+feD6R+SiAmUREAREQBERAEREBwVFbR3YK9nezfEt7RmFLL5IXGtWHU8en5ov+yOpvJYXNcNCCQRxEhX3Yip/6eDrL6hM75wz+F6/SHsbDjWpjmu6Q+Vx39hUdsO13qtWj8VOoT/S9sjxBC861uMeP4PRjknyRVr0tPIvLsuY5wE6ROn3XZarmbVAqNhoc2TMQAQCm092uh5Ihw++LepfZ+hhszGOIwlrRnnJIxQr6Jclhrrk4vCt+oTSbJwkAgYgYgb5XnbZy1rW74Bg7jorNeDC3IBoAyDYy68uOSgrTDSCDk0ZTrx/Ks4tPs2Vye9nuue9uQcGnNpjEOBJyIWibPvHPggggH7afusaNpJeMMkzMBaZ6Mw5zajnTAyE7jqYHBeZ+p0RnU5IpuWLSctTQDnu062HUHsXFjtOGWn4fFp8l6rwsrXRIORyMx2ieCrhvSnTrhmIHQQDiydqJXyEYSl6RBNYWSs6AQMpH5XhdR/UYu0POHLOMu0LxW22uZmAOw6JmnEuzuukOfSc4AnnEAgagQMu5SIu0cmWPaHNIwuadHYukD1Z+C8uzN5MbZwCCBLojnCJJ/dfdu2ss7YBc6eGAyIzJnRbI+NNSUoopnJt4YNabpNJ7wRo94EZiA4gQd4yXy4qa2mqh7hh0zIHBpORPcVDuplfTa2lyPY/Tq4wg2jpXZSsznDEGuLQYkAkTrE8Vw6kvZdV+V7KXcjULMY5wyIPAwRr1qSN9jkl9J82i6qlGDVY5uIS2RkR1Hj1aqRbsRa3DG2kXt38mQ4jKYIGYXxd+1FooUn02v5tQkkOaHEE6uaXDmnrC8NmvCrSDm06lRuPpBriAQeIBzXVxKJO7+3+xWskNDw4dItwyMQI1McOtfVkpZ9QXxQspjgvdRpRkAoeyb1Ls3z0e2fBdtnHFuL/USVY1FbLEepWfDpyVP/aFKr1Y9RR8Pa9nJ/3YREUisIiIAiIgIa+feD6R+SiXz7wfSPyUQEyiIgCIiAIiIAiIgC4XKICt7fMf7Ormn02BrwOOBwcW/cCFnlit3qlfG/Km8YXx8O8Hrg/utcvOmXUagaJcWmBxMdaxLaN5lkwG8pD89w1mchosl61pGzxvTLFfl34gXDPLdmCDnI4gqAtJFOiXtG4AcMuPZELj0bbS8sTY3y6A51E6wxubqZ6gMwfsvrbOwupNfh6LyIMSGnOcutV+PDhclItnbtb4+yt2jbMvgOptni14z689F5rdaC9uINIGnSb+xUNUokE5nuB/K9V11apqtYQMxo4ZAccl7fxRfbMUfPv3jE+aFGq45NIHVr9yVrGzVnNmu6nqHODnkznLjP4hV+77mdUe1nN50TAiBvOvBWTaa8WMaKcw3mtMbm9HLrheb+o1QilXH7l/jXWW7KbI9lKpUs/KVS4hz34CXEy0ECY3ZyPsq3aLSaVUObEAZx0mkGQ4dXFa1tPdzW0aNNghjQ5ojdDQW94BWNbRtLXQOJHZ1lZKaYV3Y10y2yx2Utonrt9IlQPwuoMf1sqFk/ZwIXzfG2b3AhtmAjjUxa5gwABoqgbA+nEwZIGU5OOQAnU5jvVm2g2Ir2SpTZVcHCqDBpEwSwDmvc7MHPQBX/8Ay/G57xMS8mxR9ktsLe7n0a3Kul7akwNGhzcgBwyUftBa4qMIiHOIMjdGveV7NmbtFJtWAGggTnnInI5dagr7tAdXpsG7P7zp2wFU6VC/ivRthY3VyJK8bFQq0abnc17HMY8t1dTLgB9xOq9V6bEUGANNcUagEHG0mk4jKZGbZiYM6qj2zaQ1Gcm1pa09InNxgyOoCVoW0LnVrNZqwhwr0muJGheMnjqzE/cq74mobJCvy5RnlciCobDy79S0Ui3/AOol7iOrIAfdVO3YOWfhENDiGiZyBgZ7zlmr9drS2mPJRNu2NHqYtFN3PbVe2tTd/M4upkf0rJFcm0j1F504ZKXZVmgnQEzkrpstcNN1EutNPHJy5xa5v3H7rz3Rso8ta4jBOmZnxV6uSwgV6TXAcm059u7xTOMsRC7zJWRbOLN6JaNWmHtfWpYhIa4tfA7guD6HD8Np76Wf+5aW0L6W9VR+6PK/51/9R47osHIUadIGcDWtnjAiYXsRFaZG23rCIiHAiIgCIiAhr594PpH5KJfPvB9I/JRATKIiAIiIAiIgCIiAIiIDghfm70m3dyV42hucOdjAziHjFp2kr9JLD/TfY8NsY/56Q72kg/kJhxvEV30VAi9rNG/GD2FhladbbpNSm5togkOfocsOI4R24YWXejW92Wa8qLqjSQ6WCNWueMIcerzWj7R35FOu2n06eCTkRiqEgAdYiVmvWtJGjx3i0ol/7LizVJAlrpLCTkOokawp/ZvZFtGzsrWhrnG0sJLod+jTkYcJaDD3a9gAURbbzd6vUpPLqgIBYTznNcDp1NPgQVr2yVrb7NsziYAosBncWjCQeuRC3SdkYKMvsUxcVZyiVq77p5FjnmcRBgb2t8yq1btnKlpr0W4/eVgHTubmZnjAOSsIvp02ovOMU3uLQ0fAIBaPm35qAv8AvipQ59N4BZgqNO5zTzmOP+0jgV5ljm7k5G+Cj8bSNUvuyB9EDc1zT4QFSL0uxjQSGAwCYjMwM+1T1vvf1uwU6lMmmauAwdQZ57R3FVm213hrnTJZaC5oPydEtHVr3qd1cpSKqZqKIO6rpbXt1jaAC2adXD8sHGQR2tJ7Ar36UrdyNkp1MIc0V2B/zBrg4S07jMdyjvR9YGetVqgHRYACdRidp3CO9ezb+a9eyWb4CX1qnWKUNa3/AFPHctkN6X3Mtma2vR12anSAawuGN7A7fDm6AjLwVVvvZthJcyARJB4HQns3HgrSaLWEOBzDcI35QMu8eKrt73lybH5EnE51MAZucYa5g+qdPJZbqJqfJGqm6PDi/RkTQWuIgSCZGuYMEd8rY9iLwbarqZSd7yzVWNAO9ryS0DqguH9Kzy/bn5AU3mZqAhzXRiDmgSctxnwVt9FlMuNoOH9OKYJnLECS0dsSt1i2GMwV9T1FooUaQ4HN27e3M9wXgt1PlC+kMmuaxwI0dBJz7Bmpu0XVhMt6Ia6M88Tjn4b14jdr2sGLXIjiGtifDJeV8bUuz1flTiem7bI8imw9FoIxADojQd8LotNbA90fCBP3MfYxmpixHmwMhGS8brmk5kkOIncSdw7FZOvV0VwsX/YuFzOJoUy7Mx38PBe5dVnpYWtbwAHcu1a4rEY37CIi6cCIiAIiIAiIgIa+feD6R+SiXz7wfSPyUQEyiIgCIiAIiIAuCuVwgIe/6Frdg9UqUmROPlGl06REDtUT6je38RZf7Z8lbkXCmVXJ7r/kqBsN7fxFl/tnyWf+laxWoCzm11Kbz+oG8k0tgc0kHituKyT0v3sKr20GnKjJceL3DJv2EE9qCNWP2/5MlstlcatMMDsRe3DGs4hEdcrWr7seGtXY4c5zGmph6OJpyc0nPTj1rMhTfUqtbRa5zyQGhskz1HtzndC35t1Gpd7fWSOVp0hifMgOa3nc45lvFSXFy1lnaXRi941jSqFpzBzadxB0Wrej+iKl1AMfBc+qZcMUODoiJGWQP3WcX3ZBUptzBLTzSN7Tzmwe9enYK/atmrClUrNFneXS12Qa46OB3EkCRotd8G49FNUskWi+tn6lkaTIeKjXAljS1rHE6QSSAddeKpN7ucxzaTyQG0msbwqMkPBk6aAHsWvbUVIsVTrwwe0jNZJeNdtdmBxhzSS128ff9lXVBTXJrtE7LJR+lPou2yBc+w0S5whr6obPDFP5K9F40w6Q2DnnBOfHNRvo9tzDZfU6jsNcPqOYSOa8OgwD82R5q9VspmCDkc8x+VbFJ9Mg5NeiOuu/3WW2gMOKmGEVwBkSSMIb/M3M94Vm2kttAW2zMcXcu+lUNM6MdTJacJJ+LE0EAdcqv06Ahxc/LC74Rw466ry+k2sLTQszG9JgZzhkQ+o0AAE6AET2kcFVdkJJk69kmTlue1p3jjAlRForVahDaTTSbqatUAED+Vgz70ui2vexhcCcgHTuMZz918Wq8YktOnXqRp4rS8wqW+jNtpr5FWqAyXNpgjG7WoSedU6huAWn+jO1ON2vlrQxtZuFwjE5x6QcOoEQetZxtXZW+tucGimxxbIHNGYAc6BkJcCYHFWX0dWiDUY0gg4HluuGAWkgj7ZaQRwXnznqLoRyXZqWb3AbguLwDcLy7LDTd2Zx5Lss7oGS894506n0fghUv0aF7Pm6qk057l9No1nkiiWtqAS1zxiYII1HYubG2KTR1KSuNv6hP8pXUvRF9pojxYb2/iLL/aPkufUr2/iLL/bd5K2hAp4ZvhX5f8kTs/QtbcfrdSk+Ywcm0tjWZn7KYXyF9LpbFcVgREQkEREAREQENfPvB9I/JRL594PpH5KICZREQBERAEREAXBXKICF2gt1qp4PVaDK04sWJ+HDpEcZz7lD+3L1/gaX98eauMJCi479y2NiSxxT/kp3tu9f4Gl/fHms62p2ettW0VCbNWJe9zua3E0zwIyhbtCQiWHJzUvSS/8ADHNktjrfYXmt6sHvc3CGOqsDWtMGTBkmco0Cttott41mOpVLDSwPBa6KwmDkd6uuFAE497p1WJRziv8AJie0lkqMGF1LBg1GNpJ3DCI03qpV65303RxcBHFfoS/rnbXpxh5+WF0CW9ee5VF2wIzeWVahaTAdADhGuHfnOXYtfzdGf4k+zostnqew6ePFiAxuaZL+TxEjXPIQQOCzK03faHEwDB0wMEdpc4rcNm7stAANcYRuaYxAbgY6l47fsWx1R4DagBzBaRhM5luekHgq67euzs60/Rk2yFkrC32Ytc4uFVpILmkYR0shlk2e9aDa6gbUIJ0xEzuaN5KkKOxXIvaaVN4cHAl5dOmek6EZQN/3XttGx1Muc80nONTpNLiWZGc2kxnrGilG36npyUOlhmRvGraqg5IEUA/nVCCGloMlrTvJHDir9eGybK/OEyIIDiQwwCB2OwugOjLJei33FVdTwCmcyA2AMLOuBk1o7FY7NZnMa1sTAAJ4wIlVW/W9ZOP0mb1LtqUWFgDgXE8/DjAyEhxbIxDTgVCWe6nh7mupVXxmKkQwjUaxC1StYHtLiGucHOLuaMxO7XqUZbrtqudlSqHT4R5q75cRX8felE2q2FrVQw0ocDBgnCeJGhEruuTY6rYibTWGBlJji7ntc4yIjA0ZyTxWpWSyujNhHaAvHtPdVSvZatJjTL2EA5ajMeIWPGy7pFHt3pMs1JoFPHUMfKRHVDohdlXbBrrs9acC0OeaWACXYgZAnSCBqeO9VQ+je24XH1arin+WY7cWfYpK4vR3aajTQtFGvTpuOOebDajcpHOORb1I4jWTt1ekKyPpjHUNFwA5tVpz+lzZDvyuyxekNvLclY28s8jpVTyNM9TcUEnuUFefoir0mYqM1s82EBr43QZh3XovNY9i7Y3/AOJVaZGfMI/3Lufg7F4+zRRfl6/wNH++PNPbl6/wNL++PNduwr7WGvp2qnVaGhuB1SM9xaIJPDVWyE4v8lvyx/pX+f8AZD7PW21VMfrVBlGIw4X4sWszwjLvUyiKSKZPXqWBERdIhERAEREBDXz7wfSPyUS+feD6R+SiAmUUD7TqfN4DyT2nU+bwHkgJ5FA+06nzeA8k9p1Pm8B5ICeRQPtOp83gPJPadT5vAeSAnkUD7TqfN4DyT2nU+bwHkgJ5FAe06nzeDfJPadT5vBvkgJ9FAe06nzeDfJPadT5vBvkgJ9FAG9KnzeDfJPalT5vBvkgJ5FX/AGpU+b/FvkntWp83+LfJAWBFXzetT5v8W+Se1Knzf4t8kBYElV/2rUnpf4t8l4Lff1Zroa+BHyt8lxvEdS0t6LOb02stLKT3NqwQMjgZ+7VK2K/67mMJfJIBPNZ5LienXFouKKt2i96oaSHf4t8lEHaW0T7z/Bn/AOUbwKOl7lcqoXbftZ5OJ8/0t/YL3e1Kk9L/ABb5KS7OZhYEVfdelT5v8W+S5belSOl4N8kOFgRQHtOp83g3yT2nU+bwb5ICfRQHtOp83g3yT2nU+bwb5ICfRQHtOp83g3yXPtOp83gPJATyKB9p1Pm8B5J7TqfN4DyQE8igfadT5vAeSe06nzeA8kBPIoH2nU+bwHkntOp83gPJAdt8+8H0j8lFDXpeNTGOd8PBvE9S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01388" name="Picture 12" descr="http://mediablog.cadenadial.com/atrevete/files/2012/11/kids2.jpg"/>
          <p:cNvPicPr>
            <a:picLocks noChangeAspect="1" noChangeArrowheads="1"/>
          </p:cNvPicPr>
          <p:nvPr/>
        </p:nvPicPr>
        <p:blipFill>
          <a:blip r:embed="rId4" cstate="print"/>
          <a:srcRect/>
          <a:stretch>
            <a:fillRect/>
          </a:stretch>
        </p:blipFill>
        <p:spPr bwMode="auto">
          <a:xfrm>
            <a:off x="1403648" y="3933824"/>
            <a:ext cx="6096000" cy="2924176"/>
          </a:xfrm>
          <a:prstGeom prst="rect">
            <a:avLst/>
          </a:prstGeom>
          <a:ln>
            <a:noFill/>
          </a:ln>
          <a:effectLst>
            <a:softEdge rad="1270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509120"/>
            <a:ext cx="8229600" cy="1143000"/>
          </a:xfrm>
        </p:spPr>
        <p:txBody>
          <a:bodyPr>
            <a:noAutofit/>
          </a:bodyPr>
          <a:lstStyle/>
          <a:p>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Entonces ¿</a:t>
            </a:r>
            <a:r>
              <a:rPr lang="es-ES_tradnl" sz="5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qué</a:t>
            </a:r>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hacemos en el PSI?</a:t>
            </a:r>
          </a:p>
        </p:txBody>
      </p:sp>
      <p:pic>
        <p:nvPicPr>
          <p:cNvPr id="33794" name="Picture 2" descr="http://lh4.ggpht.com/_bdRI-2YkZcg/TOdGfzjlADI/AAAAAAAAAVk/kcgMuPpCbnQ/pensando%5B2%5D.jpg"/>
          <p:cNvPicPr>
            <a:picLocks noChangeAspect="1" noChangeArrowheads="1"/>
          </p:cNvPicPr>
          <p:nvPr/>
        </p:nvPicPr>
        <p:blipFill>
          <a:blip r:embed="rId3" cstate="print"/>
          <a:srcRect/>
          <a:stretch>
            <a:fillRect/>
          </a:stretch>
        </p:blipFill>
        <p:spPr bwMode="auto">
          <a:xfrm>
            <a:off x="1115616" y="260648"/>
            <a:ext cx="3933825" cy="3933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Actividades con buena o suficiente evidencia para ser realizadas</a:t>
            </a:r>
          </a:p>
        </p:txBody>
      </p:sp>
      <p:sp>
        <p:nvSpPr>
          <p:cNvPr id="7171" name="Rectangle 3"/>
          <p:cNvSpPr>
            <a:spLocks noGrp="1" noChangeArrowheads="1"/>
          </p:cNvSpPr>
          <p:nvPr>
            <p:ph idx="1"/>
          </p:nvPr>
        </p:nvSpPr>
        <p:spPr>
          <a:xfrm>
            <a:off x="395536" y="1988840"/>
            <a:ext cx="8291513" cy="3989388"/>
          </a:xfrm>
        </p:spPr>
        <p:txBody>
          <a:bodyPr>
            <a:normAutofit lnSpcReduction="10000"/>
          </a:bodyPr>
          <a:lstStyle/>
          <a:p>
            <a:pPr eaLnBrk="1" hangingPunct="1">
              <a:lnSpc>
                <a:spcPct val="80000"/>
              </a:lnSpc>
            </a:pPr>
            <a:r>
              <a:rPr lang="es-ES" sz="2400" b="1" dirty="0" smtClean="0">
                <a:solidFill>
                  <a:schemeClr val="accent2"/>
                </a:solidFill>
              </a:rPr>
              <a:t>Vacunaciones</a:t>
            </a:r>
          </a:p>
          <a:p>
            <a:pPr eaLnBrk="1" hangingPunct="1">
              <a:lnSpc>
                <a:spcPct val="80000"/>
              </a:lnSpc>
            </a:pPr>
            <a:r>
              <a:rPr lang="es-ES" sz="2400" b="1" dirty="0" smtClean="0">
                <a:solidFill>
                  <a:schemeClr val="accent2"/>
                </a:solidFill>
              </a:rPr>
              <a:t>Cribado neonatal de </a:t>
            </a:r>
            <a:r>
              <a:rPr lang="es-ES" sz="2400" b="1" dirty="0" err="1" smtClean="0">
                <a:solidFill>
                  <a:schemeClr val="accent2"/>
                </a:solidFill>
              </a:rPr>
              <a:t>metabolopatías</a:t>
            </a:r>
            <a:endParaRPr lang="es-ES" sz="2400" b="1" dirty="0" smtClean="0">
              <a:solidFill>
                <a:schemeClr val="accent2"/>
              </a:solidFill>
            </a:endParaRPr>
          </a:p>
          <a:p>
            <a:pPr eaLnBrk="1" hangingPunct="1">
              <a:lnSpc>
                <a:spcPct val="80000"/>
              </a:lnSpc>
            </a:pPr>
            <a:r>
              <a:rPr lang="es-ES" sz="2400" b="1" dirty="0" smtClean="0">
                <a:solidFill>
                  <a:schemeClr val="accent2"/>
                </a:solidFill>
              </a:rPr>
              <a:t>Cribado visual a los 3 – 5 años</a:t>
            </a:r>
          </a:p>
          <a:p>
            <a:pPr eaLnBrk="1" hangingPunct="1">
              <a:lnSpc>
                <a:spcPct val="80000"/>
              </a:lnSpc>
            </a:pPr>
            <a:r>
              <a:rPr lang="es-ES" sz="2400" b="1" dirty="0" smtClean="0">
                <a:solidFill>
                  <a:schemeClr val="accent2"/>
                </a:solidFill>
              </a:rPr>
              <a:t>Cribado auditivo neonatal</a:t>
            </a:r>
          </a:p>
          <a:p>
            <a:pPr eaLnBrk="1" hangingPunct="1">
              <a:lnSpc>
                <a:spcPct val="80000"/>
              </a:lnSpc>
            </a:pPr>
            <a:r>
              <a:rPr lang="es-ES" sz="2400" b="1" dirty="0" smtClean="0">
                <a:solidFill>
                  <a:schemeClr val="accent2"/>
                </a:solidFill>
              </a:rPr>
              <a:t>Cribado de criptorquidia</a:t>
            </a:r>
          </a:p>
          <a:p>
            <a:pPr eaLnBrk="1" hangingPunct="1">
              <a:lnSpc>
                <a:spcPct val="80000"/>
              </a:lnSpc>
            </a:pPr>
            <a:r>
              <a:rPr lang="es-ES" sz="2400" b="1" dirty="0" smtClean="0">
                <a:solidFill>
                  <a:schemeClr val="accent2"/>
                </a:solidFill>
              </a:rPr>
              <a:t>Consejo sobre prevención del SMSL</a:t>
            </a:r>
          </a:p>
          <a:p>
            <a:pPr eaLnBrk="1" hangingPunct="1">
              <a:lnSpc>
                <a:spcPct val="80000"/>
              </a:lnSpc>
            </a:pPr>
            <a:r>
              <a:rPr lang="es-ES" sz="2400" b="1" dirty="0" smtClean="0">
                <a:solidFill>
                  <a:schemeClr val="accent2"/>
                </a:solidFill>
              </a:rPr>
              <a:t>Consejo sobre lactancia materna</a:t>
            </a:r>
          </a:p>
          <a:p>
            <a:pPr eaLnBrk="1" hangingPunct="1">
              <a:lnSpc>
                <a:spcPct val="80000"/>
              </a:lnSpc>
            </a:pPr>
            <a:r>
              <a:rPr lang="es-ES" sz="2400" b="1" dirty="0" smtClean="0">
                <a:solidFill>
                  <a:schemeClr val="accent2"/>
                </a:solidFill>
              </a:rPr>
              <a:t>Consejo sobre accidentes en el hogar</a:t>
            </a:r>
          </a:p>
          <a:p>
            <a:pPr eaLnBrk="1" hangingPunct="1">
              <a:lnSpc>
                <a:spcPct val="80000"/>
              </a:lnSpc>
            </a:pPr>
            <a:r>
              <a:rPr lang="es-ES" sz="2400" b="1" dirty="0" smtClean="0">
                <a:solidFill>
                  <a:schemeClr val="accent2"/>
                </a:solidFill>
              </a:rPr>
              <a:t>Consejo bucodental</a:t>
            </a:r>
          </a:p>
          <a:p>
            <a:pPr eaLnBrk="1" hangingPunct="1">
              <a:lnSpc>
                <a:spcPct val="80000"/>
              </a:lnSpc>
            </a:pPr>
            <a:r>
              <a:rPr lang="es-ES" sz="2400" b="1" dirty="0" smtClean="0">
                <a:solidFill>
                  <a:schemeClr val="accent2"/>
                </a:solidFill>
              </a:rPr>
              <a:t>Vitamina D profiláctica</a:t>
            </a:r>
          </a:p>
          <a:p>
            <a:pPr eaLnBrk="1" hangingPunct="1">
              <a:lnSpc>
                <a:spcPct val="80000"/>
              </a:lnSpc>
            </a:pPr>
            <a:r>
              <a:rPr lang="es-ES" sz="2400" b="1" dirty="0" smtClean="0">
                <a:solidFill>
                  <a:schemeClr val="accent2"/>
                </a:solidFill>
              </a:rPr>
              <a:t>Cribado de la obesidad</a:t>
            </a:r>
          </a:p>
          <a:p>
            <a:pPr eaLnBrk="1" hangingPunct="1">
              <a:lnSpc>
                <a:spcPct val="80000"/>
              </a:lnSpc>
            </a:pPr>
            <a:endParaRPr lang="es-ES" sz="2400" b="1" dirty="0" smtClean="0">
              <a:solidFill>
                <a:schemeClr val="accent2"/>
              </a:solidFill>
            </a:endParaRPr>
          </a:p>
        </p:txBody>
      </p:sp>
      <p:pic>
        <p:nvPicPr>
          <p:cNvPr id="10245" name="Picture 3"/>
          <p:cNvPicPr>
            <a:picLocks noChangeAspect="1" noChangeArrowheads="1"/>
          </p:cNvPicPr>
          <p:nvPr/>
        </p:nvPicPr>
        <p:blipFill>
          <a:blip r:embed="rId4" cstate="print"/>
          <a:srcRect/>
          <a:stretch>
            <a:fillRect/>
          </a:stretch>
        </p:blipFill>
        <p:spPr bwMode="auto">
          <a:xfrm>
            <a:off x="5892800" y="5589240"/>
            <a:ext cx="3251200" cy="977900"/>
          </a:xfrm>
          <a:prstGeom prst="rect">
            <a:avLst/>
          </a:prstGeom>
          <a:noFill/>
          <a:ln w="9525">
            <a:noFill/>
            <a:miter lim="800000"/>
            <a:headEnd/>
            <a:tailEnd/>
          </a:ln>
        </p:spPr>
      </p:pic>
      <p:pic>
        <p:nvPicPr>
          <p:cNvPr id="10246" name="Picture 11" descr="ANd9GcQWy-8-JFHYSUJdcHnarwQI_gJV7sBZO6ttQJJOrI8QhOaAO8zp"/>
          <p:cNvPicPr>
            <a:picLocks noChangeAspect="1" noChangeArrowheads="1"/>
          </p:cNvPicPr>
          <p:nvPr/>
        </p:nvPicPr>
        <p:blipFill>
          <a:blip r:embed="rId5" cstate="print"/>
          <a:srcRect/>
          <a:stretch>
            <a:fillRect/>
          </a:stretch>
        </p:blipFill>
        <p:spPr bwMode="auto">
          <a:xfrm>
            <a:off x="7236296" y="1844824"/>
            <a:ext cx="1495425" cy="1495425"/>
          </a:xfrm>
          <a:prstGeom prst="rect">
            <a:avLst/>
          </a:prstGeom>
          <a:noFill/>
          <a:ln w="9525">
            <a:noFill/>
            <a:miter lim="800000"/>
            <a:headEnd/>
            <a:tailEnd/>
          </a:ln>
        </p:spPr>
      </p:pic>
      <p:pic>
        <p:nvPicPr>
          <p:cNvPr id="10247" name="Picture 2"/>
          <p:cNvPicPr>
            <a:picLocks noChangeAspect="1" noChangeArrowheads="1"/>
          </p:cNvPicPr>
          <p:nvPr/>
        </p:nvPicPr>
        <p:blipFill>
          <a:blip r:embed="rId6" cstate="print"/>
          <a:srcRect/>
          <a:stretch>
            <a:fillRect/>
          </a:stretch>
        </p:blipFill>
        <p:spPr bwMode="auto">
          <a:xfrm>
            <a:off x="6624638" y="3861048"/>
            <a:ext cx="2519362" cy="12017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p:cTn id="25"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p:cTn id="31"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17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p:cTn id="37"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717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p:cTn id="43"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17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p:cTn id="49" dur="500" fill="hold"/>
                                        <p:tgtEl>
                                          <p:spTgt spid="717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7171">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p:cTn id="55" dur="5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717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p:cTn id="61" dur="500" fill="hold"/>
                                        <p:tgtEl>
                                          <p:spTgt spid="7171">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7171">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7171">
                                            <p:txEl>
                                              <p:pRg st="10" end="10"/>
                                            </p:txEl>
                                          </p:spTgt>
                                        </p:tgtEl>
                                        <p:attrNameLst>
                                          <p:attrName>style.visibility</p:attrName>
                                        </p:attrNameLst>
                                      </p:cBhvr>
                                      <p:to>
                                        <p:strVal val="visible"/>
                                      </p:to>
                                    </p:set>
                                    <p:anim calcmode="lin" valueType="num">
                                      <p:cBhvr>
                                        <p:cTn id="67" dur="500" fill="hold"/>
                                        <p:tgtEl>
                                          <p:spTgt spid="7171">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7171">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4"/>
          <p:cNvSpPr>
            <a:spLocks noChangeArrowheads="1"/>
          </p:cNvSpPr>
          <p:nvPr/>
        </p:nvSpPr>
        <p:spPr bwMode="auto">
          <a:xfrm>
            <a:off x="323528" y="1700808"/>
            <a:ext cx="576262" cy="3816350"/>
          </a:xfrm>
          <a:prstGeom prst="downArrow">
            <a:avLst>
              <a:gd name="adj1" fmla="val 50000"/>
              <a:gd name="adj2" fmla="val 165565"/>
            </a:avLst>
          </a:prstGeom>
          <a:solidFill>
            <a:srgbClr val="FF99CC"/>
          </a:solidFill>
          <a:ln w="9525">
            <a:solidFill>
              <a:schemeClr val="tx1"/>
            </a:solidFill>
            <a:miter lim="800000"/>
            <a:headEnd/>
            <a:tailEnd/>
          </a:ln>
          <a:effectLst/>
        </p:spPr>
        <p:txBody>
          <a:bodyPr wrap="none" anchor="ctr"/>
          <a:lstStyle/>
          <a:p>
            <a:endParaRPr lang="es-ES"/>
          </a:p>
        </p:txBody>
      </p:sp>
      <p:sp>
        <p:nvSpPr>
          <p:cNvPr id="9220" name="AutoShape 5"/>
          <p:cNvSpPr>
            <a:spLocks noChangeArrowheads="1"/>
          </p:cNvSpPr>
          <p:nvPr/>
        </p:nvSpPr>
        <p:spPr bwMode="auto">
          <a:xfrm>
            <a:off x="8316416" y="1916832"/>
            <a:ext cx="576262" cy="3716338"/>
          </a:xfrm>
          <a:prstGeom prst="upArrow">
            <a:avLst>
              <a:gd name="adj1" fmla="val 50000"/>
              <a:gd name="adj2" fmla="val 161226"/>
            </a:avLst>
          </a:prstGeom>
          <a:solidFill>
            <a:srgbClr val="E9F4AA"/>
          </a:solidFill>
          <a:ln w="9525">
            <a:solidFill>
              <a:schemeClr val="tx1"/>
            </a:solidFill>
            <a:miter lim="800000"/>
            <a:headEnd/>
            <a:tailEnd/>
          </a:ln>
          <a:effectLst/>
        </p:spPr>
        <p:txBody>
          <a:bodyPr wrap="none" anchor="ctr"/>
          <a:lstStyle/>
          <a:p>
            <a:endParaRPr lang="es-ES"/>
          </a:p>
        </p:txBody>
      </p:sp>
      <p:sp>
        <p:nvSpPr>
          <p:cNvPr id="21513" name="Text Box 9"/>
          <p:cNvSpPr txBox="1">
            <a:spLocks noChangeArrowheads="1"/>
          </p:cNvSpPr>
          <p:nvPr/>
        </p:nvSpPr>
        <p:spPr bwMode="auto">
          <a:xfrm>
            <a:off x="899592" y="1772816"/>
            <a:ext cx="5184775" cy="523220"/>
          </a:xfrm>
          <a:prstGeom prst="rect">
            <a:avLst/>
          </a:prstGeom>
          <a:noFill/>
          <a:ln w="9525">
            <a:noFill/>
            <a:miter lim="800000"/>
            <a:headEnd/>
            <a:tailEnd/>
          </a:ln>
          <a:effectLst/>
        </p:spPr>
        <p:txBody>
          <a:bodyPr wrap="square">
            <a:spAutoFit/>
          </a:bodyPr>
          <a:lstStyle/>
          <a:p>
            <a:r>
              <a:rPr lang="es-ES" sz="2800" dirty="0">
                <a:solidFill>
                  <a:schemeClr val="accent2"/>
                </a:solidFill>
              </a:rPr>
              <a:t>Cribado de </a:t>
            </a:r>
            <a:r>
              <a:rPr lang="es-ES" sz="2800" dirty="0" smtClean="0">
                <a:solidFill>
                  <a:schemeClr val="accent2"/>
                </a:solidFill>
              </a:rPr>
              <a:t>DEC</a:t>
            </a:r>
            <a:endParaRPr lang="es-ES" sz="2800" dirty="0">
              <a:solidFill>
                <a:schemeClr val="accent2"/>
              </a:solidFill>
            </a:endParaRPr>
          </a:p>
        </p:txBody>
      </p:sp>
      <p:sp>
        <p:nvSpPr>
          <p:cNvPr id="21514" name="Text Box 10"/>
          <p:cNvSpPr txBox="1">
            <a:spLocks noChangeArrowheads="1"/>
          </p:cNvSpPr>
          <p:nvPr/>
        </p:nvSpPr>
        <p:spPr bwMode="auto">
          <a:xfrm>
            <a:off x="5364088" y="4725144"/>
            <a:ext cx="2798762" cy="519113"/>
          </a:xfrm>
          <a:prstGeom prst="rect">
            <a:avLst/>
          </a:prstGeom>
          <a:noFill/>
          <a:ln w="9525">
            <a:noFill/>
            <a:miter lim="800000"/>
            <a:headEnd/>
            <a:tailEnd/>
          </a:ln>
          <a:effectLst/>
        </p:spPr>
        <p:txBody>
          <a:bodyPr wrap="none">
            <a:spAutoFit/>
          </a:bodyPr>
          <a:lstStyle/>
          <a:p>
            <a:r>
              <a:rPr lang="es-ES" sz="2800" dirty="0">
                <a:solidFill>
                  <a:schemeClr val="accent2"/>
                </a:solidFill>
              </a:rPr>
              <a:t>Cribado Auditivo</a:t>
            </a:r>
          </a:p>
        </p:txBody>
      </p:sp>
      <p:sp>
        <p:nvSpPr>
          <p:cNvPr id="21520" name="Text Box 16"/>
          <p:cNvSpPr txBox="1">
            <a:spLocks noChangeArrowheads="1"/>
          </p:cNvSpPr>
          <p:nvPr/>
        </p:nvSpPr>
        <p:spPr bwMode="auto">
          <a:xfrm>
            <a:off x="4355976" y="2996952"/>
            <a:ext cx="3968750" cy="519112"/>
          </a:xfrm>
          <a:prstGeom prst="rect">
            <a:avLst/>
          </a:prstGeom>
          <a:noFill/>
          <a:ln w="9525">
            <a:noFill/>
            <a:miter lim="800000"/>
            <a:headEnd/>
            <a:tailEnd/>
          </a:ln>
          <a:effectLst/>
        </p:spPr>
        <p:txBody>
          <a:bodyPr wrap="none">
            <a:spAutoFit/>
          </a:bodyPr>
          <a:lstStyle/>
          <a:p>
            <a:r>
              <a:rPr lang="es-ES" sz="2800" dirty="0">
                <a:solidFill>
                  <a:schemeClr val="accent2"/>
                </a:solidFill>
              </a:rPr>
              <a:t>Cribado </a:t>
            </a:r>
            <a:r>
              <a:rPr lang="es-ES" sz="2800" dirty="0" err="1">
                <a:solidFill>
                  <a:schemeClr val="accent2"/>
                </a:solidFill>
              </a:rPr>
              <a:t>Metabolopatías</a:t>
            </a:r>
            <a:endParaRPr lang="es-ES" sz="2800" dirty="0">
              <a:solidFill>
                <a:schemeClr val="accent2"/>
              </a:solidFill>
            </a:endParaRPr>
          </a:p>
        </p:txBody>
      </p:sp>
      <p:sp>
        <p:nvSpPr>
          <p:cNvPr id="14" name="Rectangle 2"/>
          <p:cNvSpPr>
            <a:spLocks noGrp="1" noChangeArrowheads="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Las actividades preventivas cambian en el tiempo</a:t>
            </a:r>
          </a:p>
        </p:txBody>
      </p:sp>
      <p:sp>
        <p:nvSpPr>
          <p:cNvPr id="13" name="12 CuadroTexto"/>
          <p:cNvSpPr txBox="1"/>
          <p:nvPr/>
        </p:nvSpPr>
        <p:spPr>
          <a:xfrm>
            <a:off x="4499992" y="3789040"/>
            <a:ext cx="3770904" cy="523220"/>
          </a:xfrm>
          <a:prstGeom prst="rect">
            <a:avLst/>
          </a:prstGeom>
          <a:noFill/>
        </p:spPr>
        <p:txBody>
          <a:bodyPr wrap="none" rtlCol="0">
            <a:spAutoFit/>
          </a:bodyPr>
          <a:lstStyle/>
          <a:p>
            <a:r>
              <a:rPr lang="es-ES_tradnl" sz="2800" dirty="0" smtClean="0">
                <a:solidFill>
                  <a:schemeClr val="accent2"/>
                </a:solidFill>
              </a:rPr>
              <a:t>Vitamina</a:t>
            </a:r>
            <a:r>
              <a:rPr lang="es-ES_tradnl" dirty="0" smtClean="0"/>
              <a:t> </a:t>
            </a:r>
            <a:r>
              <a:rPr lang="es-ES_tradnl" sz="2800" dirty="0" smtClean="0">
                <a:solidFill>
                  <a:schemeClr val="accent2"/>
                </a:solidFill>
              </a:rPr>
              <a:t>D</a:t>
            </a:r>
            <a:r>
              <a:rPr lang="es-ES_tradnl" dirty="0" smtClean="0"/>
              <a:t> </a:t>
            </a:r>
            <a:r>
              <a:rPr lang="es-ES_tradnl" sz="2800" dirty="0" smtClean="0">
                <a:solidFill>
                  <a:schemeClr val="accent2"/>
                </a:solidFill>
              </a:rPr>
              <a:t>profiláctica</a:t>
            </a:r>
          </a:p>
        </p:txBody>
      </p:sp>
      <p:sp>
        <p:nvSpPr>
          <p:cNvPr id="15" name="14 CuadroTexto"/>
          <p:cNvSpPr txBox="1"/>
          <p:nvPr/>
        </p:nvSpPr>
        <p:spPr>
          <a:xfrm>
            <a:off x="899592" y="2636912"/>
            <a:ext cx="2958952" cy="523220"/>
          </a:xfrm>
          <a:prstGeom prst="rect">
            <a:avLst/>
          </a:prstGeom>
          <a:noFill/>
        </p:spPr>
        <p:txBody>
          <a:bodyPr wrap="none" rtlCol="0">
            <a:spAutoFit/>
          </a:bodyPr>
          <a:lstStyle/>
          <a:p>
            <a:r>
              <a:rPr lang="es-ES_tradnl" sz="2800" dirty="0" smtClean="0">
                <a:solidFill>
                  <a:schemeClr val="accent2"/>
                </a:solidFill>
              </a:rPr>
              <a:t>Cribado escoliosis</a:t>
            </a:r>
            <a:endParaRPr lang="es-ES_tradnl" sz="2800" dirty="0">
              <a:solidFill>
                <a:schemeClr val="accent2"/>
              </a:solidFill>
            </a:endParaRPr>
          </a:p>
        </p:txBody>
      </p:sp>
      <p:sp>
        <p:nvSpPr>
          <p:cNvPr id="16" name="15 CuadroTexto"/>
          <p:cNvSpPr txBox="1"/>
          <p:nvPr/>
        </p:nvSpPr>
        <p:spPr>
          <a:xfrm>
            <a:off x="971600" y="3429000"/>
            <a:ext cx="2738570" cy="523220"/>
          </a:xfrm>
          <a:prstGeom prst="rect">
            <a:avLst/>
          </a:prstGeom>
          <a:noFill/>
        </p:spPr>
        <p:txBody>
          <a:bodyPr wrap="none" rtlCol="0">
            <a:spAutoFit/>
          </a:bodyPr>
          <a:lstStyle/>
          <a:p>
            <a:r>
              <a:rPr lang="es-ES_tradnl" sz="2800" dirty="0" smtClean="0">
                <a:solidFill>
                  <a:schemeClr val="accent2"/>
                </a:solidFill>
              </a:rPr>
              <a:t>Análisis de orina</a:t>
            </a:r>
          </a:p>
        </p:txBody>
      </p:sp>
      <p:pic>
        <p:nvPicPr>
          <p:cNvPr id="72706" name="Picture 2" descr="http://t2.gstatic.com/images?q=tbn:ANd9GcTY6aHmcBgMr41lxOfDhzroY813z6RzvLrizcSPq4sDnvh5-SZR"/>
          <p:cNvPicPr>
            <a:picLocks noChangeAspect="1" noChangeArrowheads="1"/>
          </p:cNvPicPr>
          <p:nvPr/>
        </p:nvPicPr>
        <p:blipFill>
          <a:blip r:embed="rId4" cstate="print"/>
          <a:srcRect/>
          <a:stretch>
            <a:fillRect/>
          </a:stretch>
        </p:blipFill>
        <p:spPr bwMode="auto">
          <a:xfrm>
            <a:off x="1790773" y="4307716"/>
            <a:ext cx="2925243" cy="2394454"/>
          </a:xfrm>
          <a:prstGeom prst="rect">
            <a:avLst/>
          </a:prstGeom>
          <a:noFill/>
          <a:effectLst>
            <a:softEdge rad="317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500" fill="hold"/>
                                        <p:tgtEl>
                                          <p:spTgt spid="21513"/>
                                        </p:tgtEl>
                                        <p:attrNameLst>
                                          <p:attrName>ppt_w</p:attrName>
                                        </p:attrNameLst>
                                      </p:cBhvr>
                                      <p:tavLst>
                                        <p:tav tm="0">
                                          <p:val>
                                            <p:fltVal val="0"/>
                                          </p:val>
                                        </p:tav>
                                        <p:tav tm="100000">
                                          <p:val>
                                            <p:strVal val="#ppt_w"/>
                                          </p:val>
                                        </p:tav>
                                      </p:tavLst>
                                    </p:anim>
                                    <p:anim calcmode="lin" valueType="num">
                                      <p:cBhvr>
                                        <p:cTn id="8" dur="500" fill="hold"/>
                                        <p:tgtEl>
                                          <p:spTgt spid="2151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520"/>
                                        </p:tgtEl>
                                        <p:attrNameLst>
                                          <p:attrName>style.visibility</p:attrName>
                                        </p:attrNameLst>
                                      </p:cBhvr>
                                      <p:to>
                                        <p:strVal val="visible"/>
                                      </p:to>
                                    </p:set>
                                    <p:anim calcmode="lin" valueType="num">
                                      <p:cBhvr>
                                        <p:cTn id="25" dur="500" fill="hold"/>
                                        <p:tgtEl>
                                          <p:spTgt spid="21520"/>
                                        </p:tgtEl>
                                        <p:attrNameLst>
                                          <p:attrName>ppt_w</p:attrName>
                                        </p:attrNameLst>
                                      </p:cBhvr>
                                      <p:tavLst>
                                        <p:tav tm="0">
                                          <p:val>
                                            <p:fltVal val="0"/>
                                          </p:val>
                                        </p:tav>
                                        <p:tav tm="100000">
                                          <p:val>
                                            <p:strVal val="#ppt_w"/>
                                          </p:val>
                                        </p:tav>
                                      </p:tavLst>
                                    </p:anim>
                                    <p:anim calcmode="lin" valueType="num">
                                      <p:cBhvr>
                                        <p:cTn id="26" dur="500" fill="hold"/>
                                        <p:tgtEl>
                                          <p:spTgt spid="2152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 calcmode="lin" valueType="num">
                                      <p:cBhvr>
                                        <p:cTn id="37" dur="500" fill="hold"/>
                                        <p:tgtEl>
                                          <p:spTgt spid="21514"/>
                                        </p:tgtEl>
                                        <p:attrNameLst>
                                          <p:attrName>ppt_w</p:attrName>
                                        </p:attrNameLst>
                                      </p:cBhvr>
                                      <p:tavLst>
                                        <p:tav tm="0">
                                          <p:val>
                                            <p:fltVal val="0"/>
                                          </p:val>
                                        </p:tav>
                                        <p:tav tm="100000">
                                          <p:val>
                                            <p:strVal val="#ppt_w"/>
                                          </p:val>
                                        </p:tav>
                                      </p:tavLst>
                                    </p:anim>
                                    <p:anim calcmode="lin" valueType="num">
                                      <p:cBhvr>
                                        <p:cTn id="38" dur="500" fill="hold"/>
                                        <p:tgtEl>
                                          <p:spTgt spid="215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2152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rocprel"/>
          <p:cNvPicPr>
            <a:picLocks noChangeAspect="1" noChangeArrowheads="1"/>
          </p:cNvPicPr>
          <p:nvPr/>
        </p:nvPicPr>
        <p:blipFill>
          <a:blip r:embed="rId3" cstate="print">
            <a:duotone>
              <a:prstClr val="black"/>
              <a:schemeClr val="accent1">
                <a:lumMod val="20000"/>
                <a:lumOff val="80000"/>
                <a:tint val="45000"/>
                <a:satMod val="400000"/>
              </a:schemeClr>
            </a:duotone>
          </a:blip>
          <a:srcRect l="8000" r="15738"/>
          <a:stretch>
            <a:fillRect/>
          </a:stretch>
        </p:blipFill>
        <p:spPr bwMode="auto">
          <a:xfrm>
            <a:off x="5831632" y="3429000"/>
            <a:ext cx="3312368" cy="3429000"/>
          </a:xfrm>
          <a:prstGeom prst="rect">
            <a:avLst/>
          </a:prstGeom>
          <a:noFill/>
          <a:ln w="9525">
            <a:noFill/>
            <a:miter lim="800000"/>
            <a:headEnd/>
            <a:tailEnd/>
          </a:ln>
          <a:effectLst>
            <a:softEdge rad="635000"/>
          </a:effectLst>
        </p:spPr>
      </p:pic>
      <p:sp>
        <p:nvSpPr>
          <p:cNvPr id="2" name="1 Título"/>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Problemas para la recomendación de actividades preventivas</a:t>
            </a:r>
            <a:endParaRPr lang="es-ES_tradn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Marcador de contenido"/>
          <p:cNvSpPr>
            <a:spLocks noGrp="1"/>
          </p:cNvSpPr>
          <p:nvPr>
            <p:ph idx="1"/>
          </p:nvPr>
        </p:nvSpPr>
        <p:spPr>
          <a:xfrm>
            <a:off x="395536" y="1916832"/>
            <a:ext cx="7956376" cy="4525963"/>
          </a:xfrm>
        </p:spPr>
        <p:txBody>
          <a:bodyPr>
            <a:normAutofit fontScale="92500"/>
          </a:bodyPr>
          <a:lstStyle/>
          <a:p>
            <a:r>
              <a:rPr lang="es-ES_tradnl" dirty="0" smtClean="0"/>
              <a:t>Evidencia de la efectividad escasa</a:t>
            </a:r>
          </a:p>
          <a:p>
            <a:r>
              <a:rPr lang="es-ES_tradnl" dirty="0" smtClean="0"/>
              <a:t>La falta de pruebas no indica que las actividades preventivas en la infancia estén infundadas o sean ineficaces</a:t>
            </a:r>
          </a:p>
          <a:p>
            <a:r>
              <a:rPr lang="es-ES_tradnl" dirty="0" smtClean="0"/>
              <a:t>Desconocemos si las actividades preventivas son más costo-efectivas que los cuidados individuales de la enfermedad </a:t>
            </a:r>
          </a:p>
          <a:p>
            <a:r>
              <a:rPr lang="es-ES_tradnl" dirty="0" smtClean="0"/>
              <a:t>Las actividades preventivas consumen recursos humanos y tiempo</a:t>
            </a:r>
          </a:p>
          <a:p>
            <a:endParaRPr lang="es-ES_trad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eaLnBrk="1" hangingPunct="1"/>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 la evidencia es insuficiente…</a:t>
            </a:r>
          </a:p>
        </p:txBody>
      </p:sp>
      <p:sp>
        <p:nvSpPr>
          <p:cNvPr id="4" name="3 Marcador de contenido"/>
          <p:cNvSpPr>
            <a:spLocks noGrp="1"/>
          </p:cNvSpPr>
          <p:nvPr>
            <p:ph idx="1"/>
          </p:nvPr>
        </p:nvSpPr>
        <p:spPr>
          <a:xfrm>
            <a:off x="323528" y="2780928"/>
            <a:ext cx="8229600" cy="4525963"/>
          </a:xfrm>
        </p:spPr>
        <p:txBody>
          <a:bodyPr/>
          <a:lstStyle/>
          <a:p>
            <a:r>
              <a:rPr lang="es-ES_tradnl" dirty="0" smtClean="0"/>
              <a:t>La carga de la </a:t>
            </a:r>
            <a:r>
              <a:rPr lang="es-ES_tradnl" dirty="0" smtClean="0"/>
              <a:t>enfermedad potencial</a:t>
            </a:r>
          </a:p>
          <a:p>
            <a:pPr>
              <a:buNone/>
            </a:pPr>
            <a:r>
              <a:rPr lang="es-ES_tradnl" dirty="0" smtClean="0"/>
              <a:t> </a:t>
            </a:r>
            <a:r>
              <a:rPr lang="es-ES_tradnl" dirty="0" smtClean="0"/>
              <a:t>   </a:t>
            </a:r>
            <a:r>
              <a:rPr lang="es-ES_tradnl" dirty="0" smtClean="0"/>
              <a:t>mente prevenible</a:t>
            </a:r>
            <a:endParaRPr lang="es-ES_tradnl" dirty="0" smtClean="0"/>
          </a:p>
          <a:p>
            <a:r>
              <a:rPr lang="es-ES_tradnl" dirty="0" smtClean="0"/>
              <a:t>Posibles daños derivados del diagnóstico y tratamiento</a:t>
            </a:r>
          </a:p>
          <a:p>
            <a:r>
              <a:rPr lang="es-ES_tradnl" dirty="0" smtClean="0"/>
              <a:t>Costos asociados a la actividad preventiva</a:t>
            </a:r>
          </a:p>
          <a:p>
            <a:r>
              <a:rPr lang="es-ES_tradnl" dirty="0" smtClean="0"/>
              <a:t>Cuál es la práctica habitual</a:t>
            </a:r>
            <a:endParaRPr lang="es-ES_tradnl" dirty="0"/>
          </a:p>
        </p:txBody>
      </p:sp>
      <p:pic>
        <p:nvPicPr>
          <p:cNvPr id="10242" name="Picture 2" descr="https://encrypted-tbn0.gstatic.com/images?q=tbn:ANd9GcTZNlBSwbIoIomiMCWvl-Q9bgxIkpmbo3AiPOubtVhOLpoVlMUDGw"/>
          <p:cNvPicPr>
            <a:picLocks noChangeAspect="1" noChangeArrowheads="1"/>
          </p:cNvPicPr>
          <p:nvPr/>
        </p:nvPicPr>
        <p:blipFill>
          <a:blip r:embed="rId4" cstate="print"/>
          <a:srcRect l="16667" r="20000"/>
          <a:stretch>
            <a:fillRect/>
          </a:stretch>
        </p:blipFill>
        <p:spPr bwMode="auto">
          <a:xfrm>
            <a:off x="7020272" y="1052736"/>
            <a:ext cx="1512168" cy="2745218"/>
          </a:xfrm>
          <a:prstGeom prst="rect">
            <a:avLst/>
          </a:prstGeom>
          <a:noFill/>
          <a:effectLst>
            <a:softEdge rad="317500"/>
          </a:effectLst>
        </p:spPr>
      </p:pic>
      <p:sp>
        <p:nvSpPr>
          <p:cNvPr id="5" name="4 CuadroTexto"/>
          <p:cNvSpPr txBox="1"/>
          <p:nvPr/>
        </p:nvSpPr>
        <p:spPr>
          <a:xfrm>
            <a:off x="2699792" y="1700808"/>
            <a:ext cx="2621167" cy="707886"/>
          </a:xfrm>
          <a:prstGeom prst="rect">
            <a:avLst/>
          </a:prstGeom>
          <a:noFill/>
        </p:spPr>
        <p:txBody>
          <a:bodyPr wrap="none" rtlCol="0">
            <a:spAutoFit/>
          </a:bodyPr>
          <a:lstStyle/>
          <a:p>
            <a:r>
              <a:rPr lang="es-ES_tradnl" sz="4000" b="1" dirty="0" smtClean="0">
                <a:solidFill>
                  <a:schemeClr val="accent2"/>
                </a:solidFill>
                <a:latin typeface="+mj-lt"/>
                <a:ea typeface="+mj-ea"/>
                <a:cs typeface="+mj-cs"/>
              </a:rPr>
              <a:t>Considerar: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556792"/>
            <a:ext cx="8229600" cy="1143000"/>
          </a:xfrm>
        </p:spPr>
        <p:txBody>
          <a:bodyPr>
            <a:normAutofit fontScale="90000"/>
          </a:bodyPr>
          <a:lstStyle/>
          <a:p>
            <a:r>
              <a:rPr lang="es-ES" sz="4000" dirty="0" smtClean="0">
                <a:solidFill>
                  <a:schemeClr val="accent2"/>
                </a:solidFill>
              </a:rPr>
              <a:t>En ocasiones sí que son efectivas pero </a:t>
            </a:r>
            <a:r>
              <a:rPr lang="es-ES" sz="4000" b="1" dirty="0" smtClean="0">
                <a:solidFill>
                  <a:schemeClr val="accent2"/>
                </a:solidFill>
              </a:rPr>
              <a:t>solo en poblaciones de riesgo</a:t>
            </a:r>
            <a:r>
              <a:rPr lang="es-ES" sz="4000" dirty="0" smtClean="0">
                <a:solidFill>
                  <a:schemeClr val="accent2"/>
                </a:solidFill>
              </a:rPr>
              <a:t>, </a:t>
            </a:r>
            <a:r>
              <a:rPr lang="es-ES" sz="4000" dirty="0" smtClean="0">
                <a:solidFill>
                  <a:schemeClr val="accent2"/>
                </a:solidFill>
              </a:rPr>
              <a:t>o </a:t>
            </a:r>
            <a:r>
              <a:rPr lang="es-ES" sz="4000" dirty="0" smtClean="0">
                <a:solidFill>
                  <a:schemeClr val="accent2"/>
                </a:solidFill>
              </a:rPr>
              <a:t>en</a:t>
            </a:r>
            <a:r>
              <a:rPr lang="es-ES" sz="4000" dirty="0" smtClean="0">
                <a:solidFill>
                  <a:schemeClr val="accent2"/>
                </a:solidFill>
              </a:rPr>
              <a:t> </a:t>
            </a:r>
            <a:r>
              <a:rPr lang="es-ES" sz="4000" dirty="0" smtClean="0">
                <a:solidFill>
                  <a:schemeClr val="accent2"/>
                </a:solidFill>
              </a:rPr>
              <a:t>atención oportunista </a:t>
            </a:r>
            <a:br>
              <a:rPr lang="es-ES" sz="4000" dirty="0" smtClean="0">
                <a:solidFill>
                  <a:schemeClr val="accent2"/>
                </a:solidFill>
              </a:rPr>
            </a:br>
            <a:r>
              <a:rPr lang="es-ES" sz="4000" dirty="0" smtClean="0">
                <a:solidFill>
                  <a:schemeClr val="accent2"/>
                </a:solidFill>
              </a:rPr>
              <a:t/>
            </a:r>
            <a:br>
              <a:rPr lang="es-ES" sz="4000" dirty="0" smtClean="0">
                <a:solidFill>
                  <a:schemeClr val="accent2"/>
                </a:solidFill>
              </a:rPr>
            </a:br>
            <a:endParaRPr lang="es-ES" sz="4000" b="1" dirty="0" smtClean="0">
              <a:solidFill>
                <a:schemeClr val="accent2"/>
              </a:solidFill>
            </a:endParaRPr>
          </a:p>
        </p:txBody>
      </p:sp>
      <p:pic>
        <p:nvPicPr>
          <p:cNvPr id="6146" name="Picture 2" descr="http://us.123rf.com/400wm/400/400/glopphy/glopphy1209/glopphy120900046/15341120-trabajo-en-equipo-los-grupos-de-personas-logo.jpg"/>
          <p:cNvPicPr>
            <a:picLocks noChangeAspect="1" noChangeArrowheads="1"/>
          </p:cNvPicPr>
          <p:nvPr/>
        </p:nvPicPr>
        <p:blipFill>
          <a:blip r:embed="rId4" cstate="print"/>
          <a:srcRect/>
          <a:stretch>
            <a:fillRect/>
          </a:stretch>
        </p:blipFill>
        <p:spPr bwMode="auto">
          <a:xfrm>
            <a:off x="2699792" y="2780928"/>
            <a:ext cx="3619500" cy="3810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Verve</Template>
  <TotalTime>1460</TotalTime>
  <Words>2603</Words>
  <Application>Microsoft Office PowerPoint</Application>
  <PresentationFormat>Presentación en pantalla (4:3)</PresentationFormat>
  <Paragraphs>258</Paragraphs>
  <Slides>31</Slides>
  <Notes>27</Notes>
  <HiddenSlides>2</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Tema de Office</vt:lpstr>
      <vt:lpstr>Hoja de cálculo de Microsoft Office Excel 97-2003</vt:lpstr>
      <vt:lpstr>El programa de salud infantil ¿qué, quién, cuántas veces?</vt:lpstr>
      <vt:lpstr>Diapositiva 2</vt:lpstr>
      <vt:lpstr>Medicina preventiva </vt:lpstr>
      <vt:lpstr>Entonces ¿qué hacemos en el PSI?</vt:lpstr>
      <vt:lpstr>Actividades con buena o suficiente evidencia para ser realizadas</vt:lpstr>
      <vt:lpstr>Las actividades preventivas cambian en el tiempo</vt:lpstr>
      <vt:lpstr>Problemas para la recomendación de actividades preventivas</vt:lpstr>
      <vt:lpstr>Si la evidencia es insuficiente…</vt:lpstr>
      <vt:lpstr>En ocasiones sí que son efectivas pero solo en poblaciones de riesgo, o en atención oportunista   </vt:lpstr>
      <vt:lpstr>Efectivas si se aplican a poblaciones de riesgo:</vt:lpstr>
      <vt:lpstr>Diapositiva 11</vt:lpstr>
      <vt:lpstr>y… ¿quién lo hace?</vt:lpstr>
      <vt:lpstr>y… ¿quién lo hace?</vt:lpstr>
      <vt:lpstr>La distribución concreta de las tareas, no puede imponerse</vt:lpstr>
      <vt:lpstr>Diapositiva 15</vt:lpstr>
      <vt:lpstr>Diapositiva 16</vt:lpstr>
      <vt:lpstr>Diapositiva 17</vt:lpstr>
      <vt:lpstr>Diapositiva 18</vt:lpstr>
      <vt:lpstr>Diapositiva 19</vt:lpstr>
      <vt:lpstr>Diapositiva 20</vt:lpstr>
      <vt:lpstr>Diapositiva 21</vt:lpstr>
      <vt:lpstr>Diapositiva 22</vt:lpstr>
      <vt:lpstr>Distribución de nº de controles</vt:lpstr>
      <vt:lpstr>Conclusiones encuesta CCAA</vt:lpstr>
      <vt:lpstr>Conclusiones encuesta CCAA</vt:lpstr>
      <vt:lpstr>Conclusiones (II)</vt:lpstr>
      <vt:lpstr>Conclusiones (III)</vt:lpstr>
      <vt:lpstr>Diapositiva 28</vt:lpstr>
      <vt:lpstr>Diapositiva 29</vt:lpstr>
      <vt:lpstr>Diapositiva 30</vt:lpstr>
      <vt:lpstr>El contenido y la organización del PSI debe ser un proceso flexible, que le permita en cada momento adaptarse a los nuevos resultados en investigación y a los cambios y necesidades sociales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programa de salud infantil ¿qué, quién, cuántas veces?</dc:title>
  <dc:creator>mjesparza</dc:creator>
  <cp:lastModifiedBy>mjesparza</cp:lastModifiedBy>
  <cp:revision>228</cp:revision>
  <dcterms:created xsi:type="dcterms:W3CDTF">2012-11-16T12:45:35Z</dcterms:created>
  <dcterms:modified xsi:type="dcterms:W3CDTF">2012-11-29T18:23:12Z</dcterms:modified>
</cp:coreProperties>
</file>