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0" r:id="rId3"/>
    <p:sldId id="259" r:id="rId4"/>
    <p:sldId id="262" r:id="rId5"/>
    <p:sldId id="258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B5A59-147C-4734-BBFC-E86055884781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AA263-5184-49EB-B9E2-C8F2165578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D7AF50-0629-47AB-80ED-EB23C308EC9D}" type="slidenum">
              <a:rPr lang="en-GB" sz="1200"/>
              <a:pPr eaLnBrk="1" hangingPunct="1"/>
              <a:t>2</a:t>
            </a:fld>
            <a:endParaRPr lang="en-GB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a-DK" sz="1400" smtClean="0">
                <a:latin typeface="Tahoma" pitchFamily="34" charset="0"/>
              </a:rPr>
              <a:t>   </a:t>
            </a:r>
            <a:endParaRPr lang="en-GB" sz="140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02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7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6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1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1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59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16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6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79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26A53-5F60-469D-A980-5DECA9A3C956}" type="datetimeFigureOut">
              <a:rPr lang="es-ES" smtClean="0"/>
              <a:t>07/11/2013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269A-0913-47C7-B580-B12531CC34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3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PT_titel_med_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8"/>
          <p:cNvGrpSpPr>
            <a:grpSpLocks/>
          </p:cNvGrpSpPr>
          <p:nvPr/>
        </p:nvGrpSpPr>
        <p:grpSpPr bwMode="auto">
          <a:xfrm>
            <a:off x="2195310" y="381000"/>
            <a:ext cx="6805815" cy="6211888"/>
            <a:chOff x="1218" y="0"/>
            <a:chExt cx="4545" cy="4153"/>
          </a:xfrm>
        </p:grpSpPr>
        <p:pic>
          <p:nvPicPr>
            <p:cNvPr id="2052" name="Picture 2" descr="logo_rechts_oben_80qual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" y="0"/>
              <a:ext cx="1013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3"/>
            <p:cNvSpPr txBox="1">
              <a:spLocks noChangeArrowheads="1"/>
            </p:cNvSpPr>
            <p:nvPr/>
          </p:nvSpPr>
          <p:spPr bwMode="auto">
            <a:xfrm>
              <a:off x="4953" y="3979"/>
              <a:ext cx="79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100">
                  <a:solidFill>
                    <a:schemeClr val="bg1"/>
                  </a:solidFill>
                  <a:latin typeface="Tahoma" pitchFamily="34" charset="0"/>
                </a:rPr>
                <a:t>ecdc.europa.eu</a:t>
              </a:r>
            </a:p>
          </p:txBody>
        </p:sp>
        <p:pic>
          <p:nvPicPr>
            <p:cNvPr id="2054" name="Picture 5" descr="logo_rechts_oben_80qual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" y="0"/>
              <a:ext cx="1013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33" y="1056"/>
              <a:ext cx="3801" cy="2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1218" y="1488"/>
              <a:ext cx="2741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s-ES" sz="2000" b="1" i="1" dirty="0">
                  <a:solidFill>
                    <a:srgbClr val="003A80"/>
                  </a:solidFill>
                  <a:latin typeface="Batang" pitchFamily="18" charset="-127"/>
                </a:rPr>
                <a:t>18 </a:t>
              </a:r>
              <a:r>
                <a:rPr lang="es-ES" sz="2000" b="1" i="1" dirty="0" smtClean="0">
                  <a:solidFill>
                    <a:srgbClr val="003A80"/>
                  </a:solidFill>
                  <a:latin typeface="Batang" pitchFamily="18" charset="-127"/>
                </a:rPr>
                <a:t>de Noviembre de 2013</a:t>
              </a:r>
              <a:endParaRPr lang="en-GB" sz="2000" b="1" i="1" dirty="0">
                <a:solidFill>
                  <a:srgbClr val="003A80"/>
                </a:solidFill>
                <a:latin typeface="Batang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531938"/>
            <a:ext cx="2289175" cy="1985962"/>
          </a:xfrm>
          <a:prstGeom prst="rect">
            <a:avLst/>
          </a:prstGeom>
          <a:noFill/>
          <a:ln w="38100">
            <a:solidFill>
              <a:srgbClr val="003A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868738"/>
            <a:ext cx="2290763" cy="1974850"/>
          </a:xfrm>
          <a:prstGeom prst="rect">
            <a:avLst/>
          </a:prstGeom>
          <a:noFill/>
          <a:ln w="38100">
            <a:solidFill>
              <a:srgbClr val="003A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95263"/>
            <a:ext cx="6119812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/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i="1" smtClean="0">
                <a:solidFill>
                  <a:schemeClr val="accent2"/>
                </a:solidFill>
              </a:rPr>
              <a:t>Dos acciones principales para prevenir y controlar la resistencia a antibióticos.</a:t>
            </a:r>
            <a:endParaRPr lang="en-US" sz="3200" i="1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447800"/>
            <a:ext cx="3624262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2400" b="1" smtClean="0">
                <a:solidFill>
                  <a:schemeClr val="accent2"/>
                </a:solidFill>
              </a:rPr>
              <a:t>Uso prudente</a:t>
            </a:r>
            <a:r>
              <a:rPr lang="da-DK" sz="24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sz="2400" smtClean="0"/>
              <a:t>	(sólo cuando son necesarios, dosis correcta / intervalos y duración adecuados.) </a:t>
            </a:r>
          </a:p>
          <a:p>
            <a:pPr eaLnBrk="1" hangingPunct="1">
              <a:lnSpc>
                <a:spcPct val="90000"/>
              </a:lnSpc>
            </a:pPr>
            <a:endParaRPr lang="da-DK" sz="2400" smtClean="0"/>
          </a:p>
          <a:p>
            <a:pPr eaLnBrk="1" hangingPunct="1">
              <a:lnSpc>
                <a:spcPct val="90000"/>
              </a:lnSpc>
            </a:pPr>
            <a:r>
              <a:rPr lang="da-DK" sz="2400" b="1" smtClean="0">
                <a:solidFill>
                  <a:schemeClr val="accent2"/>
                </a:solidFill>
              </a:rPr>
              <a:t>Control de la infección</a:t>
            </a:r>
            <a:r>
              <a:rPr lang="da-DK" sz="2400" smtClean="0"/>
              <a:t> (higiene de manos,  screening, aislamiento)</a:t>
            </a:r>
          </a:p>
          <a:p>
            <a:pPr eaLnBrk="1" hangingPunct="1">
              <a:lnSpc>
                <a:spcPct val="90000"/>
              </a:lnSpc>
            </a:pPr>
            <a:endParaRPr lang="da-DK" sz="240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24479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ECD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990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2725" y="3276600"/>
            <a:ext cx="379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" sz="1800">
              <a:solidFill>
                <a:schemeClr val="accent2"/>
              </a:solidFill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870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7051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276230"/>
            <a:ext cx="4536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Proportion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Fluorquinolones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Resistant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(R)</a:t>
            </a:r>
          </a:p>
          <a:p>
            <a:pPr algn="just"/>
            <a:r>
              <a:rPr lang="es-ES" sz="1200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Escherichia</a:t>
            </a:r>
            <a:r>
              <a:rPr lang="es-ES" sz="1200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coli</a:t>
            </a:r>
            <a:r>
              <a:rPr lang="es-ES" sz="1200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Isolates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Participating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s-ES" sz="1200" b="1" dirty="0">
              <a:solidFill>
                <a:srgbClr val="72AF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60648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11960" y="2249665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Multidrug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Resistant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(R) </a:t>
            </a:r>
            <a:r>
              <a:rPr lang="es-ES" sz="1200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Klebsiella</a:t>
            </a:r>
            <a:r>
              <a:rPr lang="es-ES" sz="1200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i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pneumoniae</a:t>
            </a:r>
            <a:r>
              <a:rPr lang="es-ES" sz="1200" b="1" i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Isolates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Participating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Countries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12 (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Resistant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Third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Cephalosporins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Fluorquinolones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ES" sz="1200" b="1" dirty="0" err="1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Aminoglucosydes</a:t>
            </a:r>
            <a:r>
              <a:rPr lang="es-ES" sz="1200" b="1" dirty="0" smtClean="0">
                <a:solidFill>
                  <a:srgbClr val="72AF2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ES" sz="1200" b="1" dirty="0">
              <a:solidFill>
                <a:srgbClr val="72AF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5" y="2290961"/>
            <a:ext cx="6762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6408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3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intensiv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89" y="1450975"/>
            <a:ext cx="6888773" cy="43735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459523" y="2586039"/>
            <a:ext cx="3804138" cy="466725"/>
          </a:xfrm>
          <a:prstGeom prst="rect">
            <a:avLst/>
          </a:prstGeom>
          <a:solidFill>
            <a:srgbClr val="00008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Transplante de órganos</a:t>
            </a:r>
            <a:endParaRPr lang="en-GB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423746" y="3462338"/>
            <a:ext cx="4031274" cy="466725"/>
          </a:xfrm>
          <a:prstGeom prst="rect">
            <a:avLst/>
          </a:prstGeom>
          <a:solidFill>
            <a:srgbClr val="00008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Quimioterapia del cáncer</a:t>
            </a:r>
            <a:endParaRPr lang="en-GB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067051" y="4389439"/>
            <a:ext cx="3248757" cy="466725"/>
          </a:xfrm>
          <a:prstGeom prst="rect">
            <a:avLst/>
          </a:prstGeom>
          <a:solidFill>
            <a:srgbClr val="00008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Cuidados intensivos</a:t>
            </a:r>
            <a:endParaRPr lang="en-GB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400551" y="5227639"/>
            <a:ext cx="2929303" cy="466725"/>
          </a:xfrm>
          <a:prstGeom prst="rect">
            <a:avLst/>
          </a:prstGeom>
          <a:solidFill>
            <a:srgbClr val="00008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da-DK" sz="2400" b="1">
                <a:solidFill>
                  <a:schemeClr val="bg1"/>
                </a:solidFill>
                <a:latin typeface="Tahoma" pitchFamily="34" charset="0"/>
              </a:rPr>
              <a:t>Niños prematuros</a:t>
            </a:r>
            <a:endParaRPr lang="en-GB" sz="24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803031" y="677863"/>
            <a:ext cx="678033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eaLnBrk="0" hangingPunct="0"/>
            <a:endParaRPr lang="es-ES" sz="2600" b="1">
              <a:solidFill>
                <a:srgbClr val="254185"/>
              </a:solidFill>
              <a:latin typeface="Tahoma" pitchFamily="34" charset="0"/>
            </a:endParaRP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95264"/>
            <a:ext cx="7011866" cy="885825"/>
          </a:xfrm>
        </p:spPr>
        <p:txBody>
          <a:bodyPr/>
          <a:lstStyle/>
          <a:p>
            <a:r>
              <a:rPr lang="da-DK" sz="2000" dirty="0" smtClean="0">
                <a:solidFill>
                  <a:schemeClr val="accent2"/>
                </a:solidFill>
                <a:latin typeface="Tahoma" pitchFamily="34" charset="0"/>
              </a:rPr>
              <a:t>La medicina moderna no es posible </a:t>
            </a:r>
            <a:br>
              <a:rPr lang="da-DK" sz="2000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da-DK" sz="2000" dirty="0" smtClean="0">
                <a:solidFill>
                  <a:schemeClr val="accent2"/>
                </a:solidFill>
                <a:latin typeface="Tahoma" pitchFamily="34" charset="0"/>
              </a:rPr>
              <a:t>sin antibióticos efectivos.</a:t>
            </a:r>
            <a:endParaRPr lang="en-US" sz="2000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74" y="-99392"/>
            <a:ext cx="2172226" cy="13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9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95400" y="2133600"/>
          <a:ext cx="59436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tografía de Photo Editor" r:id="rId3" imgW="9790476" imgH="6695238" progId="MSPhotoEd.3">
                  <p:embed/>
                </p:oleObj>
              </mc:Choice>
              <mc:Fallback>
                <p:oleObj name="Fotografía de Photo Editor" r:id="rId3" imgW="9790476" imgH="66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59436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971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ECDC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990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2895600" y="1336675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>
                <a:solidFill>
                  <a:schemeClr val="accent2"/>
                </a:solidFill>
              </a:rPr>
              <a:t>Los antibióticos siempre con receta médica.</a:t>
            </a:r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</Words>
  <Application>Microsoft Office PowerPoint</Application>
  <PresentationFormat>Presentación en pantalla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Fotografía de Photo Editor</vt:lpstr>
      <vt:lpstr>Presentación de PowerPoint</vt:lpstr>
      <vt:lpstr> Dos acciones principales para prevenir y controlar la resistencia a antibióticos.</vt:lpstr>
      <vt:lpstr>Presentación de PowerPoint</vt:lpstr>
      <vt:lpstr>La medicina moderna no es posible  sin antibióticos efectivos.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Campos Marqués</dc:creator>
  <cp:lastModifiedBy>Maria Belén Aracil García</cp:lastModifiedBy>
  <cp:revision>9</cp:revision>
  <dcterms:created xsi:type="dcterms:W3CDTF">2011-11-16T09:23:34Z</dcterms:created>
  <dcterms:modified xsi:type="dcterms:W3CDTF">2013-11-07T11:54:54Z</dcterms:modified>
</cp:coreProperties>
</file>